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28"/>
  </p:notesMasterIdLst>
  <p:handoutMasterIdLst>
    <p:handoutMasterId r:id="rId29"/>
  </p:handoutMasterIdLst>
  <p:sldIdLst>
    <p:sldId id="416" r:id="rId2"/>
    <p:sldId id="425" r:id="rId3"/>
    <p:sldId id="551" r:id="rId4"/>
    <p:sldId id="556" r:id="rId5"/>
    <p:sldId id="420" r:id="rId6"/>
    <p:sldId id="493" r:id="rId7"/>
    <p:sldId id="535" r:id="rId8"/>
    <p:sldId id="495" r:id="rId9"/>
    <p:sldId id="527" r:id="rId10"/>
    <p:sldId id="497" r:id="rId11"/>
    <p:sldId id="498" r:id="rId12"/>
    <p:sldId id="522" r:id="rId13"/>
    <p:sldId id="552" r:id="rId14"/>
    <p:sldId id="440" r:id="rId15"/>
    <p:sldId id="540" r:id="rId16"/>
    <p:sldId id="399" r:id="rId17"/>
    <p:sldId id="503" r:id="rId18"/>
    <p:sldId id="517" r:id="rId19"/>
    <p:sldId id="553" r:id="rId20"/>
    <p:sldId id="554" r:id="rId21"/>
    <p:sldId id="530" r:id="rId22"/>
    <p:sldId id="546" r:id="rId23"/>
    <p:sldId id="555" r:id="rId24"/>
    <p:sldId id="422" r:id="rId25"/>
    <p:sldId id="424" r:id="rId26"/>
    <p:sldId id="418" r:id="rId27"/>
  </p:sldIdLst>
  <p:sldSz cx="9906000" cy="6858000" type="A4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D5E7"/>
    <a:srgbClr val="B365B5"/>
    <a:srgbClr val="CF75D1"/>
    <a:srgbClr val="0E57E8"/>
    <a:srgbClr val="FB39A8"/>
    <a:srgbClr val="990099"/>
    <a:srgbClr val="CE2284"/>
    <a:srgbClr val="FCE1FF"/>
    <a:srgbClr val="F696FF"/>
    <a:srgbClr val="A62E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505E3EF-67EA-436B-97B2-0124C06EBD24}" styleName="Средний стиль 4 -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42" autoAdjust="0"/>
    <p:restoredTop sz="92230" autoAdjust="0"/>
  </p:normalViewPr>
  <p:slideViewPr>
    <p:cSldViewPr>
      <p:cViewPr>
        <p:scale>
          <a:sx n="80" d="100"/>
          <a:sy n="80" d="100"/>
        </p:scale>
        <p:origin x="-1092" y="-432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51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98"/>
    </p:cViewPr>
  </p:sorterViewPr>
  <p:notesViewPr>
    <p:cSldViewPr>
      <p:cViewPr varScale="1">
        <p:scale>
          <a:sx n="55" d="100"/>
          <a:sy n="55" d="100"/>
        </p:scale>
        <p:origin x="-2722" y="-67"/>
      </p:cViewPr>
      <p:guideLst>
        <p:guide orient="horz" pos="3128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1.6221831984784687E-2"/>
          <c:y val="0.14408030897041735"/>
          <c:w val="0.96755633603043067"/>
          <c:h val="0.525160895080686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Первоначальный план Закон АО от 12.12.2020 № 449-ОЗ</c:v>
                </c:pt>
              </c:strCache>
            </c:strRef>
          </c:tx>
          <c:spPr>
            <a:solidFill>
              <a:srgbClr val="C77BC3">
                <a:alpha val="82000"/>
              </a:srgbClr>
            </a:solidFill>
          </c:spPr>
          <c:invertIfNegative val="0"/>
          <c:dLbls>
            <c:dLbl>
              <c:idx val="0"/>
              <c:layout>
                <c:manualLayout>
                  <c:x val="-1.0322983990317535E-2"/>
                  <c:y val="-4.116580256297638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7.3735599930839224E-3"/>
                  <c:y val="4.116580256297638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3735599930838946E-3"/>
                  <c:y val="2.058290128148819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5185.6000000000004</c:v>
                </c:pt>
                <c:pt idx="1">
                  <c:v>5719.7</c:v>
                </c:pt>
                <c:pt idx="2">
                  <c:v>4274.3999999999996</c:v>
                </c:pt>
                <c:pt idx="3" formatCode="0.0">
                  <c:v>3664</c:v>
                </c:pt>
                <c:pt idx="4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предыдущ. ред.от 29.02.2020 № 481-ОЗ</c:v>
                </c:pt>
              </c:strCache>
            </c:strRef>
          </c:tx>
          <c:spPr>
            <a:solidFill>
              <a:srgbClr val="A3057A">
                <a:alpha val="84000"/>
              </a:srgbClr>
            </a:solidFill>
          </c:spPr>
          <c:invertIfNegative val="0"/>
          <c:dLbls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5185.6000000000004</c:v>
                </c:pt>
                <c:pt idx="1">
                  <c:v>5719.7</c:v>
                </c:pt>
                <c:pt idx="2">
                  <c:v>4274.3999999999996</c:v>
                </c:pt>
                <c:pt idx="3">
                  <c:v>5074.3999999999996</c:v>
                </c:pt>
                <c:pt idx="4">
                  <c:v>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уточненный план в ред. №489-ОЗ от 27.03.2020</c:v>
                </c:pt>
              </c:strCache>
            </c:strRef>
          </c:tx>
          <c:spPr>
            <a:solidFill>
              <a:srgbClr val="7030A0">
                <a:alpha val="78000"/>
              </a:srgbClr>
            </a:solidFill>
          </c:spPr>
          <c:invertIfNegative val="0"/>
          <c:dLbls>
            <c:dLbl>
              <c:idx val="0"/>
              <c:layout>
                <c:manualLayout>
                  <c:x val="1.0322983990317528E-2"/>
                  <c:y val="-4.116580256297638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7.3735599930839493E-3"/>
                  <c:y val="4.116580256297638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4.4241359958503692E-3"/>
                  <c:y val="-1.234974076889291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322983990317528E-2"/>
                  <c:y val="-1.2349740768892916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1797695988934319E-2"/>
                  <c:y val="8.232836372417616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000" b="1"/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Дотации</c:v>
                </c:pt>
                <c:pt idx="1">
                  <c:v>Субсидии</c:v>
                </c:pt>
                <c:pt idx="2">
                  <c:v>Субвенции</c:v>
                </c:pt>
                <c:pt idx="3">
                  <c:v>иные межбюджетные трансферты</c:v>
                </c:pt>
                <c:pt idx="4">
                  <c:v>прочие безвозмездные поступления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5185.6000000000004</c:v>
                </c:pt>
                <c:pt idx="1">
                  <c:v>5736.9</c:v>
                </c:pt>
                <c:pt idx="2" formatCode="0.0">
                  <c:v>4289.4299999999994</c:v>
                </c:pt>
                <c:pt idx="3">
                  <c:v>5074.3999999999996</c:v>
                </c:pt>
                <c:pt idx="4" formatCode="0.0">
                  <c:v>115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8461696"/>
        <c:axId val="8504448"/>
      </c:barChart>
      <c:catAx>
        <c:axId val="84616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ru-RU"/>
          </a:p>
        </c:txPr>
        <c:crossAx val="8504448"/>
        <c:crosses val="autoZero"/>
        <c:auto val="1"/>
        <c:lblAlgn val="ctr"/>
        <c:lblOffset val="100"/>
        <c:noMultiLvlLbl val="0"/>
      </c:catAx>
      <c:valAx>
        <c:axId val="850444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461696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2.2743310352211155E-2"/>
          <c:y val="0.8465895669291339"/>
          <c:w val="0.97725668964778889"/>
          <c:h val="0.11591043307086614"/>
        </c:manualLayout>
      </c:layout>
      <c:overlay val="0"/>
      <c:txPr>
        <a:bodyPr/>
        <a:lstStyle/>
        <a:p>
          <a:pPr>
            <a:defRPr sz="1000" b="1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043168561987601"/>
          <c:y val="1.4566312540862207E-3"/>
          <c:w val="0.77622418835384011"/>
          <c:h val="0.7138407142021968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/>
          </c:dPt>
          <c:dPt>
            <c:idx val="1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92D050"/>
              </a:solidFill>
            </c:spPr>
          </c:dPt>
          <c:dLbls>
            <c:dLbl>
              <c:idx val="0"/>
              <c:layout>
                <c:manualLayout>
                  <c:x val="-1.0884557372570826E-2"/>
                  <c:y val="-0.1320980924635595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-</a:t>
                    </a:r>
                    <a:r>
                      <a:rPr lang="ru-RU" dirty="0" smtClean="0"/>
                      <a:t>4,6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1.1392268950545339E-3"/>
                  <c:y val="-0.18064203760397746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7.4444990162543662E-3"/>
                  <c:y val="-0.17510988549511491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1,</a:t>
                    </a:r>
                    <a:r>
                      <a:rPr lang="ru-RU" dirty="0" smtClean="0"/>
                      <a:t>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</c:numCache>
            </c:numRef>
          </c:cat>
          <c:val>
            <c:numRef>
              <c:f>Лист1!$B$2:$B$4</c:f>
              <c:numCache>
                <c:formatCode>#,##0.0</c:formatCode>
                <c:ptCount val="3"/>
                <c:pt idx="0">
                  <c:v>-0.30000000000000004</c:v>
                </c:pt>
                <c:pt idx="1">
                  <c:v>0.5</c:v>
                </c:pt>
                <c:pt idx="2">
                  <c:v>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34077312"/>
        <c:axId val="34472320"/>
      </c:barChart>
      <c:catAx>
        <c:axId val="34077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34472320"/>
        <c:crosses val="autoZero"/>
        <c:auto val="1"/>
        <c:lblAlgn val="ctr"/>
        <c:lblOffset val="100"/>
        <c:noMultiLvlLbl val="0"/>
      </c:catAx>
      <c:valAx>
        <c:axId val="34472320"/>
        <c:scaling>
          <c:orientation val="minMax"/>
          <c:max val="5"/>
          <c:min val="-4"/>
        </c:scaling>
        <c:delete val="1"/>
        <c:axPos val="l"/>
        <c:numFmt formatCode="#,##0.0" sourceLinked="1"/>
        <c:majorTickMark val="out"/>
        <c:minorTickMark val="none"/>
        <c:tickLblPos val="none"/>
        <c:crossAx val="340773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0.88889</cdr:y>
    </cdr:from>
    <cdr:to>
      <cdr:x>0.36765</cdr:x>
      <cdr:y>0.974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0" y="1152128"/>
          <a:ext cx="1265058" cy="11031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pPr algn="ctr"/>
          <a:endParaRPr lang="ru-RU" sz="1400" b="1" dirty="0">
            <a:solidFill>
              <a:schemeClr val="tx1"/>
            </a:solidFill>
          </a:endParaRPr>
        </a:p>
      </cdr:txBody>
    </cdr:sp>
  </cdr:relSizeAnchor>
  <cdr:relSizeAnchor xmlns:cdr="http://schemas.openxmlformats.org/drawingml/2006/chartDrawing">
    <cdr:from>
      <cdr:x>0</cdr:x>
      <cdr:y>0</cdr:y>
    </cdr:from>
    <cdr:to>
      <cdr:x>0.15966</cdr:x>
      <cdr:y>0.10638</cdr:y>
    </cdr:to>
    <cdr:sp macro="" textlink="">
      <cdr:nvSpPr>
        <cdr:cNvPr id="3" name="Прямоугольник 2"/>
        <cdr:cNvSpPr/>
      </cdr:nvSpPr>
      <cdr:spPr>
        <a:xfrm xmlns:a="http://schemas.openxmlformats.org/drawingml/2006/main">
          <a:off x="0" y="0"/>
          <a:ext cx="558879" cy="189989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ctr"/>
        <a:lstStyle xmlns:a="http://schemas.openxmlformats.org/drawingml/2006/main">
          <a:defPPr>
            <a:defRPr lang="es-ES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rgbClr val="FFFFFF"/>
              </a:solidFill>
              <a:latin typeface="Arial"/>
              <a:cs typeface="Arial"/>
            </a:defRPr>
          </a:lvl5pPr>
          <a:lvl6pPr marL="2286000" algn="l" defTabSz="914400" rtl="0" eaLnBrk="1" latinLnBrk="0" hangingPunct="1">
            <a:defRPr kern="1200">
              <a:solidFill>
                <a:srgbClr val="FFFFFF"/>
              </a:solidFill>
              <a:latin typeface="Arial"/>
              <a:cs typeface="Arial"/>
            </a:defRPr>
          </a:lvl6pPr>
          <a:lvl7pPr marL="2743200" algn="l" defTabSz="914400" rtl="0" eaLnBrk="1" latinLnBrk="0" hangingPunct="1">
            <a:defRPr kern="1200">
              <a:solidFill>
                <a:srgbClr val="FFFFFF"/>
              </a:solidFill>
              <a:latin typeface="Arial"/>
              <a:cs typeface="Arial"/>
            </a:defRPr>
          </a:lvl7pPr>
          <a:lvl8pPr marL="3200400" algn="l" defTabSz="914400" rtl="0" eaLnBrk="1" latinLnBrk="0" hangingPunct="1">
            <a:defRPr kern="1200">
              <a:solidFill>
                <a:srgbClr val="FFFFFF"/>
              </a:solidFill>
              <a:latin typeface="Arial"/>
              <a:cs typeface="Arial"/>
            </a:defRPr>
          </a:lvl8pPr>
          <a:lvl9pPr marL="3657600" algn="l" defTabSz="914400" rtl="0" eaLnBrk="1" latinLnBrk="0" hangingPunct="1">
            <a:defRPr kern="1200">
              <a:solidFill>
                <a:srgbClr val="FFFFFF"/>
              </a:solidFill>
              <a:latin typeface="Arial"/>
              <a:cs typeface="Arial"/>
            </a:defRPr>
          </a:lvl9pPr>
        </a:lstStyle>
        <a:p xmlns:a="http://schemas.openxmlformats.org/drawingml/2006/main">
          <a:pPr algn="ctr"/>
          <a:endParaRPr lang="ru-RU" sz="1100" b="1" dirty="0">
            <a:solidFill>
              <a:srgbClr val="000000"/>
            </a:solidFill>
          </a:endParaRPr>
        </a:p>
      </cdr:txBody>
    </cdr:sp>
  </cdr:relSizeAnchor>
  <cdr:relSizeAnchor xmlns:cdr="http://schemas.openxmlformats.org/drawingml/2006/chartDrawing">
    <cdr:from>
      <cdr:x>0.47231</cdr:x>
      <cdr:y>0.81304</cdr:y>
    </cdr:from>
    <cdr:to>
      <cdr:x>0.51416</cdr:x>
      <cdr:y>0.91304</cdr:y>
    </cdr:to>
    <cdr:sp macro="" textlink="">
      <cdr:nvSpPr>
        <cdr:cNvPr id="7" name="Прямоугольник 6"/>
        <cdr:cNvSpPr/>
      </cdr:nvSpPr>
      <cdr:spPr>
        <a:xfrm xmlns:a="http://schemas.openxmlformats.org/drawingml/2006/main">
          <a:off x="1625180" y="1346550"/>
          <a:ext cx="144003" cy="165618"/>
        </a:xfrm>
        <a:prstGeom xmlns:a="http://schemas.openxmlformats.org/drawingml/2006/main" prst="rect">
          <a:avLst/>
        </a:prstGeom>
        <a:solidFill xmlns:a="http://schemas.openxmlformats.org/drawingml/2006/main">
          <a:srgbClr val="92D050"/>
        </a:solidFill>
        <a:ln xmlns:a="http://schemas.openxmlformats.org/drawingml/2006/main"/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/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0.04235</cdr:x>
      <cdr:y>0.45</cdr:y>
    </cdr:from>
    <cdr:to>
      <cdr:x>0.10117</cdr:x>
      <cdr:y>0.81902</cdr:y>
    </cdr:to>
    <cdr:sp macro="" textlink="">
      <cdr:nvSpPr>
        <cdr:cNvPr id="10" name="Прямоугольник 9"/>
        <cdr:cNvSpPr/>
      </cdr:nvSpPr>
      <cdr:spPr>
        <a:xfrm xmlns:a="http://schemas.openxmlformats.org/drawingml/2006/main" rot="16200000">
          <a:off x="-264958" y="1705624"/>
          <a:ext cx="1054482" cy="21500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rgbClr val="FFFFFF"/>
              </a:solidFill>
              <a:latin typeface="Arial"/>
              <a:cs typeface="Arial"/>
            </a:defRPr>
          </a:lvl1pPr>
          <a:lvl2pPr marL="457200" indent="0">
            <a:defRPr sz="1100">
              <a:solidFill>
                <a:srgbClr val="FFFFFF"/>
              </a:solidFill>
              <a:latin typeface="Arial"/>
              <a:cs typeface="Arial"/>
            </a:defRPr>
          </a:lvl2pPr>
          <a:lvl3pPr marL="914400" indent="0">
            <a:defRPr sz="1100">
              <a:solidFill>
                <a:srgbClr val="FFFFFF"/>
              </a:solidFill>
              <a:latin typeface="Arial"/>
              <a:cs typeface="Arial"/>
            </a:defRPr>
          </a:lvl3pPr>
          <a:lvl4pPr marL="1371600" indent="0">
            <a:defRPr sz="1100">
              <a:solidFill>
                <a:srgbClr val="FFFFFF"/>
              </a:solidFill>
              <a:latin typeface="Arial"/>
              <a:cs typeface="Arial"/>
            </a:defRPr>
          </a:lvl4pPr>
          <a:lvl5pPr marL="1828800" indent="0">
            <a:defRPr sz="1100">
              <a:solidFill>
                <a:srgbClr val="FFFFFF"/>
              </a:solidFill>
              <a:latin typeface="Arial"/>
              <a:cs typeface="Arial"/>
            </a:defRPr>
          </a:lvl5pPr>
          <a:lvl6pPr marL="2286000" indent="0">
            <a:defRPr sz="1100">
              <a:solidFill>
                <a:srgbClr val="FFFFFF"/>
              </a:solidFill>
              <a:latin typeface="Arial"/>
              <a:cs typeface="Arial"/>
            </a:defRPr>
          </a:lvl6pPr>
          <a:lvl7pPr marL="2743200" indent="0">
            <a:defRPr sz="1100">
              <a:solidFill>
                <a:srgbClr val="FFFFFF"/>
              </a:solidFill>
              <a:latin typeface="Arial"/>
              <a:cs typeface="Arial"/>
            </a:defRPr>
          </a:lvl7pPr>
          <a:lvl8pPr marL="3200400" indent="0">
            <a:defRPr sz="1100">
              <a:solidFill>
                <a:srgbClr val="FFFFFF"/>
              </a:solidFill>
              <a:latin typeface="Arial"/>
              <a:cs typeface="Arial"/>
            </a:defRPr>
          </a:lvl8pPr>
          <a:lvl9pPr marL="3657600" indent="0">
            <a:defRPr sz="1100">
              <a:solidFill>
                <a:srgbClr val="FFFFFF"/>
              </a:solidFill>
              <a:latin typeface="Arial"/>
              <a:cs typeface="Arial"/>
            </a:defRPr>
          </a:lvl9pPr>
        </a:lstStyle>
        <a:p xmlns:a="http://schemas.openxmlformats.org/drawingml/2006/main">
          <a:endParaRPr lang="ru-RU" sz="14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0.10011</cdr:x>
      <cdr:y>0.55556</cdr:y>
    </cdr:from>
    <cdr:to>
      <cdr:x>0.91193</cdr:x>
      <cdr:y>0.90707</cdr:y>
    </cdr:to>
    <cdr:sp macro="" textlink="">
      <cdr:nvSpPr>
        <cdr:cNvPr id="8" name="Прямоугольник 7"/>
        <cdr:cNvSpPr/>
      </cdr:nvSpPr>
      <cdr:spPr>
        <a:xfrm xmlns:a="http://schemas.openxmlformats.org/drawingml/2006/main">
          <a:off x="344488" y="720080"/>
          <a:ext cx="2793416" cy="455615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anchor="ctr"/>
        <a:lstStyle xmlns:a="http://schemas.openxmlformats.org/drawingml/2006/main">
          <a:defPPr>
            <a:defRPr lang="ru-RU"/>
          </a:defPPr>
          <a:lvl1pPr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kern="1200">
              <a:solidFill>
                <a:sysClr val="window" lastClr="FFFFFF"/>
              </a:solidFill>
              <a:latin typeface="Calibri"/>
            </a:defRPr>
          </a:lvl5pPr>
          <a:lvl6pPr marL="22860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6pPr>
          <a:lvl7pPr marL="27432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7pPr>
          <a:lvl8pPr marL="32004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8pPr>
          <a:lvl9pPr marL="3657600" algn="l" defTabSz="914400" rtl="0" eaLnBrk="1" latinLnBrk="0" hangingPunct="1">
            <a:defRPr kern="1200">
              <a:solidFill>
                <a:sysClr val="window" lastClr="FFFFFF"/>
              </a:solidFill>
              <a:latin typeface="Calibri"/>
            </a:defRPr>
          </a:lvl9pPr>
        </a:lstStyle>
        <a:p xmlns:a="http://schemas.openxmlformats.org/drawingml/2006/main">
          <a:pPr algn="ctr">
            <a:defRPr/>
          </a:pPr>
          <a:r>
            <a:rPr lang="ru-RU" sz="1300" b="1" dirty="0" smtClean="0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2020                2021                 2022</a:t>
          </a:r>
          <a:endParaRPr lang="ru-RU" sz="1300" b="1" dirty="0">
            <a:solidFill>
              <a:sysClr val="windowText" lastClr="000000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cdr:txBody>
    </cdr:sp>
  </cdr:relSizeAnchor>
  <cdr:relSizeAnchor xmlns:cdr="http://schemas.openxmlformats.org/drawingml/2006/chartDrawing">
    <cdr:from>
      <cdr:x>0.05826</cdr:x>
      <cdr:y>0.79227</cdr:y>
    </cdr:from>
    <cdr:to>
      <cdr:x>0.10011</cdr:x>
      <cdr:y>0.90338</cdr:y>
    </cdr:to>
    <cdr:sp macro="" textlink="">
      <cdr:nvSpPr>
        <cdr:cNvPr id="13" name="Прямоугольник 12"/>
        <cdr:cNvSpPr/>
      </cdr:nvSpPr>
      <cdr:spPr>
        <a:xfrm xmlns:a="http://schemas.openxmlformats.org/drawingml/2006/main">
          <a:off x="200472" y="1312146"/>
          <a:ext cx="144003" cy="184019"/>
        </a:xfrm>
        <a:prstGeom xmlns:a="http://schemas.openxmlformats.org/drawingml/2006/main" prst="rect">
          <a:avLst/>
        </a:prstGeom>
        <a:solidFill xmlns:a="http://schemas.openxmlformats.org/drawingml/2006/main">
          <a:schemeClr val="accent4">
            <a:lumMod val="60000"/>
            <a:lumOff val="40000"/>
          </a:schemeClr>
        </a:solidFill>
        <a:ln xmlns:a="http://schemas.openxmlformats.org/drawingml/2006/main">
          <a:noFill/>
        </a:ln>
        <a:effectLst xmlns:a="http://schemas.openxmlformats.org/drawingml/2006/main">
          <a:outerShdw blurRad="40000" dist="23000" dir="5400000" rotWithShape="0">
            <a:srgbClr val="000000">
              <a:alpha val="35000"/>
            </a:srgbClr>
          </a:outerShdw>
        </a:effectLst>
        <a:scene3d xmlns:a="http://schemas.openxmlformats.org/drawingml/2006/main">
          <a:camera prst="orthographicFront">
            <a:rot lat="0" lon="0" rev="0"/>
          </a:camera>
          <a:lightRig rig="threePt" dir="t">
            <a:rot lat="0" lon="0" rev="1200000"/>
          </a:lightRig>
        </a:scene3d>
        <a:sp3d xmlns:a="http://schemas.openxmlformats.org/drawingml/2006/main">
          <a:bevelT w="63500" h="25400"/>
        </a:sp3d>
      </cdr:spPr>
      <cdr:style>
        <a:lnRef xmlns:a="http://schemas.openxmlformats.org/drawingml/2006/main" idx="0">
          <a:schemeClr val="accent3"/>
        </a:lnRef>
        <a:fillRef xmlns:a="http://schemas.openxmlformats.org/drawingml/2006/main" idx="3">
          <a:schemeClr val="accent3"/>
        </a:fillRef>
        <a:effectRef xmlns:a="http://schemas.openxmlformats.org/drawingml/2006/main" idx="3">
          <a:schemeClr val="accent3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" lastClr="FFFFFF"/>
              </a:solidFill>
              <a:latin typeface="Times New Roman"/>
            </a:defRPr>
          </a:lvl1pPr>
          <a:lvl2pPr marL="457200" indent="0">
            <a:defRPr sz="1100">
              <a:solidFill>
                <a:sysClr val="window" lastClr="FFFFFF"/>
              </a:solidFill>
              <a:latin typeface="Times New Roman"/>
            </a:defRPr>
          </a:lvl2pPr>
          <a:lvl3pPr marL="914400" indent="0">
            <a:defRPr sz="1100">
              <a:solidFill>
                <a:sysClr val="window" lastClr="FFFFFF"/>
              </a:solidFill>
              <a:latin typeface="Times New Roman"/>
            </a:defRPr>
          </a:lvl3pPr>
          <a:lvl4pPr marL="1371600" indent="0">
            <a:defRPr sz="1100">
              <a:solidFill>
                <a:sysClr val="window" lastClr="FFFFFF"/>
              </a:solidFill>
              <a:latin typeface="Times New Roman"/>
            </a:defRPr>
          </a:lvl4pPr>
          <a:lvl5pPr marL="1828800" indent="0">
            <a:defRPr sz="1100">
              <a:solidFill>
                <a:sysClr val="window" lastClr="FFFFFF"/>
              </a:solidFill>
              <a:latin typeface="Times New Roman"/>
            </a:defRPr>
          </a:lvl5pPr>
          <a:lvl6pPr marL="2286000" indent="0">
            <a:defRPr sz="1100">
              <a:solidFill>
                <a:sysClr val="window" lastClr="FFFFFF"/>
              </a:solidFill>
              <a:latin typeface="Times New Roman"/>
            </a:defRPr>
          </a:lvl6pPr>
          <a:lvl7pPr marL="2743200" indent="0">
            <a:defRPr sz="1100">
              <a:solidFill>
                <a:sysClr val="window" lastClr="FFFFFF"/>
              </a:solidFill>
              <a:latin typeface="Times New Roman"/>
            </a:defRPr>
          </a:lvl7pPr>
          <a:lvl8pPr marL="3200400" indent="0">
            <a:defRPr sz="1100">
              <a:solidFill>
                <a:sysClr val="window" lastClr="FFFFFF"/>
              </a:solidFill>
              <a:latin typeface="Times New Roman"/>
            </a:defRPr>
          </a:lvl8pPr>
          <a:lvl9pPr marL="3657600" indent="0">
            <a:defRPr sz="1100">
              <a:solidFill>
                <a:sysClr val="window" lastClr="FFFFFF"/>
              </a:solidFill>
              <a:latin typeface="Times New Roman"/>
            </a:defRPr>
          </a:lvl9pPr>
        </a:lstStyle>
        <a:p xmlns:a="http://schemas.openxmlformats.org/drawingml/2006/main">
          <a:endParaRPr lang="ru-RU" dirty="0"/>
        </a:p>
      </cdr:txBody>
    </cdr:sp>
  </cdr:relSizeAnchor>
  <cdr:relSizeAnchor xmlns:cdr="http://schemas.openxmlformats.org/drawingml/2006/chartDrawing">
    <cdr:from>
      <cdr:x>0.10943</cdr:x>
      <cdr:y>0.86276</cdr:y>
    </cdr:from>
    <cdr:to>
      <cdr:x>0.3795</cdr:x>
      <cdr:y>1</cdr:y>
    </cdr:to>
    <cdr:sp macro="" textlink="">
      <cdr:nvSpPr>
        <cdr:cNvPr id="11" name="Прямоугольник 10"/>
        <cdr:cNvSpPr/>
      </cdr:nvSpPr>
      <cdr:spPr>
        <a:xfrm xmlns:a="http://schemas.openxmlformats.org/drawingml/2006/main">
          <a:off x="376557" y="1358044"/>
          <a:ext cx="929263" cy="21602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25400" cap="flat" cmpd="sng" algn="ctr">
          <a:noFill/>
          <a:prstDash val="solid"/>
        </a:ln>
        <a:effectLst xmlns:a="http://schemas.openxmlformats.org/drawingml/2006/main"/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1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rPr>
            <a:t>дефицит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2945659" cy="496412"/>
          </a:xfrm>
          <a:prstGeom prst="rect">
            <a:avLst/>
          </a:prstGeom>
        </p:spPr>
        <p:txBody>
          <a:bodyPr vert="horz" lIns="91283" tIns="45640" rIns="91283" bIns="4564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53" y="3"/>
            <a:ext cx="2945659" cy="496412"/>
          </a:xfrm>
          <a:prstGeom prst="rect">
            <a:avLst/>
          </a:prstGeom>
        </p:spPr>
        <p:txBody>
          <a:bodyPr vert="horz" lIns="91283" tIns="45640" rIns="91283" bIns="45640" rtlCol="0"/>
          <a:lstStyle>
            <a:lvl1pPr algn="r">
              <a:defRPr sz="1200"/>
            </a:lvl1pPr>
          </a:lstStyle>
          <a:p>
            <a:fld id="{F5AA666A-2B63-4AD2-B7C6-EC50DCCFB653}" type="datetimeFigureOut">
              <a:rPr lang="ru-RU" smtClean="0"/>
              <a:pPr/>
              <a:t>02.04.2020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4" y="9430094"/>
            <a:ext cx="2945659" cy="496412"/>
          </a:xfrm>
          <a:prstGeom prst="rect">
            <a:avLst/>
          </a:prstGeom>
        </p:spPr>
        <p:txBody>
          <a:bodyPr vert="horz" lIns="91283" tIns="45640" rIns="91283" bIns="4564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53" y="9430094"/>
            <a:ext cx="2945659" cy="496412"/>
          </a:xfrm>
          <a:prstGeom prst="rect">
            <a:avLst/>
          </a:prstGeom>
        </p:spPr>
        <p:txBody>
          <a:bodyPr vert="horz" lIns="91283" tIns="45640" rIns="91283" bIns="45640" rtlCol="0" anchor="b"/>
          <a:lstStyle>
            <a:lvl1pPr algn="r">
              <a:defRPr sz="1200"/>
            </a:lvl1pPr>
          </a:lstStyle>
          <a:p>
            <a:fld id="{D5E4782E-C79B-471E-97D8-204F12411A6F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7171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4" y="3"/>
            <a:ext cx="2945659" cy="496412"/>
          </a:xfrm>
          <a:prstGeom prst="rect">
            <a:avLst/>
          </a:prstGeom>
        </p:spPr>
        <p:txBody>
          <a:bodyPr vert="horz" lIns="91283" tIns="45640" rIns="91283" bIns="4564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3" y="3"/>
            <a:ext cx="2945659" cy="496412"/>
          </a:xfrm>
          <a:prstGeom prst="rect">
            <a:avLst/>
          </a:prstGeom>
        </p:spPr>
        <p:txBody>
          <a:bodyPr vert="horz" lIns="91283" tIns="45640" rIns="91283" bIns="45640" rtlCol="0"/>
          <a:lstStyle>
            <a:lvl1pPr algn="r">
              <a:defRPr sz="1200"/>
            </a:lvl1pPr>
          </a:lstStyle>
          <a:p>
            <a:fld id="{4F6C9EF9-C4D0-492B-AF77-A07163DDE62B}" type="datetimeFigureOut">
              <a:rPr lang="ru-RU" smtClean="0"/>
              <a:pPr/>
              <a:t>02.04.2020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11200" y="744538"/>
            <a:ext cx="5376863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83" tIns="45640" rIns="91283" bIns="4564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11"/>
            <a:ext cx="5438140" cy="4467702"/>
          </a:xfrm>
          <a:prstGeom prst="rect">
            <a:avLst/>
          </a:prstGeom>
        </p:spPr>
        <p:txBody>
          <a:bodyPr vert="horz" lIns="91283" tIns="45640" rIns="91283" bIns="4564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4" y="9430094"/>
            <a:ext cx="2945659" cy="496412"/>
          </a:xfrm>
          <a:prstGeom prst="rect">
            <a:avLst/>
          </a:prstGeom>
        </p:spPr>
        <p:txBody>
          <a:bodyPr vert="horz" lIns="91283" tIns="45640" rIns="91283" bIns="4564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3" y="9430094"/>
            <a:ext cx="2945659" cy="496412"/>
          </a:xfrm>
          <a:prstGeom prst="rect">
            <a:avLst/>
          </a:prstGeom>
        </p:spPr>
        <p:txBody>
          <a:bodyPr vert="horz" lIns="91283" tIns="45640" rIns="91283" bIns="45640" rtlCol="0" anchor="b"/>
          <a:lstStyle>
            <a:lvl1pPr algn="r">
              <a:defRPr sz="1200"/>
            </a:lvl1pPr>
          </a:lstStyle>
          <a:p>
            <a:fld id="{CA1D46D5-FBF3-48F7-978C-946D658E023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557082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1D46D5-FBF3-48F7-978C-946D658E023E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808FCD-5CD5-43A5-BBDC-4D1D9A210D8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551940" y="359898"/>
            <a:ext cx="802386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551940" y="1850064"/>
            <a:ext cx="802386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ABB3AFE-1146-4698-A7F5-95D8ABA76706}" type="datetime1">
              <a:rPr lang="ru-RU" smtClean="0"/>
              <a:pPr/>
              <a:t>02.04.2020</a:t>
            </a:fld>
            <a:endParaRPr lang="ru-RU" dirty="0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998219" y="1413802"/>
            <a:ext cx="22783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1253607" y="1345016"/>
            <a:ext cx="69342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D061707-90DE-4D2C-91EE-0C29E486F929}" type="datetime1">
              <a:rPr lang="ru-RU" smtClean="0"/>
              <a:pPr/>
              <a:t>02.04.2020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29500" y="274639"/>
            <a:ext cx="19812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38250" y="274640"/>
            <a:ext cx="602615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36FF521-FA5D-4DE7-8999-3BC21632686F}" type="datetime1">
              <a:rPr lang="ru-RU" smtClean="0"/>
              <a:pPr/>
              <a:t>02.04.2020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CC4886A-DC2D-4E24-928A-5224A620E0A0}" type="datetime1">
              <a:rPr lang="ru-RU" smtClean="0"/>
              <a:pPr/>
              <a:t>02.04.2020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473131" y="-54"/>
            <a:ext cx="74295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93258" y="2600325"/>
            <a:ext cx="69342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793258" y="1066800"/>
            <a:ext cx="69342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72102A4-2741-4DAC-9DCA-BAC18D3829A7}" type="datetime1">
              <a:rPr lang="ru-RU" smtClean="0"/>
              <a:pPr/>
              <a:t>02.04.2020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476500" y="0"/>
            <a:ext cx="8255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2353348" y="2814656"/>
            <a:ext cx="227838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Овал 8"/>
          <p:cNvSpPr/>
          <p:nvPr/>
        </p:nvSpPr>
        <p:spPr>
          <a:xfrm>
            <a:off x="2608736" y="2745870"/>
            <a:ext cx="69342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242" y="274320"/>
            <a:ext cx="812292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555242" y="1524000"/>
            <a:ext cx="39624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5762" y="1524000"/>
            <a:ext cx="39624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FBC58C7-D65F-4DEF-8493-E844FD09F2F1}" type="datetime1">
              <a:rPr lang="ru-RU" smtClean="0"/>
              <a:pPr/>
              <a:t>02.04.2020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5160336"/>
            <a:ext cx="89154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328278"/>
            <a:ext cx="435864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5052060" y="328278"/>
            <a:ext cx="435864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95300" y="969336"/>
            <a:ext cx="435864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52060" y="969336"/>
            <a:ext cx="435864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CF289C-2FA8-4853-97FF-1D0798E741F8}" type="datetime1">
              <a:rPr lang="ru-RU" smtClean="0"/>
              <a:pPr/>
              <a:t>02.04.2020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242" y="274320"/>
            <a:ext cx="812292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472CFCA-2B17-4F46-B3D3-94BCFC25FFB8}" type="datetime1">
              <a:rPr lang="ru-RU" smtClean="0"/>
              <a:pPr/>
              <a:t>02.04.2020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99566" y="0"/>
            <a:ext cx="8806434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99A262-D767-41C6-A4F9-73EA4A694710}" type="datetime1">
              <a:rPr lang="ru-RU" smtClean="0"/>
              <a:pPr/>
              <a:t>02.04.2020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99566" y="-54"/>
            <a:ext cx="79248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16778"/>
            <a:ext cx="41275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5300" y="1406964"/>
            <a:ext cx="41275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95300" y="2133601"/>
            <a:ext cx="883285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2153CB09-F7B7-4651-89EA-663EF4067063}" type="datetime1">
              <a:rPr lang="ru-RU" smtClean="0"/>
              <a:pPr/>
              <a:t>02.04.2020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77471" y="1066800"/>
            <a:ext cx="29718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08463B0-3322-4DF4-8712-F467FD62097E}" type="datetime1">
              <a:rPr lang="ru-RU" smtClean="0"/>
              <a:pPr/>
              <a:t>02.04.2020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825500" y="1066800"/>
            <a:ext cx="4953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908050" y="1143004"/>
            <a:ext cx="47879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429785" y="954341"/>
            <a:ext cx="74295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420639" y="936786"/>
            <a:ext cx="703326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08050" y="4800600"/>
            <a:ext cx="47879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83920" y="-815922"/>
            <a:ext cx="1775461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Овал 7"/>
          <p:cNvSpPr/>
          <p:nvPr/>
        </p:nvSpPr>
        <p:spPr>
          <a:xfrm>
            <a:off x="182885" y="21103"/>
            <a:ext cx="1844040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98121" y="1055077"/>
            <a:ext cx="121952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97280" y="-54"/>
            <a:ext cx="8808721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55242" y="274638"/>
            <a:ext cx="812292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555242" y="1447800"/>
            <a:ext cx="812292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879850" y="6305550"/>
            <a:ext cx="23114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34556F6-CDC4-4E6C-B229-B0B5868DC7F6}" type="datetime1">
              <a:rPr lang="ru-RU" smtClean="0"/>
              <a:pPr/>
              <a:t>02.04.2020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6191250" y="6305550"/>
            <a:ext cx="31369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 dirty="0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9331452" y="6305550"/>
            <a:ext cx="4953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4AAB390-896A-4703-BE4C-2EDB5FA2DF14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99566" y="-54"/>
            <a:ext cx="79248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карта области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56480" y="214290"/>
            <a:ext cx="5262599" cy="392909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5242" y="274638"/>
            <a:ext cx="8122920" cy="2940048"/>
          </a:xfrm>
        </p:spPr>
        <p:txBody>
          <a:bodyPr>
            <a:normAutofit/>
          </a:bodyPr>
          <a:lstStyle/>
          <a:p>
            <a:r>
              <a:rPr lang="ru-RU" sz="72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sz="72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55242" y="3786190"/>
            <a:ext cx="8122920" cy="2462210"/>
          </a:xfrm>
        </p:spPr>
        <p:txBody>
          <a:bodyPr>
            <a:normAutofit/>
          </a:bodyPr>
          <a:lstStyle/>
          <a:p>
            <a:endParaRPr lang="ru-RU" sz="2400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Закону Амурской области от 27.03.2020</a:t>
            </a:r>
          </a:p>
          <a:p>
            <a:pPr marL="87313" indent="-11113">
              <a:buNone/>
            </a:pPr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№ 489-ОЗ «О внесении изменений в Закон Амурской области «Об областном бюджете на 2020 год и плановый период 2021 и 2022 годов»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177519"/>
              </p:ext>
            </p:extLst>
          </p:nvPr>
        </p:nvGraphicFramePr>
        <p:xfrm>
          <a:off x="1136576" y="0"/>
          <a:ext cx="8640000" cy="688538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240360"/>
                <a:gridCol w="1368152"/>
                <a:gridCol w="4031488"/>
              </a:tblGrid>
              <a:tr h="648072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Модернизация жилищно - коммунального комплекса, энергосбережение и повышение энергетической эффективности в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</a:t>
                      </a:r>
                      <a:r>
                        <a:rPr lang="ru-RU" sz="1400" baseline="0" dirty="0" smtClean="0"/>
                        <a:t>2020</a:t>
                      </a:r>
                      <a:r>
                        <a:rPr lang="ru-RU" sz="1400" dirty="0" smtClean="0"/>
                        <a:t> № 481-ОЗ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27.03.</a:t>
                      </a:r>
                      <a:r>
                        <a:rPr lang="ru-RU" sz="1400" baseline="0" dirty="0" smtClean="0"/>
                        <a:t>2020</a:t>
                      </a:r>
                      <a:r>
                        <a:rPr lang="ru-RU" sz="1400" dirty="0" smtClean="0"/>
                        <a:t> № 489-ОЗ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739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5 362,7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5 734,9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1279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926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Расходы, направленные на модернизацию коммунальной инфраструктуры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+162,8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расходы на строительство внеплощадочных сетей инженерной инфраструктуры, для дальнейшего строительства физкультурно-оздоровительных комплексов в рамках программы «Газпром-детям»;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расходы на разработку ПСД для строительства очистных сооружений канализации</a:t>
                      </a:r>
                      <a:endParaRPr kumimoji="0"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Поддержка административного центра Амурской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+20,0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создание условий для массового отдыха жителей административного центра, эстетического, культурного и спортивного развития муниципального образования (создание детской площадки на набережной)</a:t>
                      </a:r>
                      <a:endParaRPr kumimoji="0"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Разработка проектно-сметной документации для строительства и реконструкции (модернизации) объектов питьевого водоснабжения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+30,3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разработку ПСД в рамках регионального проекта «Чистая вода» на 2020-2021гг. </a:t>
                      </a:r>
                      <a:endParaRPr kumimoji="0"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Поддержка административного центра Амурской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+150,0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поддержку административного центра Амурской области</a:t>
                      </a:r>
                      <a:endParaRPr kumimoji="0"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Разработка проектно-сметной документации для проведения работ по восстановлению эксплуатационных характеристик многоквартирных домов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+9,1</a:t>
                      </a:r>
                      <a:endParaRPr lang="ru-RU" sz="13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3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разработка проектно-сметной документации для проведения работ по восстановлению эксплуатационных характеристик многоквартирных домов</a:t>
                      </a:r>
                      <a:endParaRPr kumimoji="0" lang="ru-RU" sz="13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9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+372,2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6414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8385710"/>
              </p:ext>
            </p:extLst>
          </p:nvPr>
        </p:nvGraphicFramePr>
        <p:xfrm>
          <a:off x="1136576" y="-44233"/>
          <a:ext cx="8640000" cy="6808857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360040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здравоохранения Амурской области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116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</a:t>
                      </a:r>
                      <a:r>
                        <a:rPr lang="ru-RU" sz="1400" baseline="0" dirty="0" smtClean="0"/>
                        <a:t>2020</a:t>
                      </a:r>
                      <a:r>
                        <a:rPr lang="ru-RU" sz="1400" dirty="0" smtClean="0"/>
                        <a:t> № 481-ОЗ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27.03.</a:t>
                      </a:r>
                      <a:r>
                        <a:rPr lang="ru-RU" sz="1400" baseline="0" dirty="0" smtClean="0"/>
                        <a:t>2020</a:t>
                      </a:r>
                      <a:r>
                        <a:rPr lang="ru-RU" sz="1400" dirty="0" smtClean="0"/>
                        <a:t> № 489-ОЗ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4668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11 455,3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12 207,3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4540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10757">
                <a:tc>
                  <a:txBody>
                    <a:bodyPr/>
                    <a:lstStyle/>
                    <a:p>
                      <a:pPr algn="l"/>
                      <a:r>
                        <a:rPr lang="ru-RU" sz="1200" dirty="0" smtClean="0"/>
                        <a:t>Обеспечение деятельности (оказание услуг) государственных учреждений</a:t>
                      </a:r>
                      <a:endParaRPr lang="ru-RU" sz="12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+477,7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на приобретение продуктов питания, медикаментов;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создание патологоанатомического отделения в </a:t>
                      </a:r>
                      <a:r>
                        <a:rPr kumimoji="0" lang="ru-RU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Верхнезейске</a:t>
                      </a: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обеспечение учреждений здравоохранения автомобильным транспортом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71403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Создание и замена фельдшерских, фельдшерско-акушерских пунктов и врачебных амбулаторий для населенных пунктов с численностью населения от 100 до 2000 человек</a:t>
                      </a:r>
                      <a:endParaRPr lang="ru-RU" sz="12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+98,2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возведение модульных конструкций для размещения ФАП с жилым помещением 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5011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Оснащение медицинских организаций передвижными медицинскими комплексами для оказания медицинской помощи жителям населенных пунктов с численностью населения до 100 человек</a:t>
                      </a:r>
                      <a:endParaRPr lang="ru-RU" sz="12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+140,3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приобретение передвижных медицинских комплексов для оказания медицинской</a:t>
                      </a:r>
                      <a:r>
                        <a:rPr kumimoji="0" lang="ru-RU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помощи жителям населенных пунктов</a:t>
                      </a:r>
                      <a:endParaRPr kumimoji="0" lang="ru-RU" sz="12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50112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Организация сети центров амбулаторной онкологической помощи</a:t>
                      </a:r>
                      <a:endParaRPr lang="ru-RU" sz="12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+24,7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оснащение медицинским оборудованием создаваемых 5 центров амбулаторной онкологической помощи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3339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Капитальные вложения в объекты государственной собственности</a:t>
                      </a:r>
                      <a:endParaRPr lang="ru-RU" sz="12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+9,0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разработка проектно – сметной документации по объекту «Строительство терапевтического корпуса ГАУЗ АО «</a:t>
                      </a:r>
                      <a:r>
                        <a:rPr kumimoji="0" lang="ru-RU" sz="12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Белогорская</a:t>
                      </a: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больница»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Зубопротезирование ветеранов ВОВ в рамках проводимых мероприятий празднования 75-летия годовщины со дня победы в Великой Отечественной войне</a:t>
                      </a:r>
                      <a:endParaRPr lang="ru-RU" sz="12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+2,1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2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зубопротезирование ветеранов ВОВ в рамках проводимых мероприятий празднования 75-летия годовщины со дня победы в Великой Отечественной войне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+752,0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11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1749329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786820"/>
              </p:ext>
            </p:extLst>
          </p:nvPr>
        </p:nvGraphicFramePr>
        <p:xfrm>
          <a:off x="1095348" y="188999"/>
          <a:ext cx="8496689" cy="6548609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296689"/>
                <a:gridCol w="3780000"/>
              </a:tblGrid>
              <a:tr h="777533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Обеспечение доступным и качественным жильем населения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15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27.03.2020 № 489-ОЗ 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206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1 861,3 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2 049,7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15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0892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Расходы по обеспечению исполнения решения суда по приобретению жилого помещения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+6,5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исполнения решения суда по приобретению жилого помещения для граждан, уволенных с военной службы и приравненных к ним лиц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507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жильем отдельных категорий граждан, установленных Федеральным законом от 12 января 1995 года № 5-ФЗ «О ветеранах», в соответствии с Указом Президента Российской Федерации от 7 мая 2008 года № 714 "Об обеспечении жильем ветеранов Великой Отечественной войны 1941 - 1945 годов"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+15,0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улучшение жилищных условий 7 вдов участников Великой Отечественной войны в рамках реализации Указа Президента Российской Федерации от 07.05.2008 № 714 </a:t>
                      </a:r>
                      <a:endParaRPr kumimoji="0" lang="ru-RU" sz="140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507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Социальная выплата на приобретение жилых помещений лицам из числа детей-сирот и детей, оставшихся без попечения родителей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+94,8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обеспечения выплатой на приобретение жилого помещения в собственность 50 граждан из числа детей-сирот и детей, оставшихся без попечения родителей, достигших возраста 25 лет, имеющих удовлетворительную адаптацию к самостоятельной жизни</a:t>
                      </a:r>
                      <a:endParaRPr kumimoji="0" lang="ru-RU" sz="140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806089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373233"/>
              </p:ext>
            </p:extLst>
          </p:nvPr>
        </p:nvGraphicFramePr>
        <p:xfrm>
          <a:off x="1095348" y="188999"/>
          <a:ext cx="8496689" cy="6121889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296689"/>
                <a:gridCol w="3780000"/>
              </a:tblGrid>
              <a:tr h="777533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Обеспечение доступным и качественным жильем населения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615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27.03.2020 № 489-ОЗ 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206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1 861,3 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2 049,7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15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10892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Предоставление многодетным семьям социальной выплаты на улучшение жилищных условий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+72,1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для предоставления многодетным семьям социальной выплаты на улучшение жилищных условий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Резервный фонд Правительства Российской Федерации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+15,0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 связи с планируемым выделением средств из резервного фонда Правительства Российской Федерации на обеспечение жильем отдельных категорий граждан, установленных Федеральным законом от 12 января 1995 года № 5-ФЗ «О ветеранах», в соответствии с Указом Президента Российской Федерации от 7 мая 2008 года № 714 «Об обеспечении жильем ветеранов Великой Отечественной войны 1941 - 1945 годов» уменьшены ассигнования, предусмотренные на данные цели за счет средств областного бюджета</a:t>
                      </a:r>
                      <a:endParaRPr kumimoji="0" lang="ru-RU" sz="140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125079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жильем отдельных категорий граждан, установленных Федеральным законом от 12 января 1995 года № 5-ФЗ «О ветеранах», в соответствии с Указом Президента Российской Федерации от 7 мая 2008 года № 714 «Об обеспечении жильем ветеранов Великой Отечественной войны 1941 - 1945 годов»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-15,0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843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1"/>
                          </a:solidFill>
                        </a:rPr>
                        <a:t>+188,4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40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90258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242610"/>
              </p:ext>
            </p:extLst>
          </p:nvPr>
        </p:nvGraphicFramePr>
        <p:xfrm>
          <a:off x="1136576" y="116632"/>
          <a:ext cx="8645235" cy="454684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5235"/>
                <a:gridCol w="3780000"/>
              </a:tblGrid>
              <a:tr h="360040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Экономическое развитие и инновационная экономика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065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27.03.2020 № 489-ОЗ 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2264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5 082,2  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5 089,0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16652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Региональная поддержка АНО «Агентство Амурской области по привлечению инвестиций» в целях финансового обеспечения Центра поддержки экспорта</a:t>
                      </a:r>
                      <a:endParaRPr lang="ru-RU" sz="15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+2,0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</a:rPr>
                        <a:t>для достижения целевых показателей национального проекта «Малое и среднее предпринимательство и поддержка индивидуальной предпринимательской инициативы»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Региональная поддержка АНО «Фонд содействия кредитованию субъектов МСП Амурской области» в целях финансового обеспечения Центра «Мой бизнес»</a:t>
                      </a:r>
                      <a:endParaRPr lang="ru-RU" sz="15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+4,8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3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dirty="0" smtClean="0"/>
                        <a:t>Итого</a:t>
                      </a:r>
                    </a:p>
                    <a:p>
                      <a:endParaRPr lang="ru-RU" sz="18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+6,8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403398"/>
              </p:ext>
            </p:extLst>
          </p:nvPr>
        </p:nvGraphicFramePr>
        <p:xfrm>
          <a:off x="1136576" y="191617"/>
          <a:ext cx="8645235" cy="397838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5235"/>
                <a:gridCol w="3780000"/>
              </a:tblGrid>
              <a:tr h="583439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физической культуры и порта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5266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27.03.2020 № 489-ОЗ 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353,0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385,8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16652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Совершенствование материально-технической базы для занятий физической культурой и спортом в муниципальных образованиях области</a:t>
                      </a:r>
                      <a:endParaRPr lang="ru-RU" sz="15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+32,0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</a:rPr>
                        <a:t>за счет добровольных пожертвований от Фонда поддержки социальных инициатив Газпрома  на капитальный ремонт стадиона «Факел» в г. Завитинск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16652">
                <a:tc>
                  <a:txBody>
                    <a:bodyPr/>
                    <a:lstStyle/>
                    <a:p>
                      <a:r>
                        <a:rPr lang="ru-RU" sz="1500" dirty="0" smtClean="0"/>
                        <a:t>Осуществление единовременных выплат амурским спортсменам и их тренерам за высокие спортивные достижения</a:t>
                      </a:r>
                      <a:endParaRPr lang="ru-RU" sz="15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+0,8</a:t>
                      </a:r>
                      <a:endParaRPr lang="ru-RU" sz="15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500" b="0" dirty="0" smtClean="0">
                          <a:solidFill>
                            <a:schemeClr val="tx1"/>
                          </a:solidFill>
                        </a:rPr>
                        <a:t>осуществление единовременных выплат амурским спортсменам и их тренерам за высокие спортивные достижения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6728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Итого</a:t>
                      </a:r>
                      <a:endParaRPr lang="ru-RU" sz="1800" b="1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+32,8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713117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5831741"/>
              </p:ext>
            </p:extLst>
          </p:nvPr>
        </p:nvGraphicFramePr>
        <p:xfrm>
          <a:off x="1136576" y="34565"/>
          <a:ext cx="8712968" cy="6559731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888432"/>
                <a:gridCol w="1224136"/>
                <a:gridCol w="3600400"/>
              </a:tblGrid>
              <a:tr h="621851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Повышение эффективности деятельности органов государственной власти и управления Амурской области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181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27.03.2020 № 489-ОЗ 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2504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9 013,4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9 038,8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4078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81103">
                <a:tc>
                  <a:txBody>
                    <a:bodyPr/>
                    <a:lstStyle/>
                    <a:p>
                      <a:r>
                        <a:rPr lang="ru-RU" sz="1350" dirty="0" smtClean="0"/>
                        <a:t>Развитие инфраструктуры электронного правительства в исполнительных органах государственной власти Амурской области</a:t>
                      </a:r>
                      <a:endParaRPr lang="ru-RU" sz="135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 smtClean="0">
                          <a:solidFill>
                            <a:schemeClr val="tx1"/>
                          </a:solidFill>
                        </a:rPr>
                        <a:t>+6,5</a:t>
                      </a:r>
                      <a:endParaRPr lang="ru-RU" sz="135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50" b="0" dirty="0" smtClean="0">
                          <a:solidFill>
                            <a:schemeClr val="tx1"/>
                          </a:solidFill>
                        </a:rPr>
                        <a:t>обеспечение мероприятий по интеграции ГАС «Правосудие» информационных ресурсов 49 судебных участков мировых судей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81103">
                <a:tc>
                  <a:txBody>
                    <a:bodyPr/>
                    <a:lstStyle/>
                    <a:p>
                      <a:r>
                        <a:rPr lang="ru-RU" sz="1350" dirty="0" smtClean="0"/>
                        <a:t>Организация и проведение мероприятий по реализации государственной подпрограммы</a:t>
                      </a:r>
                      <a:endParaRPr lang="ru-RU" sz="135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 smtClean="0">
                          <a:solidFill>
                            <a:schemeClr val="tx1"/>
                          </a:solidFill>
                        </a:rPr>
                        <a:t>+1,8</a:t>
                      </a:r>
                      <a:endParaRPr lang="ru-RU" sz="135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50" b="0" dirty="0" smtClean="0">
                          <a:solidFill>
                            <a:schemeClr val="tx1"/>
                          </a:solidFill>
                        </a:rPr>
                        <a:t>- обучение в области охраны труда профессиональной служебной деятельности;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50" b="0" dirty="0" smtClean="0">
                          <a:solidFill>
                            <a:schemeClr val="tx1"/>
                          </a:solidFill>
                        </a:rPr>
                        <a:t>- проведение работ по переводу в цифровой векторный формат контуров сельскохозяйственных угодий, отображенных на сельскохозяйственной карте Амурской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81103">
                <a:tc>
                  <a:txBody>
                    <a:bodyPr/>
                    <a:lstStyle/>
                    <a:p>
                      <a:r>
                        <a:rPr lang="ru-RU" sz="1350" dirty="0" smtClean="0"/>
                        <a:t>Обеспечение деятельности (оказание услуг) государственных учреждений</a:t>
                      </a:r>
                      <a:endParaRPr lang="ru-RU" sz="135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 smtClean="0">
                          <a:solidFill>
                            <a:schemeClr val="tx1"/>
                          </a:solidFill>
                        </a:rPr>
                        <a:t>+3,9</a:t>
                      </a:r>
                      <a:endParaRPr lang="ru-RU" sz="135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50" b="0" dirty="0" smtClean="0">
                          <a:solidFill>
                            <a:schemeClr val="tx1"/>
                          </a:solidFill>
                        </a:rPr>
                        <a:t>приобретение программного обеспечения в целях предотвращения распространения ложных сообщений о террористических угрозах для единого сервера электронной почты образовательных учреждений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61609">
                <a:tc>
                  <a:txBody>
                    <a:bodyPr/>
                    <a:lstStyle/>
                    <a:p>
                      <a:r>
                        <a:rPr lang="ru-RU" sz="1350" dirty="0" smtClean="0"/>
                        <a:t>Проведение мероприятий антитеррористической направленности</a:t>
                      </a:r>
                      <a:endParaRPr lang="ru-RU" sz="135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 smtClean="0">
                          <a:solidFill>
                            <a:schemeClr val="tx1"/>
                          </a:solidFill>
                        </a:rPr>
                        <a:t>+1,9</a:t>
                      </a:r>
                      <a:endParaRPr lang="ru-RU" sz="135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50" b="0" dirty="0" smtClean="0">
                          <a:solidFill>
                            <a:schemeClr val="tx1"/>
                          </a:solidFill>
                        </a:rPr>
                        <a:t>на проведение мероприятий антитеррористической направленности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61609">
                <a:tc>
                  <a:txBody>
                    <a:bodyPr/>
                    <a:lstStyle/>
                    <a:p>
                      <a:r>
                        <a:rPr lang="ru-RU" sz="1350" dirty="0" smtClean="0"/>
                        <a:t>Развитие инфраструктуры электронного правительства в исполнительных органах государственной власти Амурской области</a:t>
                      </a:r>
                      <a:endParaRPr lang="ru-RU" sz="135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50" dirty="0" smtClean="0">
                          <a:solidFill>
                            <a:schemeClr val="tx1"/>
                          </a:solidFill>
                        </a:rPr>
                        <a:t>+11,3</a:t>
                      </a:r>
                      <a:endParaRPr lang="ru-RU" sz="135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50" b="0" dirty="0" smtClean="0">
                          <a:solidFill>
                            <a:schemeClr val="tx1"/>
                          </a:solidFill>
                        </a:rPr>
                        <a:t>обновление компьютерной техники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57472">
                <a:tc>
                  <a:txBody>
                    <a:bodyPr/>
                    <a:lstStyle/>
                    <a:p>
                      <a:r>
                        <a:rPr lang="ru-RU" sz="1800" b="1" dirty="0" smtClean="0"/>
                        <a:t>Итого</a:t>
                      </a:r>
                      <a:endParaRPr lang="ru-RU" sz="1800" b="1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+25,4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426719" y="6482121"/>
            <a:ext cx="495300" cy="404664"/>
          </a:xfrm>
        </p:spPr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022198"/>
              </p:ext>
            </p:extLst>
          </p:nvPr>
        </p:nvGraphicFramePr>
        <p:xfrm>
          <a:off x="1136576" y="188640"/>
          <a:ext cx="8640000" cy="432279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2992986"/>
                <a:gridCol w="1080120"/>
                <a:gridCol w="4566894"/>
              </a:tblGrid>
              <a:tr h="720080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Снижение рисков</a:t>
                      </a:r>
                      <a:r>
                        <a:rPr lang="ru-RU" sz="1800" b="1" i="0" u="none" strike="noStrike" baseline="0" dirty="0" smtClean="0">
                          <a:solidFill>
                            <a:srgbClr val="0D0D0D"/>
                          </a:solidFill>
                          <a:latin typeface="+mn-lt"/>
                        </a:rPr>
                        <a:t> и смягчение последствий чрезвычайных ситуаций природного и техногенного характера, а также обеспечение безопасности населения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8344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27.03.2020 № 489-ОЗ 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413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1 250,3 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(млн.руб.)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1 252,1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45535">
                <a:tc>
                  <a:txBody>
                    <a:bodyPr/>
                    <a:lstStyle/>
                    <a:p>
                      <a:pPr algn="l"/>
                      <a:r>
                        <a:rPr lang="ru-RU" sz="16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Создание, хранение, использование и восполнение резерва материальных ресурсов для ликвидации чрезвычайных ситуаций межмуниципального и регионального характера на территории Амурской области</a:t>
                      </a:r>
                      <a:endParaRPr lang="ru-RU" sz="16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+1,8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dirty="0" smtClean="0">
                          <a:solidFill>
                            <a:schemeClr val="tx1"/>
                          </a:solidFill>
                        </a:rPr>
                        <a:t>приобретение ранцевых огнетушителей для тушения пожаров, создающих угрозу населенным пунктам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4553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  <a:p>
                      <a:pPr algn="l"/>
                      <a:endParaRPr lang="ru-RU" sz="1800" b="1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+1,8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43875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7358753"/>
              </p:ext>
            </p:extLst>
          </p:nvPr>
        </p:nvGraphicFramePr>
        <p:xfrm>
          <a:off x="1098159" y="17569"/>
          <a:ext cx="8607369" cy="679704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2990745"/>
                <a:gridCol w="1152128"/>
                <a:gridCol w="4464496"/>
              </a:tblGrid>
              <a:tr h="364938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образования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41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27.03.2020 № 489-ОЗ 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5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13 747,1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(млн.руб.)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14 014,8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0411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86589">
                <a:tc>
                  <a:txBody>
                    <a:bodyPr/>
                    <a:lstStyle/>
                    <a:p>
                      <a:r>
                        <a:rPr lang="ru-RU" sz="1200" dirty="0" smtClean="0"/>
                        <a:t>Обеспечение обучающихся по имеющим государственную аккредитацию образовательным программам начального общего образования в расположенных на территории области частных общеобразовательных организациях питанием</a:t>
                      </a:r>
                      <a:endParaRPr lang="ru-RU" sz="12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+0,6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обеспечение бесплатным питанием обучающихся в частных общеобразовательных организациях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241359">
                <a:tc>
                  <a:txBody>
                    <a:bodyPr/>
                    <a:lstStyle/>
                    <a:p>
                      <a:pPr algn="l"/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  <a:endParaRPr lang="ru-RU" sz="12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+44,4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- на  капитальный ремонт мастерских ГАОУ АО «</a:t>
                      </a:r>
                      <a:r>
                        <a:rPr lang="ru-RU" sz="1200" b="0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Юхтинская</a:t>
                      </a: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спец школа», в связи с выходом из строя радиаторов, системы отопления; 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- создание центра цифрового образования «IT-куб» в </a:t>
                      </a:r>
                      <a:r>
                        <a:rPr lang="ru-RU" sz="1200" b="0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г.Благовешенск</a:t>
                      </a: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в 2020 году в рамках национального проекта «Образование», в том числе на разработку ПСД на ремонт помещений;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- увеличение стоимости одноразового ежедневного питания в течение учебного года, за исключением дней каникул для обучающихся рабочим профессиям; 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- обеспечение функционирования Регионального модельного центра дополнительного образования детей в Амурской области;</a:t>
                      </a:r>
                      <a:endParaRPr lang="ru-RU" sz="12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59239">
                <a:tc>
                  <a:txBody>
                    <a:bodyPr/>
                    <a:lstStyle/>
                    <a:p>
                      <a:pPr algn="l"/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Поддержка функционирования негосударственных организаций дополнительного образования детей</a:t>
                      </a:r>
                      <a:endParaRPr lang="ru-RU" sz="12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+1,6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на ремонтные работы АНО «Амурский аэроклуб ДОСААФ России», предоставляющей услуги дополнительного образования детей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71657">
                <a:tc>
                  <a:txBody>
                    <a:bodyPr/>
                    <a:lstStyle/>
                    <a:p>
                      <a:pPr algn="l"/>
                      <a:r>
                        <a:rPr lang="ru-RU" sz="12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Модернизация систем дополнительного образования</a:t>
                      </a:r>
                      <a:endParaRPr lang="ru-RU" sz="12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solidFill>
                            <a:schemeClr val="tx1"/>
                          </a:solidFill>
                        </a:rPr>
                        <a:t>+62,5</a:t>
                      </a:r>
                      <a:endParaRPr lang="ru-RU" sz="12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на приобретение каркасно-тентовой конструкции стадиона ДЮСШ № 3 для занятий футболом в г. Благовещенске; 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-  на капитальный ремонт стадиона «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</a:rPr>
                        <a:t>Горнячок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»  МОАУДО ДЮСШ № 3 </a:t>
                      </a:r>
                      <a:r>
                        <a:rPr lang="ru-RU" sz="1200" b="0" dirty="0" err="1" smtClean="0">
                          <a:solidFill>
                            <a:schemeClr val="tx1"/>
                          </a:solidFill>
                        </a:rPr>
                        <a:t>г.Райчихинск</a:t>
                      </a: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, за счет добровольных пожертвований от Фонда поддержки социальных инициатив Газпрома в рамках реализации мероприятий программы «Газпром – детям»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04803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78283"/>
              </p:ext>
            </p:extLst>
          </p:nvPr>
        </p:nvGraphicFramePr>
        <p:xfrm>
          <a:off x="1098159" y="17569"/>
          <a:ext cx="8607369" cy="6739057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2793"/>
                <a:gridCol w="1224136"/>
                <a:gridCol w="3960440"/>
              </a:tblGrid>
              <a:tr h="364938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образования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41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27.03.2020 № 489-ОЗ 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5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13 747,1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(млн.руб.)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14 014,8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0411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91750">
                <a:tc>
                  <a:txBody>
                    <a:bodyPr/>
                    <a:lstStyle/>
                    <a:p>
                      <a:pPr algn="l"/>
                      <a:r>
                        <a:rPr lang="ru-RU" sz="125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Создание дополнительных мест для детей в возрасте от 1,5 до 3 лет в образовательных организациях, осуществляющих образовательную деятельность по образовательным программам дошкольного образования</a:t>
                      </a:r>
                      <a:endParaRPr lang="ru-RU" sz="125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50" dirty="0" smtClean="0">
                          <a:solidFill>
                            <a:schemeClr val="tx1"/>
                          </a:solidFill>
                        </a:rPr>
                        <a:t>+54,3</a:t>
                      </a:r>
                      <a:endParaRPr lang="ru-RU" sz="125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ru-RU" sz="125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в связи с увеличением сметной стоимости объекта «Детский сад на 70 мест, </a:t>
                      </a:r>
                      <a:r>
                        <a:rPr lang="ru-RU" sz="1250" b="0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с.Екатеринославка</a:t>
                      </a:r>
                      <a:r>
                        <a:rPr lang="ru-RU" sz="125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, Октябрьский район»</a:t>
                      </a:r>
                      <a:endParaRPr lang="ru-RU" sz="125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71657">
                <a:tc>
                  <a:txBody>
                    <a:bodyPr/>
                    <a:lstStyle/>
                    <a:p>
                      <a:pPr algn="l"/>
                      <a:r>
                        <a:rPr lang="ru-RU" sz="125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Организация и проведение мероприятий по реализации государственной подпрограммы</a:t>
                      </a:r>
                      <a:endParaRPr lang="ru-RU" sz="125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50" dirty="0" smtClean="0">
                          <a:solidFill>
                            <a:schemeClr val="tx1"/>
                          </a:solidFill>
                        </a:rPr>
                        <a:t>+2,0</a:t>
                      </a:r>
                      <a:endParaRPr lang="ru-RU" sz="125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b="0" dirty="0" smtClean="0">
                          <a:solidFill>
                            <a:schemeClr val="tx1"/>
                          </a:solidFill>
                        </a:rPr>
                        <a:t>проведение окружного форума добровольцев Дальневосточного федерального округа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81934">
                <a:tc>
                  <a:txBody>
                    <a:bodyPr/>
                    <a:lstStyle/>
                    <a:p>
                      <a:pPr algn="l"/>
                      <a:r>
                        <a:rPr lang="ru-RU" sz="125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Стипендия губернатора Амурской области студентам государственных учреждений среднего профессионального образования, проявившим особые успехи в освоении образовательной программы</a:t>
                      </a:r>
                      <a:endParaRPr lang="ru-RU" sz="125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50" dirty="0" smtClean="0">
                          <a:solidFill>
                            <a:schemeClr val="tx1"/>
                          </a:solidFill>
                        </a:rPr>
                        <a:t>+1,8</a:t>
                      </a:r>
                      <a:endParaRPr lang="ru-RU" sz="125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b="0" dirty="0" smtClean="0">
                          <a:solidFill>
                            <a:schemeClr val="tx1"/>
                          </a:solidFill>
                        </a:rPr>
                        <a:t>выплата стипендии губернатора области студентам государственных учреждений среднего профессионального образования, проявившим особые успехи в освоении образовательной программы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21199">
                <a:tc>
                  <a:txBody>
                    <a:bodyPr/>
                    <a:lstStyle/>
                    <a:p>
                      <a:pPr algn="l"/>
                      <a:r>
                        <a:rPr lang="ru-RU" sz="125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Стипендия губернатора Амурской области отличникам учебы, обучающимся в общеобразовательных организациях Амурской области</a:t>
                      </a:r>
                      <a:endParaRPr lang="ru-RU" sz="125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50" dirty="0" smtClean="0">
                          <a:solidFill>
                            <a:schemeClr val="tx1"/>
                          </a:solidFill>
                        </a:rPr>
                        <a:t>+6,5</a:t>
                      </a:r>
                      <a:endParaRPr lang="ru-RU" sz="125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b="0" dirty="0" smtClean="0">
                          <a:solidFill>
                            <a:schemeClr val="tx1"/>
                          </a:solidFill>
                        </a:rPr>
                        <a:t>выплата стипендии губернатора области обучающимся в общеобразовательных организациях области, выплачиваемую по итогам первого и второго полугодий, имеющим отметки «отлично» по всем предметам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521199">
                <a:tc>
                  <a:txBody>
                    <a:bodyPr/>
                    <a:lstStyle/>
                    <a:p>
                      <a:pPr algn="l"/>
                      <a:r>
                        <a:rPr lang="ru-RU" sz="125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Софинансирование расходных обязательств субъектов Российской Федерации, возникающих при реализации мероприятий по модернизации региональных и муниципальных детских школ искусств по видам искусств</a:t>
                      </a:r>
                      <a:endParaRPr lang="ru-RU" sz="125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50" dirty="0" smtClean="0">
                          <a:solidFill>
                            <a:schemeClr val="tx1"/>
                          </a:solidFill>
                        </a:rPr>
                        <a:t>+20,3</a:t>
                      </a:r>
                      <a:endParaRPr lang="ru-RU" sz="125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50" b="0" dirty="0" smtClean="0">
                          <a:solidFill>
                            <a:schemeClr val="tx1"/>
                          </a:solidFill>
                        </a:rPr>
                        <a:t>на реализацию мероприятий по модернизации региональных и муниципальных детских школ искусств по видам искусств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19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32710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23910" y="0"/>
            <a:ext cx="8654252" cy="1417638"/>
          </a:xfrm>
        </p:spPr>
        <p:txBody>
          <a:bodyPr/>
          <a:lstStyle/>
          <a:p>
            <a:r>
              <a:rPr lang="ru-RU" sz="4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171277"/>
              </p:ext>
            </p:extLst>
          </p:nvPr>
        </p:nvGraphicFramePr>
        <p:xfrm>
          <a:off x="1095348" y="1214422"/>
          <a:ext cx="8643998" cy="5000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45473"/>
                <a:gridCol w="998525"/>
              </a:tblGrid>
              <a:tr h="5000660">
                <a:tc>
                  <a:txBody>
                    <a:bodyPr/>
                    <a:lstStyle/>
                    <a:p>
                      <a:endParaRPr lang="ru-RU" sz="1800" b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endParaRPr lang="ru-RU" sz="1800" b="0" dirty="0" smtClean="0">
                        <a:solidFill>
                          <a:schemeClr val="bg2">
                            <a:lumMod val="2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по доходам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kern="0" dirty="0" smtClean="0">
                          <a:ln w="1905"/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Изменения по источникам финансирования дефицита областного бюджета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в разрезе государственных программ                   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в закон в разрезе разделов                                    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в закон в разрезе видов расходов                             </a:t>
                      </a:r>
                    </a:p>
                    <a:p>
                      <a:endParaRPr lang="ru-RU" sz="1800" b="0" dirty="0" smtClean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r>
                        <a:rPr lang="ru-RU" sz="1800" b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Контактная информация                                                       </a:t>
                      </a:r>
                      <a:r>
                        <a:rPr lang="ru-RU" sz="1800" b="0" dirty="0" smtClean="0">
                          <a:solidFill>
                            <a:schemeClr val="bg2">
                              <a:lumMod val="2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          </a:t>
                      </a:r>
                    </a:p>
                    <a:p>
                      <a:endParaRPr lang="ru-RU" b="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3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4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5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24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25</a:t>
                      </a:r>
                    </a:p>
                    <a:p>
                      <a:endParaRPr lang="ru-RU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  <a:p>
                      <a:r>
                        <a:rPr lang="ru-RU" b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26</a:t>
                      </a:r>
                      <a:endParaRPr lang="ru-RU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8402013"/>
              </p:ext>
            </p:extLst>
          </p:nvPr>
        </p:nvGraphicFramePr>
        <p:xfrm>
          <a:off x="1136576" y="116632"/>
          <a:ext cx="8607369" cy="641604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2793"/>
                <a:gridCol w="1224136"/>
                <a:gridCol w="3960440"/>
              </a:tblGrid>
              <a:tr h="364938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образования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411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27.03.2020 № 489-ОЗ 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45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13 747,1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(млн.руб.)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14 014,8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04115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91750">
                <a:tc>
                  <a:txBody>
                    <a:bodyPr/>
                    <a:lstStyle/>
                    <a:p>
                      <a:pPr algn="l"/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Модернизация систем общего образования</a:t>
                      </a:r>
                      <a:endParaRPr lang="ru-RU" sz="13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+56,7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l">
                        <a:buFontTx/>
                        <a:buNone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- в целях устройства спортивной зоны в школе № 11 г. Белогорска;</a:t>
                      </a:r>
                    </a:p>
                    <a:p>
                      <a:pPr marL="0" indent="0" algn="l">
                        <a:buFontTx/>
                        <a:buNone/>
                      </a:pP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- на разработку проектно-сметной документации на проведение капитального ремонта здания МОБУ СОШ </a:t>
                      </a:r>
                      <a:r>
                        <a:rPr lang="ru-RU" sz="1300" b="0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с.Великокнязевка</a:t>
                      </a: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Белогорского района;                                                                                                                                                                                              - на капитальный ремонт пришкольного стадиона и многофункциональных  спортивных площадок</a:t>
                      </a:r>
                      <a:r>
                        <a:rPr lang="ru-RU" sz="1300" b="0" u="none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ru-RU" sz="13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за счет добровольных пожертвований от Фонда поддержки социальных инициатив Газпрома в рамках реализации мероприятий программы «Газпром – детям»</a:t>
                      </a:r>
                      <a:endParaRPr lang="ru-RU" sz="13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71657">
                <a:tc>
                  <a:txBody>
                    <a:bodyPr/>
                    <a:lstStyle/>
                    <a:p>
                      <a:r>
                        <a:rPr lang="ru-RU" sz="1300" dirty="0" smtClean="0"/>
                        <a:t>Выявление и поддержка одаренных детей</a:t>
                      </a:r>
                      <a:endParaRPr lang="ru-RU" sz="1300" dirty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solidFill>
                            <a:schemeClr val="tx1"/>
                          </a:solidFill>
                        </a:rPr>
                        <a:t>+17,0</a:t>
                      </a:r>
                      <a:endParaRPr lang="ru-RU" sz="13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- на приобретение формы для отряда юнармейцев в качестве приза за «1 место», победителям мероприятия «Зарница»;                                                                                                                                                                                                 - на приобретение комплектов формы «ЮНАРМИЯ» для команд ОМСУ в рамках проведения регионального этапа Всероссийской военно-спортивной игры «Победа-2020»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0" dirty="0" smtClean="0">
                          <a:solidFill>
                            <a:schemeClr val="tx1"/>
                          </a:solidFill>
                        </a:rPr>
                        <a:t>- выплата именной стипендии губернатора учащимся общеобразовательных организаций области - призерам и победителям Всероссийской олимпиады школьников муниципального, регионального и заключительного этапов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3291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  <a:endParaRPr lang="ru-RU" sz="1800" b="1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+267,7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20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579649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018667"/>
              </p:ext>
            </p:extLst>
          </p:nvPr>
        </p:nvGraphicFramePr>
        <p:xfrm>
          <a:off x="1136576" y="116632"/>
          <a:ext cx="8640000" cy="3371915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432622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Развитие транспортной системы Амурской области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78891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27.03.2020 № 489-ОЗ 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7943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 6 755,3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6 795,3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0741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Направление расходов</a:t>
                      </a:r>
                      <a:endParaRPr lang="ru-RU" sz="16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dirty="0" smtClean="0"/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512116">
                <a:tc>
                  <a:txBody>
                    <a:bodyPr/>
                    <a:lstStyle/>
                    <a:p>
                      <a:pPr algn="l"/>
                      <a:r>
                        <a:rPr lang="ru-RU" sz="16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Осуществление муниципальными образованиями дорожной деятельности в отношении автомобильных дорог местного значения и сооружений на них</a:t>
                      </a:r>
                      <a:endParaRPr lang="ru-RU" sz="1600" b="0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+40,0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восстановление наружного освещения в г. Благовещенск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629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i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  <a:endParaRPr lang="ru-RU" sz="1800" b="1" u="non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+40,0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94127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744578"/>
              </p:ext>
            </p:extLst>
          </p:nvPr>
        </p:nvGraphicFramePr>
        <p:xfrm>
          <a:off x="1136576" y="122489"/>
          <a:ext cx="8640000" cy="5500392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4032448"/>
                <a:gridCol w="1224136"/>
                <a:gridCol w="3383416"/>
              </a:tblGrid>
              <a:tr h="354183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Непрограммные расходы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97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27.03.2020 № 489-ОЗ 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549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1 633,5  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1 706,5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868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Расходы на выплаты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+0,9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увеличение фонда оплаты труда помощников депутатов до установленного размера МРОТ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189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деятельности избирательной комиссии Амурской области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+0,7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увеличение количества работников, не отнесенных  к государственным должностям;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приобретение компьютерной техники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54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Обеспечение деятельности (оказание услуг) государственных учреждений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+7,3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командировочные расходы ГКУ «Представительство Амурской области при Президенте РФ и Правительстве РФ»;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- увеличение фонда оплаты труда ГБУ «Дирекция по содержанию и обслуживанию административных зданий» в связи с увеличением численности штатных единиц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87417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1717673"/>
              </p:ext>
            </p:extLst>
          </p:nvPr>
        </p:nvGraphicFramePr>
        <p:xfrm>
          <a:off x="1136576" y="122489"/>
          <a:ext cx="8640000" cy="612120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4248472"/>
                <a:gridCol w="1296144"/>
                <a:gridCol w="3095384"/>
              </a:tblGrid>
              <a:tr h="354183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Непрограммные расходы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Proxima Nova Rg" pitchFamily="50" charset="0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29975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28.02.2020 № 481-ОЗ 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27.03.2020 № 489-ОЗ 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54992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1 633,5  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1 706,5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8686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Капитальный ремонт жилых помещений, поврежденных в результате чрезвычайной ситуации, вызванной крупномасштабным наводнением на территории Амурской области в августе-сентябре 2013 года</a:t>
                      </a:r>
                      <a:endParaRPr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+0,5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на капитальный ремонт поврежденных в результате чрезвычайной ситуации - крупномасштабного наводнения в Амурской области в августе-сентябре 2013 года жилых помещений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1899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Оказание содействия в подготовке проведения общероссийского голосования, а также информирования граждан Российской Федерации о такой подготовке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+36,9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оказание содействия в подготовке проведения общероссийского голосования, а также информирования граждан Российской Федерации о такой подготовке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8540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Имущественный взнос Амурской области в автономную некоммерческую организацию «Агентство по развитию гражданского общества Амурской области»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+26,7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имущественный взнос Амурской области в автономную некоммерческую организацию «Агентство по развитию гражданского общества Амурской области» на проведение мероприятий, посвященных празднованию 75-летию Победы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744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Итого</a:t>
                      </a:r>
                      <a:endParaRPr lang="ru-RU" sz="1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+73,0</a:t>
                      </a:r>
                      <a:endParaRPr lang="ru-RU" sz="18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23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55772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442" y="0"/>
            <a:ext cx="8822558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2020 год и плановый период 2021 и 2022 годов» в разрезе разделов на 2020 г.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(млн. руб.)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66634277"/>
              </p:ext>
            </p:extLst>
          </p:nvPr>
        </p:nvGraphicFramePr>
        <p:xfrm>
          <a:off x="1083440" y="764704"/>
          <a:ext cx="8590421" cy="58627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65704"/>
                <a:gridCol w="1152128"/>
                <a:gridCol w="1008112"/>
                <a:gridCol w="1264477"/>
              </a:tblGrid>
              <a:tr h="48671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353436"/>
                          </a:solidFill>
                          <a:effectLst/>
                          <a:latin typeface="Times New Roman"/>
                        </a:rPr>
                        <a:t>Наименование раздела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Закон АО от 28.02.2020                 № 481-ОЗ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     (+/-)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Закон АО от 27.03.2020                 № 489-ОЗ 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ОБЩЕГОСУДАРСТВЕННЫЕ ВОПРОСЫ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3 518,9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+92,5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3 611,4</a:t>
                      </a:r>
                    </a:p>
                  </a:txBody>
                  <a:tcPr marL="9525" marR="9525" marT="9525" marB="0"/>
                </a:tc>
              </a:tr>
              <a:tr h="29068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НАЦИОНАЛЬНАЯ ОБОРОНА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47,6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НАЦИОНАЛЬНАЯ БЕЗОПАСНОСТЬ И ПРАВООХРАНИТЕЛЬНАЯ ДЕЯТЕЛЬНОСТЬ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1 221,8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1 223,6</a:t>
                      </a:r>
                    </a:p>
                  </a:txBody>
                  <a:tcPr marL="9525" marR="9525" marT="9525" marB="0"/>
                </a:tc>
              </a:tr>
              <a:tr h="272787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НАЦИОНАЛЬНАЯ ЭКОНОМИКА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12 254,1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-1 025,4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11 228,7</a:t>
                      </a:r>
                    </a:p>
                  </a:txBody>
                  <a:tcPr marL="9525" marR="9525" marT="9525" marB="0"/>
                </a:tc>
              </a:tr>
              <a:tr h="33793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ЖИЛИЩНО-КОММУНАЛЬНОЕ ХОЗЯЙСТВО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6 214,0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+378,6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6 592,6</a:t>
                      </a:r>
                    </a:p>
                  </a:txBody>
                  <a:tcPr marL="9525" marR="9525" marT="9525" marB="0"/>
                </a:tc>
              </a:tr>
              <a:tr h="28803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ОХРАНА ОКРУЖАЮЩЕЙ СРЕДЫ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233,8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233,8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ОБРАЗОВАНИЕ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12 896,4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+267,7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13 164,1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КУЛЬТУРА, КИНЕМАТОГРАФИЯ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840,8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+11,4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852,2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ЗДРАВООХРАНЕНИЕ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6 492,4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+752,0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7 244,4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СОЦИАЛЬНАЯ ПОЛИТИКА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19 751,2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+535,7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20 286,9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ФИЗИЧЕСКАЯ КУЛЬТУРА И СПОРТ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353,1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+32,8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385,9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СРЕДСТВА МАССОВОЙ ИНФОРМАЦИИ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65,2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ОБСЛУЖИВАНИЕ ГОСУДАРСТВЕННОГО И МУНИЦИПАЛЬНОГО ДОЛГА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914,3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0,0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914,3</a:t>
                      </a:r>
                    </a:p>
                  </a:txBody>
                  <a:tcPr marL="9525" marR="9525" marT="9525" marB="0"/>
                </a:tc>
              </a:tr>
              <a:tr h="37528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 ОБЩЕГО ХАРАКТЕРА БЮДЖЕТАМ      БЮДЖЕТНОЙ СИСТЕМЫ РОССИЙСКОЙ ФЕДЕРАЦИИ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8 794,6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 </a:t>
                      </a:r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130,4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9 925,0</a:t>
                      </a:r>
                    </a:p>
                  </a:txBody>
                  <a:tcPr marL="9525" marR="9525" marT="9525" marB="0"/>
                </a:tc>
              </a:tr>
              <a:tr h="362262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Всего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73 598,2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177,5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75 775,7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596470" y="6381750"/>
            <a:ext cx="428628" cy="476250"/>
          </a:xfrm>
        </p:spPr>
        <p:txBody>
          <a:bodyPr/>
          <a:lstStyle/>
          <a:p>
            <a:fld id="{34AAB390-896A-4703-BE4C-2EDB5FA2DF14}" type="slidenum">
              <a:rPr lang="ru-RU" smtClean="0"/>
              <a:pPr/>
              <a:t>24</a:t>
            </a:fld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442" y="0"/>
            <a:ext cx="8594720" cy="92867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2020 год и плановый период 2021 и 2022  годов» в разрезе видов расходов на 2020 г.                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(млн. руб.)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7544655"/>
              </p:ext>
            </p:extLst>
          </p:nvPr>
        </p:nvGraphicFramePr>
        <p:xfrm>
          <a:off x="1238224" y="949181"/>
          <a:ext cx="8435635" cy="57150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500726"/>
                <a:gridCol w="978303"/>
                <a:gridCol w="978303"/>
                <a:gridCol w="978303"/>
              </a:tblGrid>
              <a:tr h="789888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кода вида расходов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Закон АО от 28.02.2020            № 481-ОЗ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  (+/-)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solidFill>
                            <a:schemeClr val="tx1"/>
                          </a:solidFill>
                        </a:rPr>
                        <a:t>Закон АО от 27.03.2020            № 489-ОЗ </a:t>
                      </a:r>
                    </a:p>
                  </a:txBody>
                  <a:tcPr marL="9525" marR="9525" marT="9525" marB="0"/>
                </a:tc>
              </a:tr>
              <a:tr h="101585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Расходы на выплату персоналу в целях обеспечения выполнения функций государственными (муниципальными) органами, казенными учреждениями, органами управления государственными внебюджетными фондами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3 799,6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3 801,8</a:t>
                      </a:r>
                    </a:p>
                  </a:txBody>
                  <a:tcPr marL="9525" marR="9525" marT="9525" marB="0"/>
                </a:tc>
              </a:tr>
              <a:tr h="55707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Закупка товаров, работ и услуг для обеспечения государственных (муниципальных) нужд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5 498,2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+305,6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5 803,8</a:t>
                      </a:r>
                    </a:p>
                  </a:txBody>
                  <a:tcPr marL="9525" marR="9525" marT="9525" marB="0"/>
                </a:tc>
              </a:tr>
              <a:tr h="32769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Социальное обеспечение и иные выплаты населению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15 394,9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+555,8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15 950,7</a:t>
                      </a:r>
                    </a:p>
                  </a:txBody>
                  <a:tcPr marL="9525" marR="9525" marT="9525" marB="0"/>
                </a:tc>
              </a:tr>
              <a:tr h="55707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Капитальные вложения в объекты государственной (муниципальной) собственности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2 469,1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+15,5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2 484,6</a:t>
                      </a:r>
                    </a:p>
                  </a:txBody>
                  <a:tcPr marL="9525" marR="9525" marT="9525" marB="0"/>
                </a:tc>
              </a:tr>
              <a:tr h="48295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Межбюджетные трансферты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27 756,4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+676,8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28 433,2</a:t>
                      </a:r>
                    </a:p>
                  </a:txBody>
                  <a:tcPr marL="9525" marR="9525" marT="9525" marB="0"/>
                </a:tc>
              </a:tr>
              <a:tr h="55707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Предоставление субсидии бюджетным, автономным учреждениям и иным некоммерческим организациям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12 072,3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+605,2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12 677,5</a:t>
                      </a:r>
                    </a:p>
                  </a:txBody>
                  <a:tcPr marL="9525" marR="9525" marT="9525" marB="0"/>
                </a:tc>
              </a:tr>
              <a:tr h="482951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Обслуживание государственного (муниципального) долга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914,3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914,3</a:t>
                      </a:r>
                    </a:p>
                  </a:txBody>
                  <a:tcPr marL="9525" marR="9525" marT="9525" marB="0"/>
                </a:tc>
              </a:tr>
              <a:tr h="327694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Иные бюджетные ассигнования 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5 693,4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+16,4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5 709,8</a:t>
                      </a:r>
                    </a:p>
                  </a:txBody>
                  <a:tcPr marL="9525" marR="9525" marT="9525" marB="0"/>
                </a:tc>
              </a:tr>
              <a:tr h="616775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200" b="1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Всего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73 598,2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 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177,5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75 775,7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25</a:t>
            </a:fld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38224" y="274638"/>
            <a:ext cx="8439938" cy="725470"/>
          </a:xfrm>
        </p:spPr>
        <p:txBody>
          <a:bodyPr>
            <a:noAutofit/>
          </a:bodyPr>
          <a:lstStyle/>
          <a:p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Контакты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2436189"/>
              </p:ext>
            </p:extLst>
          </p:nvPr>
        </p:nvGraphicFramePr>
        <p:xfrm>
          <a:off x="1238224" y="1000108"/>
          <a:ext cx="8440764" cy="55007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20382"/>
                <a:gridCol w="4220382"/>
              </a:tblGrid>
              <a:tr h="256283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Порядок и график приема граждан руководством министерства финансов области</a:t>
                      </a:r>
                    </a:p>
                    <a:p>
                      <a:r>
                        <a:rPr lang="ru-RU" sz="1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Личный прием граждан по вопросам, входящим в компетенцию министерства финансов области в соответствии с Конституцией РФ, федеральными законами и законами Амурской области, проводится министром финансов Амурской области,</a:t>
                      </a:r>
                      <a:r>
                        <a:rPr lang="ru-RU" sz="14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первым заместителем и заместителями </a:t>
                      </a:r>
                      <a:r>
                        <a:rPr lang="ru-RU" sz="1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министра финансов Амурской области</a:t>
                      </a:r>
                      <a:r>
                        <a:rPr lang="ru-RU" sz="1400" b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 </a:t>
                      </a:r>
                      <a:endParaRPr lang="ru-RU" sz="1400" b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l">
                        <a:buNone/>
                      </a:pPr>
                      <a:r>
                        <a:rPr lang="ru-RU" sz="14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Адрес: </a:t>
                      </a:r>
                      <a:r>
                        <a:rPr lang="ru-RU" sz="12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675023 г.Благовещенск, Ленина ул., 135</a:t>
                      </a:r>
                    </a:p>
                    <a:p>
                      <a:pPr algn="just"/>
                      <a:endParaRPr lang="ru-RU" sz="12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algn="just"/>
                      <a:r>
                        <a:rPr lang="ru-RU" sz="12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Личный приём граждан осуществляется каждый второй и четвертый четверг месяца с 14.00 до 16.00, по предварительной записи</a:t>
                      </a:r>
                    </a:p>
                    <a:p>
                      <a:pPr algn="just"/>
                      <a:endParaRPr lang="ru-RU" sz="12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algn="just"/>
                      <a:r>
                        <a:rPr lang="ru-RU" sz="1200" b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Предварительная запись осуществляется ежедневно в рабочее время с 09-00 до 18-00 (обеденный перерыв с 13.00 до 14.00) по телефону (4162) 775-412, либо в ходе личного обращения гражданина в порядке очередности по предъявлению документа, удостоверяющего личность гражданина.</a:t>
                      </a:r>
                    </a:p>
                    <a:p>
                      <a:pPr algn="l">
                        <a:buNone/>
                      </a:pPr>
                      <a:endParaRPr lang="ru-RU" sz="1200" b="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9060" marR="99060"/>
                </a:tc>
              </a:tr>
              <a:tr h="293788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Запись повторно на прием </a:t>
                      </a:r>
                      <a:r>
                        <a:rPr lang="ru-RU" sz="1200" dirty="0" smtClean="0"/>
                        <a:t>к руководству министерства финансов Амурской области осуществляется не ранее получения гражданином ответа на его предыдущее обращение. </a:t>
                      </a:r>
                    </a:p>
                    <a:p>
                      <a:endParaRPr lang="ru-RU" sz="1200" dirty="0" smtClean="0"/>
                    </a:p>
                    <a:p>
                      <a:r>
                        <a:rPr lang="ru-RU" sz="1200" dirty="0" smtClean="0"/>
                        <a:t>Результатом выполнения административных действий (процедур) по проведению личного приема граждан является ответ заявителю о решении поставленных вопросов, или разъяснение по существу, или принятие должностным лицом, осуществляющим прием, решения о направлении обращения в иной орган государственной власти, орган местного самоуправления или должностному лицу в соответствии с их компетенцией с извещением об этом заявителя.</a:t>
                      </a:r>
                      <a:endParaRPr lang="ru-RU" sz="12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9060" marR="9906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dirty="0" smtClean="0"/>
                        <a:t>Должностное лицо, ответственное за организацию приема граждан – </a:t>
                      </a:r>
                    </a:p>
                    <a:p>
                      <a:pPr algn="l"/>
                      <a:r>
                        <a:rPr lang="ru-RU" sz="1400" dirty="0" smtClean="0"/>
                        <a:t>Чернышова Наталья Валерьевна, </a:t>
                      </a:r>
                    </a:p>
                    <a:p>
                      <a:pPr algn="l"/>
                      <a:r>
                        <a:rPr lang="ru-RU" sz="1400" dirty="0" smtClean="0"/>
                        <a:t>старший специалист 1 разряда </a:t>
                      </a:r>
                    </a:p>
                    <a:p>
                      <a:pPr algn="just"/>
                      <a:r>
                        <a:rPr lang="ru-RU" sz="1400" dirty="0" smtClean="0"/>
                        <a:t>(тел. 775-410)</a:t>
                      </a:r>
                    </a:p>
                    <a:p>
                      <a:endParaRPr lang="ru-RU" sz="14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 marL="99060" marR="9906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AB390-896A-4703-BE4C-2EDB5FA2DF14}" type="slidenum">
              <a:rPr lang="ru-RU" smtClean="0"/>
              <a:pPr/>
              <a:t>26</a:t>
            </a:fld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3899876592"/>
              </p:ext>
            </p:extLst>
          </p:nvPr>
        </p:nvGraphicFramePr>
        <p:xfrm>
          <a:off x="298099" y="3548195"/>
          <a:ext cx="9329505" cy="3085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Прямоугольник 21"/>
          <p:cNvSpPr/>
          <p:nvPr/>
        </p:nvSpPr>
        <p:spPr>
          <a:xfrm>
            <a:off x="7053868" y="1284619"/>
            <a:ext cx="1832895" cy="1110105"/>
          </a:xfrm>
          <a:prstGeom prst="rect">
            <a:avLst/>
          </a:prstGeom>
          <a:solidFill>
            <a:srgbClr val="7030A0">
              <a:alpha val="72000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309530" y="2786058"/>
            <a:ext cx="9441722" cy="3786214"/>
          </a:xfrm>
          <a:prstGeom prst="roundRect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735181" y="221094"/>
            <a:ext cx="8590420" cy="571504"/>
          </a:xfrm>
          <a:prstGeom prst="rect">
            <a:avLst/>
          </a:prstGeo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7200" b="1" kern="0" dirty="0" smtClean="0">
                <a:ln w="1905"/>
                <a:solidFill>
                  <a:srgbClr val="F949CB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Изменения в Закон «Об областном бюджете на 2020 и плановый период на 2021-2022 годы» по безвозмездным поступлениям</a:t>
            </a:r>
            <a:endParaRPr lang="ru-RU" sz="5400" dirty="0">
              <a:solidFill>
                <a:srgbClr val="002060"/>
              </a:solidFill>
              <a:latin typeface="Calibri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547789" y="785794"/>
            <a:ext cx="7042596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 smtClean="0">
                <a:solidFill>
                  <a:srgbClr val="A3057A"/>
                </a:solidFill>
                <a:latin typeface="Franklin Gothic Book"/>
              </a:rPr>
              <a:t>Безвозмездные поступления, всего, млн.рублей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09530" y="785794"/>
            <a:ext cx="9364331" cy="1928826"/>
          </a:xfrm>
          <a:prstGeom prst="roundRect">
            <a:avLst/>
          </a:prstGeom>
          <a:noFill/>
          <a:ln>
            <a:solidFill>
              <a:srgbClr val="FF3399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1509093" y="2789797"/>
            <a:ext cx="7042596" cy="357190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kern="0" dirty="0" smtClean="0">
                <a:solidFill>
                  <a:srgbClr val="A3057A"/>
                </a:solidFill>
                <a:latin typeface="Franklin Gothic Book"/>
              </a:rPr>
              <a:t>в том числе по видам, млн.рублей</a:t>
            </a:r>
          </a:p>
        </p:txBody>
      </p:sp>
      <p:sp>
        <p:nvSpPr>
          <p:cNvPr id="30" name="Стрелка вверх 29"/>
          <p:cNvSpPr/>
          <p:nvPr/>
        </p:nvSpPr>
        <p:spPr>
          <a:xfrm>
            <a:off x="5065698" y="1362125"/>
            <a:ext cx="1801448" cy="1032599"/>
          </a:xfrm>
          <a:prstGeom prst="upArrow">
            <a:avLst>
              <a:gd name="adj1" fmla="val 50000"/>
              <a:gd name="adj2" fmla="val 48946"/>
            </a:avLst>
          </a:prstGeom>
          <a:solidFill>
            <a:schemeClr val="accent4">
              <a:lumMod val="40000"/>
              <a:lumOff val="60000"/>
              <a:alpha val="71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FF0000"/>
                </a:solidFill>
              </a:rPr>
              <a:t>+147,2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7057603" y="3155250"/>
            <a:ext cx="2280229" cy="683221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dirty="0" smtClean="0">
                <a:solidFill>
                  <a:srgbClr val="7030A0"/>
                </a:solidFill>
              </a:rPr>
              <a:t>Пожертвования из фонда поддержки социальных инициатив Газпрома </a:t>
            </a:r>
            <a:endParaRPr lang="ru-RU" sz="1300" dirty="0">
              <a:solidFill>
                <a:srgbClr val="7030A0"/>
              </a:solidFill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8783863" y="4818279"/>
            <a:ext cx="1083476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400" kern="0" dirty="0" smtClean="0">
                <a:solidFill>
                  <a:srgbClr val="FF0000"/>
                </a:solidFill>
                <a:latin typeface="Franklin Gothic Book"/>
              </a:rPr>
              <a:t>+115,0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735182" y="1616621"/>
            <a:ext cx="1950579" cy="810621"/>
          </a:xfrm>
          <a:prstGeom prst="rect">
            <a:avLst/>
          </a:prstGeom>
          <a:solidFill>
            <a:srgbClr val="C77BC3">
              <a:alpha val="80000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1"/>
          <p:cNvSpPr txBox="1"/>
          <p:nvPr/>
        </p:nvSpPr>
        <p:spPr>
          <a:xfrm>
            <a:off x="1110455" y="1753655"/>
            <a:ext cx="1200034" cy="379156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19 415,8</a:t>
            </a:r>
          </a:p>
          <a:p>
            <a:endParaRPr lang="ru-RU" sz="2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 flipV="1">
            <a:off x="8871967" y="3830208"/>
            <a:ext cx="0" cy="1724742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3002783" y="1484784"/>
            <a:ext cx="1950579" cy="948444"/>
          </a:xfrm>
          <a:prstGeom prst="rect">
            <a:avLst/>
          </a:prstGeom>
          <a:solidFill>
            <a:srgbClr val="A3057A">
              <a:alpha val="68000"/>
            </a:srgb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TextBox 1"/>
          <p:cNvSpPr txBox="1"/>
          <p:nvPr/>
        </p:nvSpPr>
        <p:spPr>
          <a:xfrm>
            <a:off x="3207963" y="1721119"/>
            <a:ext cx="1540219" cy="44422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20 826,2</a:t>
            </a:r>
          </a:p>
          <a:p>
            <a:endParaRPr lang="ru-RU" sz="2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7" name="TextBox 1"/>
          <p:cNvSpPr txBox="1"/>
          <p:nvPr/>
        </p:nvSpPr>
        <p:spPr>
          <a:xfrm>
            <a:off x="7200205" y="1656309"/>
            <a:ext cx="1540219" cy="444228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20 973,4</a:t>
            </a:r>
          </a:p>
          <a:p>
            <a:endParaRPr lang="ru-RU" sz="2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101810" y="3176929"/>
            <a:ext cx="2993096" cy="639865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dirty="0" smtClean="0">
                <a:solidFill>
                  <a:srgbClr val="7030A0"/>
                </a:solidFill>
              </a:rPr>
              <a:t>Субсидия на реализацию мероприятий на модернизацию школ искусств</a:t>
            </a:r>
            <a:endParaRPr lang="ru-RU" sz="1300" dirty="0">
              <a:solidFill>
                <a:srgbClr val="7030A0"/>
              </a:solidFill>
            </a:endParaRPr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flipV="1">
            <a:off x="3626853" y="3656135"/>
            <a:ext cx="0" cy="780978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Скругленный прямоугольник 26"/>
          <p:cNvSpPr/>
          <p:nvPr/>
        </p:nvSpPr>
        <p:spPr>
          <a:xfrm>
            <a:off x="3436335" y="3816794"/>
            <a:ext cx="1083476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400" kern="0" dirty="0" smtClean="0">
                <a:solidFill>
                  <a:srgbClr val="FF0000"/>
                </a:solidFill>
                <a:latin typeface="Franklin Gothic Book"/>
              </a:rPr>
              <a:t>+17,2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4346651" y="3183456"/>
            <a:ext cx="2400549" cy="646753"/>
          </a:xfrm>
          <a:prstGeom prst="roundRect">
            <a:avLst/>
          </a:prstGeom>
          <a:solidFill>
            <a:schemeClr val="accent4">
              <a:lumMod val="60000"/>
              <a:lumOff val="40000"/>
              <a:alpha val="39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00" dirty="0" smtClean="0">
                <a:solidFill>
                  <a:srgbClr val="7030A0"/>
                </a:solidFill>
              </a:rPr>
              <a:t>Субвенция на обеспечение жильем ветеранов и инвалидов ВОВ</a:t>
            </a:r>
            <a:endParaRPr lang="ru-RU" sz="1300" dirty="0">
              <a:solidFill>
                <a:srgbClr val="7030A0"/>
              </a:solidFill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5421052" y="3816794"/>
            <a:ext cx="0" cy="1010808"/>
          </a:xfrm>
          <a:prstGeom prst="line">
            <a:avLst/>
          </a:prstGeom>
          <a:ln>
            <a:solidFill>
              <a:srgbClr val="7030A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Скругленный прямоугольник 32"/>
          <p:cNvSpPr/>
          <p:nvPr/>
        </p:nvSpPr>
        <p:spPr>
          <a:xfrm>
            <a:off x="5187026" y="4104725"/>
            <a:ext cx="1083476" cy="390734"/>
          </a:xfrm>
          <a:prstGeom prst="roundRect">
            <a:avLst/>
          </a:prstGeom>
          <a:noFill/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rtlCol="0" anchor="ctr"/>
          <a:lstStyle/>
          <a:p>
            <a:pPr algn="ctr">
              <a:defRPr/>
            </a:pPr>
            <a:r>
              <a:rPr lang="ru-RU" sz="1400" kern="0" dirty="0" smtClean="0">
                <a:solidFill>
                  <a:srgbClr val="FF0000"/>
                </a:solidFill>
                <a:latin typeface="Franklin Gothic Book"/>
              </a:rPr>
              <a:t>+15,0</a:t>
            </a:r>
          </a:p>
        </p:txBody>
      </p:sp>
      <p:sp>
        <p:nvSpPr>
          <p:cNvPr id="34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331452" y="6305550"/>
            <a:ext cx="495300" cy="476250"/>
          </a:xfrm>
        </p:spPr>
        <p:txBody>
          <a:bodyPr/>
          <a:lstStyle/>
          <a:p>
            <a:fld id="{34AAB390-896A-4703-BE4C-2EDB5FA2DF14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330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906000" cy="857232"/>
          </a:xfrm>
        </p:spPr>
        <p:txBody>
          <a:bodyPr>
            <a:normAutofit/>
          </a:bodyPr>
          <a:lstStyle/>
          <a:p>
            <a:pPr algn="ctr">
              <a:lnSpc>
                <a:spcPct val="80000"/>
              </a:lnSpc>
              <a:defRPr/>
            </a:pPr>
            <a:r>
              <a:rPr lang="ru-RU" sz="2000" kern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Изменения в </a:t>
            </a:r>
            <a:r>
              <a:rPr lang="ru-RU" sz="2000" kern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Закон </a:t>
            </a:r>
            <a:r>
              <a:rPr lang="ru-RU" sz="2000" kern="0" dirty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«Об областном бюджете на 2020 год и плановый период 2021 и 2022        годов» по источникам финансирования дефицита областного бюджета</a:t>
            </a:r>
            <a:endParaRPr lang="ru-RU" sz="2000" kern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graphicFrame>
        <p:nvGraphicFramePr>
          <p:cNvPr id="12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96907605"/>
              </p:ext>
            </p:extLst>
          </p:nvPr>
        </p:nvGraphicFramePr>
        <p:xfrm>
          <a:off x="0" y="1124744"/>
          <a:ext cx="3440930" cy="16561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1625180" y="3357562"/>
            <a:ext cx="1083469" cy="3571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95216" y="642918"/>
            <a:ext cx="1238250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1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млрд</a:t>
            </a:r>
            <a:r>
              <a:rPr lang="ru-RU" sz="1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рублей</a:t>
            </a:r>
            <a:endParaRPr lang="ru-RU" sz="11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1500174"/>
            <a:ext cx="809596" cy="1171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1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779386" y="2528900"/>
            <a:ext cx="929263" cy="21602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профицит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905868" y="785794"/>
            <a:ext cx="1000132" cy="2143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1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млн. рублей</a:t>
            </a:r>
            <a:endParaRPr lang="ru-RU" sz="11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Овальная выноска 16"/>
          <p:cNvSpPr/>
          <p:nvPr/>
        </p:nvSpPr>
        <p:spPr>
          <a:xfrm rot="16200000">
            <a:off x="788687" y="2924168"/>
            <a:ext cx="1368149" cy="2809861"/>
          </a:xfrm>
          <a:prstGeom prst="wedgeEllipseCallout">
            <a:avLst>
              <a:gd name="adj1" fmla="val -48473"/>
              <a:gd name="adj2" fmla="val 68510"/>
            </a:avLst>
          </a:prstGeom>
          <a:solidFill>
            <a:schemeClr val="accent5">
              <a:lumMod val="20000"/>
              <a:lumOff val="80000"/>
            </a:schemeClr>
          </a:solidFill>
          <a:ln>
            <a:solidFill>
              <a:srgbClr val="7845F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Изменились остатки нецелевых средств на счетах по учету средств областного бюджета на      2 030,2 млн.рублей </a:t>
            </a:r>
          </a:p>
        </p:txBody>
      </p:sp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3101286"/>
              </p:ext>
            </p:extLst>
          </p:nvPr>
        </p:nvGraphicFramePr>
        <p:xfrm>
          <a:off x="3440832" y="1559555"/>
          <a:ext cx="6048672" cy="4318395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649832"/>
                <a:gridCol w="2400452"/>
                <a:gridCol w="1242710"/>
                <a:gridCol w="1755678"/>
              </a:tblGrid>
              <a:tr h="29159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kumimoji="0" lang="ru-RU" sz="11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kumimoji="0" lang="ru-RU" sz="1100" b="1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2020 год</a:t>
                      </a:r>
                      <a:endParaRPr kumimoji="0" lang="ru-RU" sz="1100" b="1" u="none" strike="noStrike" kern="1200" cap="none" normalizeH="0" baseline="0" dirty="0" smtClean="0">
                        <a:ln>
                          <a:noFill/>
                        </a:ln>
                        <a:solidFill>
                          <a:schemeClr val="dk1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31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449-ОЗ (в ред. от 28.02.2020 № 481-ОЗ)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от 27.03.2020 № 489-ОЗ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4223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 источников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-249,6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4 551,1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76171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Кредиты кредитных организаций в валюте РФ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1 007,8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1 007,8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9345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Бюджетные кредиты от других бюджетов бюджетной системы РФ</a:t>
                      </a: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-1 490,8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-1 490,8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  <a:tr h="377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7500" marR="97500" marT="46800" marB="46800" anchor="ctr" horzOverflow="overflow">
                    <a:solidFill>
                      <a:srgbClr val="00B0F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70000"/>
                        <a:buFont typeface="Arial" pitchFamily="34" charset="0"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Изменение остатков</a:t>
                      </a:r>
                    </a:p>
                  </a:txBody>
                  <a:tcPr marL="97500" marR="97500" marT="46800" marB="46800" anchor="ctr" horzOverflow="overflow">
                    <a:solidFill>
                      <a:srgbClr val="00B0F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3 153,1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B0F0">
                        <a:alpha val="4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5 183,3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B0F0">
                        <a:alpha val="46000"/>
                      </a:srgbClr>
                    </a:solidFill>
                  </a:tcPr>
                </a:tc>
              </a:tr>
              <a:tr h="9345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Иные источники внутреннего финансирования дефицитов бюджетов</a:t>
                      </a:r>
                    </a:p>
                  </a:txBody>
                  <a:tcPr marL="97500" marR="97500" marT="46800" marB="46800" anchor="ctr" horzOverflow="overflow"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-149,2</a:t>
                      </a:r>
                    </a:p>
                  </a:txBody>
                  <a:tcPr marL="97500" marR="97500" marT="46800" marB="46800" anchor="ctr" horzOverflow="overflow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-149,2</a:t>
                      </a:r>
                    </a:p>
                  </a:txBody>
                  <a:tcPr marL="97500" marR="975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>
                        <a:lumMod val="60000"/>
                        <a:lumOff val="40000"/>
                        <a:alpha val="46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8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331452" y="6305550"/>
            <a:ext cx="495300" cy="476250"/>
          </a:xfrm>
        </p:spPr>
        <p:txBody>
          <a:bodyPr/>
          <a:lstStyle/>
          <a:p>
            <a:fld id="{34AAB390-896A-4703-BE4C-2EDB5FA2DF14}" type="slidenum">
              <a:rPr lang="ru-RU" smtClean="0"/>
              <a:pPr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8240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3442" y="0"/>
            <a:ext cx="8594720" cy="7143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2020 год и плановый период 2021 и 2022 годов» в разрезе государственных программ на 2020 г. 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(млн. руб.) 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6264378"/>
              </p:ext>
            </p:extLst>
          </p:nvPr>
        </p:nvGraphicFramePr>
        <p:xfrm>
          <a:off x="1166786" y="663562"/>
          <a:ext cx="8460001" cy="59613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9922"/>
                <a:gridCol w="1146693"/>
                <a:gridCol w="1146693"/>
                <a:gridCol w="1146693"/>
              </a:tblGrid>
              <a:tr h="3365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Наименование государственной программы 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28.02.2020        </a:t>
                      </a:r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№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481-ОЗ </a:t>
                      </a:r>
                      <a:endParaRPr lang="ru-RU" sz="1200" b="0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     (+/-)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Закон АО от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27.03.2020        </a:t>
                      </a:r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№ </a:t>
                      </a:r>
                      <a:r>
                        <a:rPr lang="ru-RU" sz="1200" b="0" i="0" u="none" strike="noStrike" dirty="0" smtClean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489-ОЗ </a:t>
                      </a:r>
                      <a:endParaRPr lang="ru-RU" sz="1200" b="0" i="0" u="none" strike="noStrike" dirty="0">
                        <a:solidFill>
                          <a:srgbClr val="0D0D0D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</a:tr>
              <a:tr h="53656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сельского хозяйства и регулирование рынков сельскохозяйственной продукции, сырья и продовольствия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1 686,8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+19,0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1 705,8</a:t>
                      </a:r>
                    </a:p>
                  </a:txBody>
                  <a:tcPr marL="9525" marR="9525" marT="9525" marB="0"/>
                </a:tc>
              </a:tr>
              <a:tr h="208948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системы социальной защиты населения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12 618,1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+353,3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12 971,4</a:t>
                      </a:r>
                    </a:p>
                  </a:txBody>
                  <a:tcPr marL="9525" marR="9525" marT="9525" marB="0"/>
                </a:tc>
              </a:tr>
              <a:tr h="216024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и сохранение культуры и искусства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840,8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+11,4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852,2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Охрана окружающей среды в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1 402,5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+33,7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1 436,2</a:t>
                      </a:r>
                    </a:p>
                  </a:txBody>
                  <a:tcPr marL="9525" marR="9525" marT="9525" marB="0"/>
                </a:tc>
              </a:tr>
              <a:tr h="536563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 dirty="0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Модернизация жилищно - коммунального комплекса, энергосбережение и повышение энергетической эффективности в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5 362,7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+372,2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5 734,9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здравоохранения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11 455,3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+752,0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12 207,3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Обеспечение доступным и качественным жильем населения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1 861,3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+188,4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2 049,7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Экономическое развитие и инновационная экономика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5 082,2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+6,8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5 089,0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физической культуры и спорта на территории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353,0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+32,8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385,8</a:t>
                      </a:r>
                    </a:p>
                  </a:txBody>
                  <a:tcPr marL="9525" marR="9525" marT="9525" marB="0"/>
                </a:tc>
              </a:tr>
              <a:tr h="406599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Повышение эффективности деятельности органов государственной власти и управления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9 013,4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+25,4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9 038,8</a:t>
                      </a:r>
                    </a:p>
                  </a:txBody>
                  <a:tcPr marL="9525" marR="9525" marT="9525" marB="0"/>
                </a:tc>
              </a:tr>
              <a:tr h="564721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Снижение рисков и смягчение последствий чрезвычайных ситуаций природного и техногенного характера, а также обеспечение безопасности населения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1 250,3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+1,8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1 252,1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образования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13 747,1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+267,7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14 014,8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Развитие транспортной системы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6 755,3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+40,0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6 795,3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Комплексное развитие сельских территорий Амурской области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535,9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 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535,9</a:t>
                      </a:r>
                    </a:p>
                  </a:txBody>
                  <a:tcPr marL="9525" marR="9525" marT="9525" marB="0"/>
                </a:tc>
              </a:tr>
              <a:tr h="248477">
                <a:tc>
                  <a:txBody>
                    <a:bodyPr/>
                    <a:lstStyle/>
                    <a:p>
                      <a:pPr algn="just" rtl="0" fontAlgn="t"/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НЕПРОГРАММНЫЕ РАСХОДЫ</a:t>
                      </a:r>
                      <a:r>
                        <a:rPr lang="ru-RU" sz="1200" b="1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</a:t>
                      </a:r>
                      <a:r>
                        <a:rPr lang="ru-RU" sz="1200" b="0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1 633,5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+73,0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1 706,5</a:t>
                      </a:r>
                    </a:p>
                  </a:txBody>
                  <a:tcPr marL="9525" marR="9525" marT="9525" marB="0"/>
                </a:tc>
              </a:tr>
              <a:tr h="201552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1200" b="1" i="0" u="none" strike="noStrike">
                          <a:solidFill>
                            <a:srgbClr val="0D0D0D"/>
                          </a:solidFill>
                          <a:effectLst/>
                          <a:latin typeface="Times New Roman"/>
                        </a:rPr>
                        <a:t>Итого: 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rtl="0" fontAlgn="t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73 598,2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+2 177,5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75 775,7</a:t>
                      </a:r>
                    </a:p>
                  </a:txBody>
                  <a:tcPr marL="9525" marR="9525" marT="9525" marB="0"/>
                </a:tc>
              </a:tr>
            </a:tbl>
          </a:graphicData>
        </a:graphic>
      </p:graphicFrame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9489504" y="6381750"/>
            <a:ext cx="495300" cy="476250"/>
          </a:xfrm>
        </p:spPr>
        <p:txBody>
          <a:bodyPr/>
          <a:lstStyle/>
          <a:p>
            <a:fld id="{34AAB390-896A-4703-BE4C-2EDB5FA2DF14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1548933"/>
              </p:ext>
            </p:extLst>
          </p:nvPr>
        </p:nvGraphicFramePr>
        <p:xfrm>
          <a:off x="1064568" y="-27384"/>
          <a:ext cx="8640000" cy="4145280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960440"/>
                <a:gridCol w="1152128"/>
                <a:gridCol w="3527432"/>
              </a:tblGrid>
              <a:tr h="364260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сельского хозяйства и регулирование рынков сельскохозяйственной продукции, сырья и продовольствия Амурской области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</a:t>
                      </a:r>
                      <a:r>
                        <a:rPr lang="ru-RU" sz="1400" baseline="0" dirty="0" smtClean="0"/>
                        <a:t>2020</a:t>
                      </a:r>
                      <a:r>
                        <a:rPr lang="ru-RU" sz="1400" dirty="0" smtClean="0"/>
                        <a:t> № 481-ОЗ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27.03.</a:t>
                      </a:r>
                      <a:r>
                        <a:rPr lang="ru-RU" sz="1400" baseline="0" dirty="0" smtClean="0"/>
                        <a:t>2020</a:t>
                      </a:r>
                      <a:r>
                        <a:rPr lang="ru-RU" sz="1400" dirty="0" smtClean="0"/>
                        <a:t> № 489-ОЗ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34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1 686,8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 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1 705,8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9509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83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Поддержка государственных ветеринарных учреждений области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+2,7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 оплату поставки дезинфекционной машины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410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Поддержка развития альтернативных свиноводству видов животноводства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+16,3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приобретение для 584 личных подсобных хозяйств населения и КФХ 1 352 голов КРС, 877 голов мелкого рогатого скота, 765 голов кроликов, 12 105 голов сельскохозяйственной птицы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339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+19,0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402212" y="6601544"/>
            <a:ext cx="495300" cy="256456"/>
          </a:xfrm>
        </p:spPr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7700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3727511"/>
              </p:ext>
            </p:extLst>
          </p:nvPr>
        </p:nvGraphicFramePr>
        <p:xfrm>
          <a:off x="1064568" y="-27384"/>
          <a:ext cx="8640000" cy="6704852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960440"/>
                <a:gridCol w="1152128"/>
                <a:gridCol w="3527432"/>
              </a:tblGrid>
              <a:tr h="364260">
                <a:tc gridSpan="3"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0000"/>
                        </a:lnSpc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Развитие системы социальной защиты населения Амурской области </a:t>
                      </a: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035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</a:t>
                      </a:r>
                      <a:r>
                        <a:rPr lang="ru-RU" sz="1400" baseline="0" dirty="0" smtClean="0"/>
                        <a:t>2020</a:t>
                      </a:r>
                      <a:r>
                        <a:rPr lang="ru-RU" sz="1400" dirty="0" smtClean="0"/>
                        <a:t> № 481-ОЗ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27.03.</a:t>
                      </a:r>
                      <a:r>
                        <a:rPr lang="ru-RU" sz="1400" baseline="0" dirty="0" smtClean="0"/>
                        <a:t>2020</a:t>
                      </a:r>
                      <a:r>
                        <a:rPr lang="ru-RU" sz="1400" dirty="0" smtClean="0"/>
                        <a:t> № 489-ОЗ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334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12 618,1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 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dirty="0" smtClean="0">
                          <a:latin typeface="+mn-lt"/>
                        </a:rPr>
                        <a:t>12 971,4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95092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9410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Предоставление многодетным семьям, имеющим 8 и более детей, социальной выплаты на приобретение автотранспорта или сельскохозяйственной техники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для обеспечения всех, стоящих в очереди семей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410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Оплата проезда отдельным категориям ветеранов и членам их семей, проживающим на территории Амурской области, к месту санаторно-курортного лечения и обратно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+3,0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на оплату проезда отдельным категориям ветеранов и членам их семей, проживающим на территории Амурской области, к месту санаторно-курортного лечения и обратно, в связи с 75-летием Победы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410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Осуществление ежемесячных выплат на детей в возрасте от трех до семи лет включительно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+183,1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осуществление ежемесячных выплат на детей в возрасте от 3 до 7 лет включительно семьям, размер среднедушевого дохода которых не превышает величину прожиточного минимума, в размере 0,5 прожиточного минимума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9410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Предоставление единовременной выплаты ко Дню Победы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+164,2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предоставление единовременной выплаты ко Дню Победы гражданам из категории «дети войны»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6032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+353,3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600" b="1" u="none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9402212" y="6601544"/>
            <a:ext cx="495300" cy="256456"/>
          </a:xfrm>
        </p:spPr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174187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427946"/>
              </p:ext>
            </p:extLst>
          </p:nvPr>
        </p:nvGraphicFramePr>
        <p:xfrm>
          <a:off x="1166786" y="188999"/>
          <a:ext cx="8640000" cy="453115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503697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Развитие и сохранение культуры и искусства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0283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</a:t>
                      </a:r>
                      <a:r>
                        <a:rPr lang="ru-RU" sz="1400" baseline="0" dirty="0" smtClean="0"/>
                        <a:t>2020</a:t>
                      </a:r>
                      <a:r>
                        <a:rPr lang="ru-RU" sz="1400" dirty="0" smtClean="0"/>
                        <a:t> № 481-ОЗ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27.03.</a:t>
                      </a:r>
                      <a:r>
                        <a:rPr lang="ru-RU" sz="1400" baseline="0" dirty="0" smtClean="0"/>
                        <a:t>2020</a:t>
                      </a:r>
                      <a:r>
                        <a:rPr lang="ru-RU" sz="1400" dirty="0" smtClean="0"/>
                        <a:t> № 489-ОЗ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1683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840,8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852,2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40283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Направление расходов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6903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Реализация мероприятий по развитию и сохранению культуры в муниципальных образованиях Амурской области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+1,4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проведение капитального ремонта ДК «</a:t>
                      </a:r>
                      <a:r>
                        <a:rPr kumimoji="0" lang="ru-RU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Апполон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» </a:t>
                      </a:r>
                      <a:r>
                        <a:rPr kumimoji="0" lang="ru-RU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пгт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kumimoji="0" lang="ru-RU" sz="16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Прогресс</a:t>
                      </a:r>
                      <a:endParaRPr kumimoji="0" lang="ru-RU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903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Организация и проведение мероприятий по реализации государственной подпрограммы</a:t>
                      </a:r>
                    </a:p>
                  </a:txBody>
                  <a:tcPr marL="99060" marR="99060"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+10,</a:t>
                      </a:r>
                      <a:r>
                        <a:rPr lang="ru-RU" sz="1600" dirty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600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организация и проведение мероприятий: открытый российский фестиваль кино и театра «Амурская осень» </a:t>
                      </a:r>
                      <a:r>
                        <a:rPr kumimoji="0" lang="ru-RU" sz="1600" kern="120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и «Дни </a:t>
                      </a:r>
                      <a:r>
                        <a:rPr kumimoji="0"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Дальнего Востока» в городе Москве</a:t>
                      </a:r>
                      <a:endParaRPr kumimoji="0" lang="ru-RU" sz="16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6713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+11,4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12274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620576"/>
              </p:ext>
            </p:extLst>
          </p:nvPr>
        </p:nvGraphicFramePr>
        <p:xfrm>
          <a:off x="1136576" y="188998"/>
          <a:ext cx="8640000" cy="5654758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8100000">
                    <a:prstClr val="black">
                      <a:alpha val="50000"/>
                    </a:prstClr>
                  </a:innerShdw>
                </a:effectLst>
                <a:tableStyleId>{5940675A-B579-460E-94D1-54222C63F5DA}</a:tableStyleId>
              </a:tblPr>
              <a:tblGrid>
                <a:gridCol w="3420000"/>
                <a:gridCol w="1440000"/>
                <a:gridCol w="3780000"/>
              </a:tblGrid>
              <a:tr h="743976"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D0D0D"/>
                          </a:solidFill>
                          <a:latin typeface="+mn-lt"/>
                        </a:rPr>
                        <a:t>Охрана окружающей среды</a:t>
                      </a:r>
                      <a:r>
                        <a:rPr lang="ru-RU" sz="1800" b="1" i="0" u="none" strike="noStrike" baseline="0" dirty="0" smtClean="0">
                          <a:solidFill>
                            <a:srgbClr val="0D0D0D"/>
                          </a:solidFill>
                          <a:latin typeface="+mn-lt"/>
                        </a:rPr>
                        <a:t> в Амурской области</a:t>
                      </a:r>
                      <a:endParaRPr lang="ru-RU" sz="1800" b="1" i="0" u="none" strike="noStrike" dirty="0">
                        <a:solidFill>
                          <a:srgbClr val="0D0D0D"/>
                        </a:solidFill>
                        <a:latin typeface="+mn-lt"/>
                      </a:endParaRPr>
                    </a:p>
                  </a:txBody>
                  <a:tcPr marL="99060" marR="99060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34595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28.02.</a:t>
                      </a:r>
                      <a:r>
                        <a:rPr lang="ru-RU" sz="1400" baseline="0" dirty="0" smtClean="0"/>
                        <a:t>2020</a:t>
                      </a:r>
                      <a:r>
                        <a:rPr lang="ru-RU" sz="1400" dirty="0" smtClean="0"/>
                        <a:t> № 481-ОЗ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 АО от 27.03.</a:t>
                      </a:r>
                      <a:r>
                        <a:rPr lang="ru-RU" sz="1400" baseline="0" dirty="0" smtClean="0"/>
                        <a:t>2020</a:t>
                      </a:r>
                      <a:r>
                        <a:rPr lang="ru-RU" sz="1400" dirty="0" smtClean="0"/>
                        <a:t> № 489-ОЗ 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4644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1 402,5  млн.рублей</a:t>
                      </a:r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Изменения (млн.рублей)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dirty="0" smtClean="0">
                          <a:latin typeface="+mn-lt"/>
                        </a:rPr>
                        <a:t>1 436,2 млн.рублей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34595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Направление расходов</a:t>
                      </a:r>
                      <a:endParaRPr lang="ru-RU" sz="1400" dirty="0"/>
                    </a:p>
                  </a:txBody>
                  <a:tcPr marL="99060" marR="99060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 smtClean="0"/>
                        <a:t>Причины изменения</a:t>
                      </a:r>
                    </a:p>
                  </a:txBody>
                  <a:tcPr marL="99060" marR="9906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  <a:tr h="71915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Проведение работ по расчистке озера </a:t>
                      </a:r>
                      <a:r>
                        <a:rPr lang="ru-RU" sz="1400" b="0" u="none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Гольянское</a:t>
                      </a: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 на территории города Благовещенска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+5,0</a:t>
                      </a:r>
                      <a:endParaRPr lang="ru-RU" sz="1400" b="0" dirty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проведение работ по расчистке озера </a:t>
                      </a:r>
                      <a:r>
                        <a:rPr kumimoji="0" lang="ru-RU" sz="14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Гольянское</a:t>
                      </a:r>
                      <a:r>
                        <a:rPr kumimoji="0" lang="ru-RU" sz="14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на территории города Благовещенска, за счет добровольных пожертвований от АО «Дальневосточная распределительная сетевая компания»</a:t>
                      </a:r>
                      <a:endParaRPr kumimoji="0" lang="ru-RU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67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Установление зон затопления, подтопления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+20,0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проведение мероприятий по установлению зон затопления, подтопления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70678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Обеспечение деятельности (оказание услуг) государственных учреждений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+8,7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</a:rPr>
                        <a:t>ГКУ «Лесничества» на приобретение 10 автомобилей УАЗ для осуществления патрулирования, в рамках Соглашения о взаимодействии в области лесных отношений, заключенного с Федеральным агентством лесного хозяйства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6360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1" u="none" dirty="0" smtClean="0">
                          <a:solidFill>
                            <a:schemeClr val="tx1"/>
                          </a:solidFill>
                          <a:latin typeface="+mn-lt"/>
                        </a:rPr>
                        <a:t>Итого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tx1"/>
                          </a:solidFill>
                        </a:rPr>
                        <a:t>+33,7</a:t>
                      </a: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8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marL="99060" marR="9906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65B59A-7EF2-4D6E-A0B8-311DCA841F44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213758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25645</TotalTime>
  <Words>3693</Words>
  <Application>Microsoft Office PowerPoint</Application>
  <PresentationFormat>Лист A4 (210x297 мм)</PresentationFormat>
  <Paragraphs>662</Paragraphs>
  <Slides>26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Солнцестояние</vt:lpstr>
      <vt:lpstr>Бюджет для граждан</vt:lpstr>
      <vt:lpstr>Содержание</vt:lpstr>
      <vt:lpstr>Презентация PowerPoint</vt:lpstr>
      <vt:lpstr>Изменения в Закон «Об областном бюджете на 2020 год и плановый период 2021 и 2022        годов» по источникам финансирования дефицита областного бюджета</vt:lpstr>
      <vt:lpstr>  Изменения в Закон «Об областном бюджете на 2020 год и плановый период 2021 и 2022 годов» в разрезе государственных программ на 2020 г.  (млн. руб.)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Изменения в Закон «Об областном бюджете на 2020 год и плановый период 2021 и 2022 годов» в разрезе разделов на 2020 г.                                           (млн. руб.)  </vt:lpstr>
      <vt:lpstr> Изменения в Закон «Об областном бюджете на 2020 год и плановый период 2021 и 2022  годов» в разрезе видов расходов на 2020 г.                  (млн. руб.)  </vt:lpstr>
      <vt:lpstr>Контакты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piskunova</dc:creator>
  <cp:lastModifiedBy>Шаповалова М.Н.</cp:lastModifiedBy>
  <cp:revision>3674</cp:revision>
  <cp:lastPrinted>2020-04-02T00:31:05Z</cp:lastPrinted>
  <dcterms:created xsi:type="dcterms:W3CDTF">2017-07-19T00:54:29Z</dcterms:created>
  <dcterms:modified xsi:type="dcterms:W3CDTF">2020-04-02T00:31:06Z</dcterms:modified>
</cp:coreProperties>
</file>