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36"/>
  </p:notesMasterIdLst>
  <p:handoutMasterIdLst>
    <p:handoutMasterId r:id="rId37"/>
  </p:handoutMasterIdLst>
  <p:sldIdLst>
    <p:sldId id="416" r:id="rId2"/>
    <p:sldId id="425" r:id="rId3"/>
    <p:sldId id="550" r:id="rId4"/>
    <p:sldId id="549" r:id="rId5"/>
    <p:sldId id="420" r:id="rId6"/>
    <p:sldId id="493" r:id="rId7"/>
    <p:sldId id="535" r:id="rId8"/>
    <p:sldId id="536" r:id="rId9"/>
    <p:sldId id="495" r:id="rId10"/>
    <p:sldId id="527" r:id="rId11"/>
    <p:sldId id="497" r:id="rId12"/>
    <p:sldId id="537" r:id="rId13"/>
    <p:sldId id="498" r:id="rId14"/>
    <p:sldId id="547" r:id="rId15"/>
    <p:sldId id="548" r:id="rId16"/>
    <p:sldId id="522" r:id="rId17"/>
    <p:sldId id="538" r:id="rId18"/>
    <p:sldId id="440" r:id="rId19"/>
    <p:sldId id="539" r:id="rId20"/>
    <p:sldId id="540" r:id="rId21"/>
    <p:sldId id="399" r:id="rId22"/>
    <p:sldId id="503" r:id="rId23"/>
    <p:sldId id="541" r:id="rId24"/>
    <p:sldId id="517" r:id="rId25"/>
    <p:sldId id="544" r:id="rId26"/>
    <p:sldId id="542" r:id="rId27"/>
    <p:sldId id="530" r:id="rId28"/>
    <p:sldId id="545" r:id="rId29"/>
    <p:sldId id="518" r:id="rId30"/>
    <p:sldId id="531" r:id="rId31"/>
    <p:sldId id="546" r:id="rId32"/>
    <p:sldId id="422" r:id="rId33"/>
    <p:sldId id="424" r:id="rId34"/>
    <p:sldId id="418" r:id="rId35"/>
  </p:sldIdLst>
  <p:sldSz cx="9906000" cy="6858000" type="A4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D5E7"/>
    <a:srgbClr val="B365B5"/>
    <a:srgbClr val="CF75D1"/>
    <a:srgbClr val="0E57E8"/>
    <a:srgbClr val="FB39A8"/>
    <a:srgbClr val="990099"/>
    <a:srgbClr val="CE2284"/>
    <a:srgbClr val="FCE1FF"/>
    <a:srgbClr val="F696FF"/>
    <a:srgbClr val="A62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2" autoAdjust="0"/>
    <p:restoredTop sz="92230" autoAdjust="0"/>
  </p:normalViewPr>
  <p:slideViewPr>
    <p:cSldViewPr>
      <p:cViewPr>
        <p:scale>
          <a:sx n="80" d="100"/>
          <a:sy n="80" d="100"/>
        </p:scale>
        <p:origin x="-1092" y="-43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8"/>
    </p:cViewPr>
  </p:sorterViewPr>
  <p:notesViewPr>
    <p:cSldViewPr>
      <p:cViewPr varScale="1">
        <p:scale>
          <a:sx n="55" d="100"/>
          <a:sy n="55" d="100"/>
        </p:scale>
        <p:origin x="-2722" y="-67"/>
      </p:cViewPr>
      <p:guideLst>
        <p:guide orient="horz" pos="3111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1.7004773995963649E-2"/>
          <c:y val="0.25840118746342466"/>
          <c:w val="0.96599045200807265"/>
          <c:h val="0.419681831628744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 Закон АО от 12.12.2020 № 449-ОЗ</c:v>
                </c:pt>
              </c:strCache>
            </c:strRef>
          </c:tx>
          <c:invertIfNegative val="0"/>
          <c:dLbls>
            <c:dLbl>
              <c:idx val="2"/>
              <c:layout>
                <c:manualLayout>
                  <c:x val="-2.0096551086138857E-2"/>
                  <c:y val="-1.007822528007745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5185.6000000000004</c:v>
                </c:pt>
                <c:pt idx="1">
                  <c:v>5719.7</c:v>
                </c:pt>
                <c:pt idx="2">
                  <c:v>4274.3999999999996</c:v>
                </c:pt>
                <c:pt idx="3" formatCode="0.0">
                  <c:v>3664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уточненный план в ред.от 28.02.2020 № 481-ОЗ</c:v>
                </c:pt>
              </c:strCache>
            </c:strRef>
          </c:tx>
          <c:spPr>
            <a:solidFill>
              <a:srgbClr val="C77BC3"/>
            </a:solidFill>
          </c:spPr>
          <c:invertIfNegative val="0"/>
          <c:dLbls>
            <c:dLbl>
              <c:idx val="0"/>
              <c:layout>
                <c:manualLayout>
                  <c:x val="2.6280105266489277E-2"/>
                  <c:y val="7.968742531524233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58885450876043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3354,8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3210</a:t>
                    </a:r>
                    <a:r>
                      <a:rPr lang="ru-RU" smtClean="0"/>
                      <a:t>,0</a:t>
                    </a:r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5185.6000000000004</c:v>
                </c:pt>
                <c:pt idx="1">
                  <c:v>5719.7</c:v>
                </c:pt>
                <c:pt idx="2">
                  <c:v>4274.3999999999996</c:v>
                </c:pt>
                <c:pt idx="3">
                  <c:v>5074.3999999999996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4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</c:strCache>
            </c:strRef>
          </c:cat>
          <c:val>
            <c:numRef>
              <c:f>Лист1!$D$2:$D$5</c:f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4398720"/>
        <c:axId val="114400256"/>
      </c:barChart>
      <c:catAx>
        <c:axId val="1143987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14400256"/>
        <c:crosses val="autoZero"/>
        <c:auto val="1"/>
        <c:lblAlgn val="ctr"/>
        <c:lblOffset val="100"/>
        <c:noMultiLvlLbl val="0"/>
      </c:catAx>
      <c:valAx>
        <c:axId val="1144002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1439872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1.2055009287503634E-2"/>
          <c:y val="0.79353354338724202"/>
          <c:w val="0.95733931888394164"/>
          <c:h val="0.18185681971147946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400" b="1">
          <a:solidFill>
            <a:srgbClr val="7030A0"/>
          </a:solidFill>
        </a:defRPr>
      </a:pPr>
      <a:endParaRPr lang="ru-RU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3168561987601"/>
          <c:y val="1.4566312540862207E-3"/>
          <c:w val="0.77622418835384011"/>
          <c:h val="0.7138407142021968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/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0884557372570826E-2"/>
                  <c:y val="-0.1320980924635595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-</a:t>
                    </a:r>
                    <a:r>
                      <a:rPr lang="ru-RU" dirty="0" smtClean="0"/>
                      <a:t>2,5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392268950545339E-3"/>
                  <c:y val="-0.1806420376039774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4444990162543662E-3"/>
                  <c:y val="-0.175109885495114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-0.30000000000000004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113588864"/>
        <c:axId val="113590656"/>
      </c:barChart>
      <c:catAx>
        <c:axId val="113588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13590656"/>
        <c:crosses val="autoZero"/>
        <c:auto val="1"/>
        <c:lblAlgn val="ctr"/>
        <c:lblOffset val="100"/>
        <c:noMultiLvlLbl val="0"/>
      </c:catAx>
      <c:valAx>
        <c:axId val="113590656"/>
        <c:scaling>
          <c:orientation val="minMax"/>
          <c:max val="5"/>
          <c:min val="-4"/>
        </c:scaling>
        <c:delete val="1"/>
        <c:axPos val="l"/>
        <c:numFmt formatCode="#,##0.0" sourceLinked="1"/>
        <c:majorTickMark val="out"/>
        <c:minorTickMark val="none"/>
        <c:tickLblPos val="none"/>
        <c:crossAx val="1135888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0.88889</cdr:y>
    </cdr:from>
    <cdr:to>
      <cdr:x>0.36765</cdr:x>
      <cdr:y>0.974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1152128"/>
          <a:ext cx="1265058" cy="1103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0.15966</cdr:x>
      <cdr:y>0.10638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0"/>
          <a:ext cx="558879" cy="1899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E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5pPr>
          <a:lvl6pPr marL="22860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6pPr>
          <a:lvl7pPr marL="27432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7pPr>
          <a:lvl8pPr marL="32004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8pPr>
          <a:lvl9pPr marL="36576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pPr algn="ctr"/>
          <a:endParaRPr lang="ru-RU" sz="11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0.47231</cdr:x>
      <cdr:y>0.81304</cdr:y>
    </cdr:from>
    <cdr:to>
      <cdr:x>0.51416</cdr:x>
      <cdr:y>0.91304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625180" y="1346550"/>
          <a:ext cx="144003" cy="165618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/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0.04235</cdr:x>
      <cdr:y>0.45</cdr:y>
    </cdr:from>
    <cdr:to>
      <cdr:x>0.10117</cdr:x>
      <cdr:y>0.81902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 rot="16200000">
          <a:off x="-264958" y="1705624"/>
          <a:ext cx="1054482" cy="2150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Arial"/>
              <a:cs typeface="Arial"/>
            </a:defRPr>
          </a:lvl1pPr>
          <a:lvl2pPr marL="457200" indent="0">
            <a:defRPr sz="1100">
              <a:solidFill>
                <a:srgbClr val="FFFFFF"/>
              </a:solidFill>
              <a:latin typeface="Arial"/>
              <a:cs typeface="Arial"/>
            </a:defRPr>
          </a:lvl2pPr>
          <a:lvl3pPr marL="914400" indent="0">
            <a:defRPr sz="1100">
              <a:solidFill>
                <a:srgbClr val="FFFFFF"/>
              </a:solidFill>
              <a:latin typeface="Arial"/>
              <a:cs typeface="Arial"/>
            </a:defRPr>
          </a:lvl3pPr>
          <a:lvl4pPr marL="1371600" indent="0">
            <a:defRPr sz="1100">
              <a:solidFill>
                <a:srgbClr val="FFFFFF"/>
              </a:solidFill>
              <a:latin typeface="Arial"/>
              <a:cs typeface="Arial"/>
            </a:defRPr>
          </a:lvl4pPr>
          <a:lvl5pPr marL="1828800" indent="0">
            <a:defRPr sz="1100">
              <a:solidFill>
                <a:srgbClr val="FFFFFF"/>
              </a:solidFill>
              <a:latin typeface="Arial"/>
              <a:cs typeface="Arial"/>
            </a:defRPr>
          </a:lvl5pPr>
          <a:lvl6pPr marL="2286000" indent="0">
            <a:defRPr sz="1100">
              <a:solidFill>
                <a:srgbClr val="FFFFFF"/>
              </a:solidFill>
              <a:latin typeface="Arial"/>
              <a:cs typeface="Arial"/>
            </a:defRPr>
          </a:lvl6pPr>
          <a:lvl7pPr marL="2743200" indent="0">
            <a:defRPr sz="1100">
              <a:solidFill>
                <a:srgbClr val="FFFFFF"/>
              </a:solidFill>
              <a:latin typeface="Arial"/>
              <a:cs typeface="Arial"/>
            </a:defRPr>
          </a:lvl7pPr>
          <a:lvl8pPr marL="3200400" indent="0">
            <a:defRPr sz="1100">
              <a:solidFill>
                <a:srgbClr val="FFFFFF"/>
              </a:solidFill>
              <a:latin typeface="Arial"/>
              <a:cs typeface="Arial"/>
            </a:defRPr>
          </a:lvl8pPr>
          <a:lvl9pPr marL="3657600" indent="0">
            <a:defRPr sz="11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0.10011</cdr:x>
      <cdr:y>0.55556</cdr:y>
    </cdr:from>
    <cdr:to>
      <cdr:x>0.91193</cdr:x>
      <cdr:y>0.90707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44488" y="720080"/>
          <a:ext cx="2793416" cy="455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3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2020                2021                 2022</a:t>
          </a:r>
          <a:endParaRPr lang="ru-RU" sz="13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0.05826</cdr:x>
      <cdr:y>0.79227</cdr:y>
    </cdr:from>
    <cdr:to>
      <cdr:x>0.10011</cdr:x>
      <cdr:y>0.90338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200472" y="1312146"/>
          <a:ext cx="144003" cy="18401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>
          <a:noFill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>
          <a:bevelT w="63500" h="254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imes New Roman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imes New Roman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imes New Roman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imes New Roman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imes New Roman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imes New Roman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imes New Roman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imes New Roman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0.10943</cdr:x>
      <cdr:y>0.86276</cdr:y>
    </cdr:from>
    <cdr:to>
      <cdr:x>0.3795</cdr:x>
      <cdr:y>1</cdr:y>
    </cdr:to>
    <cdr:sp macro="" textlink="">
      <cdr:nvSpPr>
        <cdr:cNvPr id="11" name="Прямоугольник 10"/>
        <cdr:cNvSpPr/>
      </cdr:nvSpPr>
      <cdr:spPr>
        <a:xfrm xmlns:a="http://schemas.openxmlformats.org/drawingml/2006/main">
          <a:off x="376557" y="1358044"/>
          <a:ext cx="929263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дефицит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2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F5AA666A-2B63-4AD2-B7C6-EC50DCCFB653}" type="datetimeFigureOut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2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D5E4782E-C79B-471E-97D8-204F12411A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1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2" y="3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739775"/>
            <a:ext cx="534828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3" tIns="45640" rIns="91283" bIns="4564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72"/>
            <a:ext cx="5438140" cy="4443413"/>
          </a:xfrm>
          <a:prstGeom prst="rect">
            <a:avLst/>
          </a:prstGeom>
        </p:spPr>
        <p:txBody>
          <a:bodyPr vert="horz" lIns="91283" tIns="45640" rIns="91283" bIns="456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2" y="9378827"/>
            <a:ext cx="2945659" cy="493713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57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8FCD-5CD5-43A5-BBDC-4D1D9A210D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B3AFE-1146-4698-A7F5-95D8ABA76706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061707-90DE-4D2C-91EE-0C29E486F929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274639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38250" y="274640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6FF521-FA5D-4DE7-8999-3BC21632686F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4886A-DC2D-4E24-928A-5224A620E0A0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2102A4-2741-4DAC-9DCA-BAC18D3829A7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BC58C7-D65F-4DEF-8493-E844FD09F2F1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CF289C-2FA8-4853-97FF-1D0798E741F8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2CFCA-2B17-4F46-B3D3-94BCFC25FFB8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9A262-D767-41C6-A4F9-73EA4A694710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3CB09-F7B7-4651-89EA-663EF4067063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8463B0-3322-4DF4-8712-F467FD62097E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98121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4556F6-CDC4-4E6C-B229-B0B5868DC7F6}" type="datetime1">
              <a:rPr lang="ru-RU" smtClean="0"/>
              <a:pPr/>
              <a:t>28.02.2020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област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6480" y="214290"/>
            <a:ext cx="5262599" cy="3929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294004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242" y="3786190"/>
            <a:ext cx="8122920" cy="246221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Закону Амурской области от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28.02.2020</a:t>
            </a:r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87313" indent="-11113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481-ОЗ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внесении изменений в Закон Амурской области «Об областном бюджете на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2020 год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плановый период 2021 и 2022 годов»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620996"/>
              </p:ext>
            </p:extLst>
          </p:nvPr>
        </p:nvGraphicFramePr>
        <p:xfrm>
          <a:off x="1136576" y="188998"/>
          <a:ext cx="8640000" cy="61062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4397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Охрана окружающей среды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9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449-ОЗ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64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1 346,5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1 402,5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9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215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обработке и утилизации опасных отходов на территории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+80,0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целях оборудования площадки под установку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инсинератора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закупки специализированной тары под транспортировку опасных отходов, организации сбора и транспортировки опасных отходов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спецавтотранспортом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к месту утилизации, обслуживания эксплуатации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инсинератора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приобретение реагентов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67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Оценка современного экологического состояния мест временного захоронения ядохимикатов и разработка проектно-сметной документации по ликвидации пунктов временного захоронения ядохимикатов сельскохозяйственного назначения в зоне строительства космодрома "Восточный"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-30,0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67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+6,0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обеспечение дифференцированного подхода к оплате труда «неуказных» категорий работников, на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приоретение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ГСМ, запасных частей, спецодежды, проведение биотехнических мероприятий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36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+56,0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1375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0304501"/>
              </p:ext>
            </p:extLst>
          </p:nvPr>
        </p:nvGraphicFramePr>
        <p:xfrm>
          <a:off x="1136576" y="0"/>
          <a:ext cx="8640000" cy="668538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48472"/>
                <a:gridCol w="1224136"/>
                <a:gridCol w="3167392"/>
              </a:tblGrid>
              <a:tr h="64807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</a:t>
                      </a:r>
                      <a:r>
                        <a:rPr lang="ru-RU" sz="1400" dirty="0" smtClean="0"/>
                        <a:t>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39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5 022,8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5 362,7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127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926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газоснабжающим организациям части затрат, связанных с реализацией сжиженных углеводородных газов населению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+3,0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ростом оптовой цены  сжиженного газа  и в месте с тем ограничением предельных максимальных уровней розничных цен на сжиженный газ для населения у газоснабжающих организаций  образуются убытки 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газоснабжающим организациям части затрат, возникших в связи с оказанием коммунальных услуг, по расходам на сжиженный углеводородный газ, превышающим учтенные уполномоченным исполнительным органом государственной власти области, осуществляющим функции в сфере государственного регулирования цен и тарифов на продукцию (товары, услуги), при установлении розничных цен на газ баллонный, реализуемый населению без доставки до потребителей и газ, реализуемый населению через газораспределительные установки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+3,0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отменой регулирования цен на сжиженный углеводородный  газ у газоснабжающих организаций возникают убытки, связанные с  увеличением оптовой цены  сжиженного газа относительно расходов, учтенных </a:t>
                      </a:r>
                      <a:r>
                        <a:rPr kumimoji="0" lang="ru-RU" sz="13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УЦиТ</a:t>
                      </a: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при утверждении экономически обоснованного тарифа. 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части затрат, возникших в связи с оказанием коммунальных услуг в сфере холодного водоснабжения, водоотведения, в части разницы между расчетным и фактическим отпущенными (реализованными) объемами воды и (или) объемами сточных вод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+98,7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у организаций коммунального хозяйства фактических услуг водоснабжения и водоотведения относительно объемов, утвержденных в тарифах (полезный отпуск)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4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862413"/>
              </p:ext>
            </p:extLst>
          </p:nvPr>
        </p:nvGraphicFramePr>
        <p:xfrm>
          <a:off x="1136576" y="0"/>
          <a:ext cx="8640000" cy="577317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48472"/>
                <a:gridCol w="1224136"/>
                <a:gridCol w="3167392"/>
              </a:tblGrid>
              <a:tr h="64807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39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5 022,8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5 362,7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127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41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Расходы, направленные на модернизацию коммунальной инфраструктуры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+130,0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ремонт сетей тепло/водоснабжения в рамках синхронизации мероприятий регионального проекта «Безопасность дорожного движения»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Оказание дополнительной помощи при возникновении неотложной необходимости в проведении капитального ремонта общего имущества в многоквартирных домах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+72,2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ремонт аварийных участков чердачных перекрытий МКД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Мероприятия по разработке проектно-сметной документации для перевода объектов жилищно-коммунального хозяйства на потребление природного газа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+18,8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мероприятия по разработке проектно – сметной документации для перевода объектов жилищно – коммунального хозяйства на потребление природного газа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Перевод объектов жилищно-коммунальной инфраструктуры на потребление природного газа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+14,2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11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+339,9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6557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588950"/>
              </p:ext>
            </p:extLst>
          </p:nvPr>
        </p:nvGraphicFramePr>
        <p:xfrm>
          <a:off x="1136576" y="-44233"/>
          <a:ext cx="8640000" cy="670521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8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449-ОЗ 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66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11 066,8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11 455,3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4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50112">
                <a:tc rowSpan="6"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Обеспечение деятельности (оказание услуг) государственных учреждений</a:t>
                      </a:r>
                      <a:endParaRPr lang="ru-RU" sz="14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+122,8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и на обеспечение мероприятий антитеррористической направленности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112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разработку проектно-сметной документации на капитальный ремонт ГАУЗ АО «Тамбовская больница»,  детской консультативной поликлиники ГБУЗ АО «АОДКБ», ГБУЗ АО «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Свободненская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городская поликлиника»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112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+38,1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передвижных медицинских комплексов (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флюроограф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маммограф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 передвижная стоматология)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112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ГБУЗ «Детская городская клиническая больница» на проведение углубленных медицинских осмотров спортсменов до 18 лет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медикаментов ГБУЗ АО «Амурский областной противотуберкулезный диспансер»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+48,9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медицинского оборудования для оснащения нейрохирургической операционной ГАУЗ АО «АОКБ»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493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7726037"/>
              </p:ext>
            </p:extLst>
          </p:nvPr>
        </p:nvGraphicFramePr>
        <p:xfrm>
          <a:off x="1136576" y="-44233"/>
          <a:ext cx="8640000" cy="640041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8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449-ОЗ 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66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11 066,8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11 455,3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4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50112">
                <a:tc rowSpan="3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Обеспечение деятельности (оказание услуг) государственных учреждений</a:t>
                      </a:r>
                    </a:p>
                    <a:p>
                      <a:endParaRPr lang="ru-RU" sz="14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+12,0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оснащение медицинских организаций автомобильным транспортом для оказания первичной медико-санитарной помощи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010463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+37,1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капитальный ремонт кровли ГБУЗ АО «АОКБ» ,</a:t>
                      </a:r>
                      <a:r>
                        <a:rPr kumimoji="0"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ГАУЗ «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Тындинская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больница», ГБУЗ АО «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Свободненская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больница», пострадавших в результате паводка, произошедшего в июле – августе 2019 года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112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ГАУЗ АО «Амурская областная инфекционная больница» на замену больничного лифта, отработавшего свой срок службы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Подготовка обоснования инвестиций и проведение его технологического и ценового аудита в отношении объектов капитального строительства государственной собственности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оплаты работ по обоснованию инвестиций по объекту «Строительство поликлиники г. Свободный на 1300 посещений в смену»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Создание и замена фельдшерских, фельдшерско-акушерских пунктов и врачебных амбулаторий для населенных пунктов с численностью населения от 100 до 2000 человек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+119,6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возведение модульных фельдшерско-акушерских пунктов с жилым помещением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70264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304145"/>
              </p:ext>
            </p:extLst>
          </p:nvPr>
        </p:nvGraphicFramePr>
        <p:xfrm>
          <a:off x="1136576" y="-44233"/>
          <a:ext cx="8640000" cy="505929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80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449-ОЗ 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66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11 066,8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11 455,3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4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5011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Подготовка обоснования инвестиций и проведение его технологического и ценового аудита в отношении объектов капитального строительства государственной собственности</a:t>
                      </a:r>
                      <a:endParaRPr lang="ru-RU" sz="14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оплаты работ по обоснованию инвестиций по объекту «Строительство Амурской областной станции переливания крови,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г.Благовещенск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Капитальные вложения в объекты государственной собственности</a:t>
                      </a:r>
                      <a:endParaRPr lang="ru-RU" sz="14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-32,8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окончательным расчетом за выполненные работы по разработке проектно-сметной документации по объекту «Пристройка к зданию областной детской консультативной поликлиники ГАУЗ АО «Амурская областная детская клиническая больница» и уточнением потребности на строительство объекта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72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+388,5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8471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351149"/>
              </p:ext>
            </p:extLst>
          </p:nvPr>
        </p:nvGraphicFramePr>
        <p:xfrm>
          <a:off x="1095348" y="188999"/>
          <a:ext cx="8496689" cy="573477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296689"/>
                <a:gridCol w="3780000"/>
              </a:tblGrid>
              <a:tr h="77753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12.12.2019</a:t>
                      </a:r>
                      <a:r>
                        <a:rPr lang="ru-RU" sz="1400" dirty="0" smtClean="0"/>
                        <a:t>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2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1 829,2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1 861,3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892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Ремонт жилых помещений ветеранов Великой Отечественной войны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+22,4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ремонт жилых помещений ветеранов Великой Отечественной войны в связи с уточнением муниципальными образованиями объема ремонтных работ в жилых помещениях ветеранов Великой Отечественной войны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0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оплаты работ по разработке проектно-сметной документации по объекту «Строительство 5-этажного 60-квартирного арендного жилого дома в 359 квартале, г. Свободный»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8431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проведение капитального ремонта административного здания ГКУ АО «Строитель»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0608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046037"/>
              </p:ext>
            </p:extLst>
          </p:nvPr>
        </p:nvGraphicFramePr>
        <p:xfrm>
          <a:off x="1095348" y="188999"/>
          <a:ext cx="8496689" cy="482458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296689"/>
                <a:gridCol w="3780000"/>
              </a:tblGrid>
              <a:tr h="77753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12.12.2019</a:t>
                      </a:r>
                      <a:r>
                        <a:rPr lang="ru-RU" sz="1400" dirty="0" smtClean="0"/>
                        <a:t>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2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1 829,2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1 861,3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892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мер государственной поддержки гражданам, чьи денежные средства привлечены для строительства многоквартирных домов и чьи права нарушены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социальной выплаты 2-м гражданам-дольщикам, пропустившим сроки обращения за выплатой. Данные граждане включены в новую (11-ую) очередь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30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капитального ремонта поврежденных жилых помещений, находящихся в муниципальной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проведение капитального ремонта поврежденных жилых помещений, находящихся в муниципальной собственности, пострадавшего в результате чрезвычайной ситуации, произошедшей на территории Амурской области в июле-августе 2019 года 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+32,1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4376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553620"/>
              </p:ext>
            </p:extLst>
          </p:nvPr>
        </p:nvGraphicFramePr>
        <p:xfrm>
          <a:off x="1136576" y="116632"/>
          <a:ext cx="8645235" cy="655852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5235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06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26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3 851,3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5 082,2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Имущественный взнос Амурской области в автономную некоммерческую организацию «Агентство Амурской области по привлечению инвестиций»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+11,2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увеличение штатной численности на 3 единицы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</a:rPr>
                        <a:t> н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а обеспечение деятельности в сфере развития туризма на территории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Реализация мероприятий планов социального развития центров экономического роста субъектов Российской Федерации, входящих в состав Дальневосточного федерального округа, в части имущества, находящегося в государственной собственности, за счет средств областного бюджета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+67,5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для окончательного выполнения работ по объекту «Реконструкция нежилого здания под женскую консультацию ГБУЗ АО «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</a:rPr>
                        <a:t>Свободненская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 больница»,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</a:rPr>
                        <a:t>г.Свободный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Региональная поддержка АНО «Фонд содействия кредитованию субъектов МСП Амурской области» в целях финансового обеспечения Центра «Мой бизнес»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+3,3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региональную поддержку АНО «Фонд содействия кредитованию субъектов МСП Амурской области» в целях финансового обеспечения Центра «Мой бизнес» для разработки рекламно-информационных и образовательных материалов для субъектов малого и среднего предпринимательства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Реализация мероприятий планов социального развития центров экономического роста субъектов Российской Федерации, входящих в состав Дальневосточного федерального округа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+1 130,4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инфраструктурное обеспечение новых территорий застройки г. Свободный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0224746"/>
              </p:ext>
            </p:extLst>
          </p:nvPr>
        </p:nvGraphicFramePr>
        <p:xfrm>
          <a:off x="1136576" y="191617"/>
          <a:ext cx="8645235" cy="647774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5235"/>
                <a:gridCol w="3780000"/>
              </a:tblGrid>
              <a:tr h="58343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2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3 851,3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5 082,2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652">
                <a:tc rowSpan="3">
                  <a:txBody>
                    <a:bodyPr/>
                    <a:lstStyle/>
                    <a:p>
                      <a:r>
                        <a:rPr lang="ru-RU" sz="1400" dirty="0" smtClean="0"/>
                        <a:t>Обеспечение деятельности (оказание услуг) государственных учреждений</a:t>
                      </a:r>
                      <a:endParaRPr lang="ru-RU" sz="14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+7,1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652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обеспечение мероприятий антитеррористической направленности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652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содержание центров занятости населения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Содействие </a:t>
                      </a:r>
                      <a:r>
                        <a:rPr lang="ru-RU" sz="1400" dirty="0" err="1" smtClean="0"/>
                        <a:t>самозанятости</a:t>
                      </a:r>
                      <a:r>
                        <a:rPr lang="ru-RU" sz="1400" dirty="0" smtClean="0"/>
                        <a:t> безработных граждан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оказание помощи в организации собственного дела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Реализация мероприятий планов социального развития центров экономического роста субъектов Российской Федерации, входящих в состав Дальневосточного федерального округа, в части имущества, находящегося в государственной собственности, за счет средств областного бюджета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закупка медицинского оборудования и оснащения  для ГБУЗ АО «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Свободненская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городская поликлиника» за счет средств областного бюджета, в рамках  мероприятий Плана социального развития центров экономического роста субъектов Российской Федерации, входящих в состав Дальневосточного федерального округа, в связи с внесением в него изменений и продления срока реализации мероприятия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6728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Итого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+1 230,9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0762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10" y="0"/>
            <a:ext cx="8654252" cy="1417638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5435678"/>
              </p:ext>
            </p:extLst>
          </p:nvPr>
        </p:nvGraphicFramePr>
        <p:xfrm>
          <a:off x="1095348" y="1214422"/>
          <a:ext cx="8643998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73"/>
                <a:gridCol w="998525"/>
              </a:tblGrid>
              <a:tr h="5000660">
                <a:tc>
                  <a:txBody>
                    <a:bodyPr/>
                    <a:lstStyle/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по доходам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0" dirty="0" smtClean="0">
                          <a:ln w="1905"/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Изменения по источникам финансирования дефицита областного бюджета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разрезе государственных программ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разделов           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видов расходов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                                                    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</a:p>
                    <a:p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</a:t>
                      </a:r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</a:t>
                      </a:r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</a:t>
                      </a:r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32</a:t>
                      </a:r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33</a:t>
                      </a:r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34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858269"/>
              </p:ext>
            </p:extLst>
          </p:nvPr>
        </p:nvGraphicFramePr>
        <p:xfrm>
          <a:off x="1136576" y="191617"/>
          <a:ext cx="8645235" cy="634134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5235"/>
                <a:gridCol w="3780000"/>
              </a:tblGrid>
              <a:tr h="58343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физической культуры и порта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2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312,0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353,0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Совершенствование материально-технической базы для занятий физической культурой и спортом в муниципальных образованиях области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+27,1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капитальный ремонт стадиона в с. Ивановка Ивановского района,</a:t>
                      </a:r>
                      <a:r>
                        <a:rPr lang="ru-RU" sz="1300" b="0" baseline="0" dirty="0" smtClean="0">
                          <a:solidFill>
                            <a:schemeClr val="tx1"/>
                          </a:solidFill>
                        </a:rPr>
                        <a:t> а так же приобретение инвентаря и оборудования в детские спортивные школы области</a:t>
                      </a:r>
                      <a:endParaRPr lang="ru-RU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Разработка (корректировка) проектно-сметной документации по объектам государственной собственности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+7,9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разработка ПСД по объекту «Строительство физкультурно-оздоровительного центра для регионального центра спортивной подготовки Амурской области»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652">
                <a:tc rowSpan="3">
                  <a:txBody>
                    <a:bodyPr/>
                    <a:lstStyle/>
                    <a:p>
                      <a:r>
                        <a:rPr lang="ru-RU" sz="1300" dirty="0" smtClean="0"/>
                        <a:t>Обеспечение деятельности (оказание услуг) государственных учреждений</a:t>
                      </a:r>
                      <a:endParaRPr lang="ru-RU" sz="13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+4,9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+1,5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приобретение конструкции для второго дна бассейна ГАУ АО «Амурская ОСШ» с. Белогорье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+2,3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обеспечение мероприятий антитеррористической направленности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Капитальные вложения в объекты государственной собственности</a:t>
                      </a:r>
                      <a:endParaRPr lang="ru-RU" sz="1300" dirty="0"/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-2,7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в связи с уточнением расходов на разработку проектно-сметной документации по объекту «Строительство физкультурно-оздоровительного центра для регионального центра спортивной подготовки Амурской области»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6728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Итого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+41,0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3117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855006"/>
              </p:ext>
            </p:extLst>
          </p:nvPr>
        </p:nvGraphicFramePr>
        <p:xfrm>
          <a:off x="1136576" y="142853"/>
          <a:ext cx="8712968" cy="643436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888432"/>
                <a:gridCol w="1224136"/>
                <a:gridCol w="3600400"/>
              </a:tblGrid>
              <a:tr h="765867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429-ОЗ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5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8 964,9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9 013,4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8480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110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Поддержка проектов развития территорий сельских поселений Амурской области, основанных на местных инициативах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для участия в реализации проектов поддержки местных инициатив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110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Обеспечение деятельности (оказание услуг) государственных учреждений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110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Расходы по обеспечению деятельности мировых судей Амурской области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ремонт помещений судебных участков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60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Капитальные вложения в объекты государственной собственности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+6,6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перераспределение в связи с отсутствием претендентов  на проведение работ по обоснованию инвестиций по объекту «Строительство ЗАГС,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г.Свободный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» на разработку ПСД по данному объекту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60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Подготовка обоснования инвестиций и проведение его технологического и ценового аудита в отношении объектов капитального строительства государственной собственности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</a:t>
                      </a:r>
                      <a:r>
                        <a:rPr lang="ru-RU" sz="1400" dirty="0" smtClean="0"/>
                        <a:t>одготовка обоснования инвестиций и проведение его технологического и ценового аудита в</a:t>
                      </a:r>
                      <a:r>
                        <a:rPr lang="ru-RU" sz="1400" baseline="0" dirty="0" smtClean="0"/>
                        <a:t> связи с отсутствием претендентов на проведение работ</a:t>
                      </a:r>
                      <a:endParaRPr lang="ru-RU" sz="14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Итого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+48,5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26719" y="6482121"/>
            <a:ext cx="495300" cy="404664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936782"/>
              </p:ext>
            </p:extLst>
          </p:nvPr>
        </p:nvGraphicFramePr>
        <p:xfrm>
          <a:off x="1136576" y="188640"/>
          <a:ext cx="8640000" cy="605591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992986"/>
                <a:gridCol w="1080120"/>
                <a:gridCol w="4566894"/>
              </a:tblGrid>
              <a:tr h="108470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Снижение рисков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34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1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1 162,6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1 250,3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45535">
                <a:tc rowSpan="4"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+36,0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5535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+13,8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для приобретения пожарным обмундирования, подлежащего обновлению в 2020 году согласно нормам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положенности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, а также для оплаты расходов за аренду помещений в общежитии для проживания работников пожарных служб, находящихся в командировке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5535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для приобретения спасателям обмундирования, подлежащего обновлению в 2020 году согласно нормам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положенности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, в связи с подготовкой к весеннему паводку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5535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+7,4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подключение резервного канала связи, системы </a:t>
                      </a:r>
                      <a:r>
                        <a:rPr lang="ru-RU" sz="1400" b="0" dirty="0" err="1" smtClean="0">
                          <a:solidFill>
                            <a:schemeClr val="tx1"/>
                          </a:solidFill>
                        </a:rPr>
                        <a:t>геолокации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 местоположения абонента, системы определения местонахождения транспорта согласно требованиям федеральных надзорных служб для системы экстренных  вызовов «112»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3875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301914"/>
              </p:ext>
            </p:extLst>
          </p:nvPr>
        </p:nvGraphicFramePr>
        <p:xfrm>
          <a:off x="1136576" y="188640"/>
          <a:ext cx="8640000" cy="487212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992986"/>
                <a:gridCol w="1080120"/>
                <a:gridCol w="4566894"/>
              </a:tblGrid>
              <a:tr h="108470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Снижение рисков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34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2938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1 162,6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1 250,3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4553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Развитие аппаратно-программного комплекса «Безопасный город»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+28,6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для приобретения и монтажа камер уличного видеонаблюдения в местах массового скопления людей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5535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Стимулирование деятельности граждан, участвующих в охране общественного порядка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проведение областного конкурса на звание «Лучшая народная дружина (общественное объединение правоохранительной направленности)», «Лучший народный дружинник (участник общественного объединения правоохранительной направленности)»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/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+87,7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69298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664224"/>
              </p:ext>
            </p:extLst>
          </p:nvPr>
        </p:nvGraphicFramePr>
        <p:xfrm>
          <a:off x="1098159" y="17569"/>
          <a:ext cx="8607369" cy="6147735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2793"/>
                <a:gridCol w="1224136"/>
                <a:gridCol w="3960440"/>
              </a:tblGrid>
              <a:tr h="364938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5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470,2</a:t>
                      </a:r>
                      <a:r>
                        <a:rPr lang="ru-RU" sz="1600" b="1" u="none" dirty="0" smtClean="0">
                          <a:latin typeface="+mn-lt"/>
                        </a:rPr>
                        <a:t>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13 747,1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86589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Предоставление субсидий бюджетным, автономным учреждениям и иным некоммерческим организациям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+6,1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для предоставления имущественного взноса Амурской области на обеспечение функционирования «Центра опережающей профессиональной подготовки» (ЦОПП), созданного в рамках национального проекта «Образование»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92212">
                <a:tc rowSpan="4"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+30,9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улучшение материально-технической базы учреждений среднего профессионального образования для реализации актуализированного стандарта по профессиям (специальностям) из перечня ТОП-50, предусматривающего прохождение государственной итоговой аттестации в форме демонстрационного экзамена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656">
                <a:tc vMerge="1">
                  <a:txBody>
                    <a:bodyPr/>
                    <a:lstStyle/>
                    <a:p>
                      <a:pPr algn="l"/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+45,7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обеспечение противопожарных мероприятий учреждений профессионального образования и антитеррористической защищенности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81934">
                <a:tc vMerge="1">
                  <a:txBody>
                    <a:bodyPr/>
                    <a:lstStyle/>
                    <a:p>
                      <a:pPr algn="l"/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+9,1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обеспечение соответствующим оборудованием 176 пунктов проведения экзаменов, организуемых на территории Амурской области на период проведения ГИА-9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 vMerge="1">
                  <a:txBody>
                    <a:bodyPr/>
                    <a:lstStyle/>
                    <a:p>
                      <a:pPr algn="l"/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+24,6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4803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9103861"/>
              </p:ext>
            </p:extLst>
          </p:nvPr>
        </p:nvGraphicFramePr>
        <p:xfrm>
          <a:off x="1064568" y="0"/>
          <a:ext cx="8607369" cy="6782043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2793"/>
                <a:gridCol w="1224136"/>
                <a:gridCol w="3960440"/>
              </a:tblGrid>
              <a:tr h="364938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69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470,2</a:t>
                      </a:r>
                      <a:r>
                        <a:rPr lang="ru-RU" sz="1600" b="1" u="none" dirty="0" smtClean="0">
                          <a:latin typeface="+mn-lt"/>
                        </a:rPr>
                        <a:t>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13 747,1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892212">
                <a:tc rowSpan="4"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капитальный ремонт здания склада ГАОУ  школы-интерната № 8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656">
                <a:tc vMerge="1">
                  <a:txBody>
                    <a:bodyPr/>
                    <a:lstStyle/>
                    <a:p>
                      <a:pPr algn="l"/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+15,8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обеспечение противопожарных мероприятий и антитеррористической защищенности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81934">
                <a:tc vMerge="1">
                  <a:txBody>
                    <a:bodyPr/>
                    <a:lstStyle/>
                    <a:p>
                      <a:pPr algn="l"/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+28,7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проведение капитального ремонта здания детского технопарка «Кванториум-28» расположенного по адресу 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</a:rPr>
                        <a:t>г.Благовещенск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, ул. Пушкина, д.44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мероприятия антитеррористической направленности Детского оздоровительного лагеря «Колосок»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Организация и проведение областных профильных смен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+1,3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проведение оздоровительной профильной смены для детей и молодежи «Юный спасатель-пожарный»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+0,5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проведение областного молодёжного патриотического форума, приуроченного празднованию 75-летия Победы в Великой Отечественной войне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-5,5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экономия средств по разработке ПСД по объекту «Реконструкция ГАУ ДОЛ «Колосок»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</a:rPr>
                        <a:t>г.Благовещенск</a:t>
                      </a:r>
                      <a:endParaRPr lang="ru-RU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8735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165789"/>
              </p:ext>
            </p:extLst>
          </p:nvPr>
        </p:nvGraphicFramePr>
        <p:xfrm>
          <a:off x="1098159" y="17569"/>
          <a:ext cx="8607369" cy="589788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2793"/>
                <a:gridCol w="1224136"/>
                <a:gridCol w="3960440"/>
              </a:tblGrid>
              <a:tr h="364938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5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</a:t>
                      </a:r>
                      <a:r>
                        <a:rPr lang="ru-RU" sz="1600" b="1" u="none" baseline="0" dirty="0" smtClean="0">
                          <a:latin typeface="+mn-lt"/>
                        </a:rPr>
                        <a:t> 470,2</a:t>
                      </a:r>
                      <a:r>
                        <a:rPr lang="ru-RU" sz="1600" b="1" u="none" dirty="0" smtClean="0">
                          <a:latin typeface="+mn-lt"/>
                        </a:rPr>
                        <a:t>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13 747,1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86589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Государственная поддержка профессиональных образовательных организаций в целях обеспечения соответствия их материально-технической базы современным требованиям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+6,5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для обеспечения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</a:rPr>
                        <a:t>софинансирования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 грантов, предоставленных из федерального бюджета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62903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мероприятий по противопожарной и антитеррористической защищенности муниципальных образовательных организаций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+105,0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</a:t>
                      </a:r>
                      <a:r>
                        <a:rPr lang="ru-RU" sz="13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п</a:t>
                      </a: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роведение мероприятий по противопожарной и антитеррористической защищенности муниципальных образовательных организаций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30595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функционирования ключевого центра развития детей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+5,2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функционирование Дома научных </a:t>
                      </a:r>
                      <a:r>
                        <a:rPr lang="ru-RU" sz="1300" b="0" dirty="0" err="1" smtClean="0">
                          <a:solidFill>
                            <a:schemeClr val="tx1"/>
                          </a:solidFill>
                        </a:rPr>
                        <a:t>коллабораций</a:t>
                      </a: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, созданного в рамках национального проекта «Образование»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6024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Выявление и поддержка одаренных детей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+0,2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на поведение военно-спортивной игры «Зарница-2020»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7701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Государственная поддержка некоммерческих организаций в целях оказания психолого-педагогической, методической и консультационной помощи гражданам, имеющим детей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</a:t>
                      </a:r>
                      <a:r>
                        <a:rPr lang="ru-RU" sz="13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софинансирования</a:t>
                      </a: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гранта предоставленного из федерального бюджета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7701">
                <a:tc>
                  <a:txBody>
                    <a:bodyPr/>
                    <a:lstStyle/>
                    <a:p>
                      <a:pPr algn="l"/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+276,9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ru-RU" sz="18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344899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332713"/>
              </p:ext>
            </p:extLst>
          </p:nvPr>
        </p:nvGraphicFramePr>
        <p:xfrm>
          <a:off x="1136576" y="22385"/>
          <a:ext cx="8640000" cy="649913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432622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88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</a:t>
                      </a:r>
                      <a:r>
                        <a:rPr lang="ru-RU" sz="1400" dirty="0" smtClean="0"/>
                        <a:t>12.12.2019 </a:t>
                      </a:r>
                      <a:r>
                        <a:rPr lang="ru-RU" sz="1400" dirty="0" smtClean="0"/>
                        <a:t>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94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 5 448,7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6 755,3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741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2116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содержания, ремонта автомобильных дорог общего пользования регионального или межмуниципального значения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+120,0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приобретения специализированной техники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5192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дорожной деятельности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+100,0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средств дорожного фонда за счет средств федерального бюджета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Финансовое обеспечение дорожной деятельности в рамках реализации национального проекта «Безопасные и качественные автомобильные дороги»</a:t>
                      </a:r>
                    </a:p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+180,0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2352">
                <a:tc rowSpan="2"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Содержание органов исполнительной власти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дифференциацию заработной платы лиц, не отнесенных к государственным должностям и должностям государственной гражданской службы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 vMerge="1">
                  <a:txBody>
                    <a:bodyPr/>
                    <a:lstStyle/>
                    <a:p>
                      <a:pPr algn="l"/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приобретение бланков разрешений на перевозку пассажиров и грузов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4127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968624"/>
              </p:ext>
            </p:extLst>
          </p:nvPr>
        </p:nvGraphicFramePr>
        <p:xfrm>
          <a:off x="1136576" y="16666"/>
          <a:ext cx="8640000" cy="523346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432622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88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94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 5 448,7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6 755,3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741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муниципальными образованиями дорожной деятельности в отношении автомобильных дорог местного значения и сооружений на них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+320,2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остатки средств дорожного фонда, образовавшиеся на едином счете областного бюджета на 01.01.2020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33224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содержания, ремонта автомобильных дорог общего пользования регионального или межмуниципального значения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+172,5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+377,6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l"/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Выполнение научно-исследовательской работы по разработке документов транспортного планирования</a:t>
                      </a:r>
                      <a:endParaRPr lang="ru-RU" sz="14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i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+1 306,6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4667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615875"/>
              </p:ext>
            </p:extLst>
          </p:nvPr>
        </p:nvGraphicFramePr>
        <p:xfrm>
          <a:off x="1136576" y="44624"/>
          <a:ext cx="8640000" cy="3359706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48472"/>
                <a:gridCol w="1296144"/>
                <a:gridCol w="3095384"/>
              </a:tblGrid>
              <a:tr h="42168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Комплексное развитие сельских территорий Амурской области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250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504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530,4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535,9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504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46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Предоставление единовременной социальной выплаты молодым семьям, молодым специалистам АПК для участия в льготном ипотечном кредитовании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предоставление единовременной социальной выплаты молодым семьям, молодым специалистам АПК в целях повышения доступности участия молодых семей, молодых специалистов АПК в льготном ипотечном кредитовании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76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+5,5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738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/>
          <p:cNvSpPr/>
          <p:nvPr/>
        </p:nvSpPr>
        <p:spPr>
          <a:xfrm>
            <a:off x="5662326" y="1345864"/>
            <a:ext cx="2875284" cy="1110105"/>
          </a:xfrm>
          <a:prstGeom prst="rect">
            <a:avLst/>
          </a:prstGeom>
          <a:solidFill>
            <a:srgbClr val="7030A0">
              <a:alpha val="72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2020 и плановый период на 2021-2022 годы» по безвозмездным поступлениям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Безвозмездные поступления,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09093" y="2789797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в том числе по видам, млн.рублей</a:t>
            </a:r>
          </a:p>
        </p:txBody>
      </p:sp>
      <p:sp>
        <p:nvSpPr>
          <p:cNvPr id="30" name="Стрелка вверх 29"/>
          <p:cNvSpPr/>
          <p:nvPr/>
        </p:nvSpPr>
        <p:spPr>
          <a:xfrm>
            <a:off x="3860878" y="1403136"/>
            <a:ext cx="1801448" cy="1032599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+1 410,4</a:t>
            </a:r>
            <a:endParaRPr lang="ru-RU" sz="1400" b="1" dirty="0">
              <a:solidFill>
                <a:srgbClr val="FF0000"/>
              </a:solidFill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460618284"/>
              </p:ext>
            </p:extLst>
          </p:nvPr>
        </p:nvGraphicFramePr>
        <p:xfrm>
          <a:off x="541736" y="3429001"/>
          <a:ext cx="8899952" cy="3096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3002784" y="3146988"/>
            <a:ext cx="6396710" cy="6832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rgbClr val="7030A0"/>
                </a:solidFill>
              </a:rPr>
              <a:t>за счет </a:t>
            </a:r>
            <a:r>
              <a:rPr lang="ru-RU" sz="1300" dirty="0" smtClean="0">
                <a:solidFill>
                  <a:srgbClr val="7030A0"/>
                </a:solidFill>
              </a:rPr>
              <a:t>увеличения межбюджетных трансфертов на финансовое обеспечение дорожной деятельности, а также на реализацию  мероприятий планов социального развития центров экономического роста, входящих в состав ДФО</a:t>
            </a:r>
            <a:endParaRPr lang="ru-RU" sz="1300" dirty="0">
              <a:solidFill>
                <a:srgbClr val="7030A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839321" y="3860150"/>
            <a:ext cx="1083476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+1 410,4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6533128" y="1616620"/>
            <a:ext cx="1540219" cy="44422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20 826,2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35182" y="1402855"/>
            <a:ext cx="2813662" cy="1024387"/>
          </a:xfrm>
          <a:prstGeom prst="rect">
            <a:avLst/>
          </a:prstGeom>
          <a:solidFill>
            <a:srgbClr val="C77BC3">
              <a:alpha val="80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1"/>
          <p:cNvSpPr txBox="1"/>
          <p:nvPr/>
        </p:nvSpPr>
        <p:spPr>
          <a:xfrm>
            <a:off x="1485727" y="1665213"/>
            <a:ext cx="1200034" cy="3791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19 415,8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8853433" y="3822433"/>
            <a:ext cx="0" cy="856732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31452" y="63055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68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87100"/>
              </p:ext>
            </p:extLst>
          </p:nvPr>
        </p:nvGraphicFramePr>
        <p:xfrm>
          <a:off x="1136576" y="260648"/>
          <a:ext cx="8640000" cy="632570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48472"/>
                <a:gridCol w="1296144"/>
                <a:gridCol w="3095384"/>
              </a:tblGrid>
              <a:tr h="49233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0497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28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1 601,1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1 633,5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6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Законодательного Собрания Амурской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-1,5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уменьшение ассигнований, в связи с пересмотром плана командировок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93256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325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+0,8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за услуги по организации перевозок пассажиров и багажа легковым такси, службами такси по запросам через сервис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488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+19,3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доведение размера заработной платы ветеринарных специалистов до среднерегиональной заработной платы и на обеспечение дифференцированного подхода к оплате труда «неуказных» категорий работников;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- на оплату коммунальных расходов и в связи с введением двух ставок секретарей;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- ГБУ АО «</a:t>
                      </a:r>
                      <a:r>
                        <a:rPr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АмурМедиа</a:t>
                      </a: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  на проведение работ по обновлению телевизионного оборудования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8168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+1,5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техническое обслуживание и ремонт автотранспортных средств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30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881417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80029"/>
              </p:ext>
            </p:extLst>
          </p:nvPr>
        </p:nvGraphicFramePr>
        <p:xfrm>
          <a:off x="1136576" y="260648"/>
          <a:ext cx="8640000" cy="619268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48472"/>
                <a:gridCol w="1296144"/>
                <a:gridCol w="3095384"/>
              </a:tblGrid>
              <a:tr h="49233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97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49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1 601,1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1 633,5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6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функционирования Правительства Амурской области</a:t>
                      </a:r>
                      <a:endParaRPr lang="ru-RU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дифференциацию заработной платы лиц, не отнесенных к государственным должностям и должностям государственной гражданской службы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899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управления государственной гражданской службы и профилактики коррупционных и иных правонарушений Амурской области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+0,2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дифференциацию заработной платы лиц, не отнесенных к государственным должностям и должностям государственной гражданской службы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8168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+0,5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приобретение канцелярских товаров, на оплату труда независимых экспертов, привлекаемых в состав аттестационных комиссий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4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Имущественный взнос Амурской области в автономную некоммерческую организацию "Агентство по развитию гражданского общества Амурской области"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+10,3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оплаты информационных услуг по мониторингу через систему «Дата-локатор»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4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Информационное освещение деятельности органов государственной власти области и поддержка СМИ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+0,3</a:t>
                      </a:r>
                      <a:endParaRPr lang="ru-RU" sz="12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74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+32,4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31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7417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822558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годов» в разрезе разделов на 2020 г.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0174586"/>
              </p:ext>
            </p:extLst>
          </p:nvPr>
        </p:nvGraphicFramePr>
        <p:xfrm>
          <a:off x="1083440" y="764704"/>
          <a:ext cx="8590421" cy="5862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5704"/>
                <a:gridCol w="1152128"/>
                <a:gridCol w="1008112"/>
                <a:gridCol w="1264477"/>
              </a:tblGrid>
              <a:tr h="48671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353436"/>
                          </a:solidFill>
                          <a:effectLst/>
                          <a:latin typeface="Times New Roman"/>
                        </a:rPr>
                        <a:t>Наименование раздела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12.12.2019   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449-ОЗ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Закон АО от 28.02.2020                 № 481-ОЗ </a:t>
                      </a:r>
                      <a:endParaRPr lang="ru-RU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3 452,2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+66,7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3 518,9</a:t>
                      </a:r>
                    </a:p>
                  </a:txBody>
                  <a:tcPr marL="9525" marR="9525" marT="9525" marB="0"/>
                </a:tc>
              </a:tr>
              <a:tr h="29068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47,6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+58,7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1 221,8</a:t>
                      </a:r>
                    </a:p>
                  </a:txBody>
                  <a:tcPr marL="9525" marR="9525" marT="9525" marB="0"/>
                </a:tc>
              </a:tr>
              <a:tr h="2727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9 606,0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648,1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12 254,1</a:t>
                      </a:r>
                    </a:p>
                  </a:txBody>
                  <a:tcPr marL="9525" marR="9525" marT="9525" marB="0"/>
                </a:tc>
              </a:tr>
              <a:tr h="33793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5 869,8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+344,2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6 214,0</a:t>
                      </a:r>
                    </a:p>
                  </a:txBody>
                  <a:tcPr marL="9525" marR="9525" marT="9525" marB="0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ОХРАНА ОКРУЖАЮЩЕЙ СРЕДЫ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178,8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233,8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12 619,5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+276,9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12 896,4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820,1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840,8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6 032,7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+459,7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6 492,4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19 583,7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+167,5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19 751,2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312,0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+41,1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353,1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52,9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+12,3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65,2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ОБЩЕГО ХАРАКТЕРА БЮДЖЕТАМ      БЮДЖЕТНОЙ СИСТЕМЫ РОССИЙСКОЙ ФЕДЕРАЦИИ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8 764,6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8 794,6</a:t>
                      </a:r>
                    </a:p>
                  </a:txBody>
                  <a:tcPr marL="9525" marR="9525" marT="9525" marB="0"/>
                </a:tc>
              </a:tr>
              <a:tr h="3622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69 417,3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73 598,2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596470" y="6381750"/>
            <a:ext cx="428628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 годов» в разрезе видов расходов на 2020 г.              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88149"/>
              </p:ext>
            </p:extLst>
          </p:nvPr>
        </p:nvGraphicFramePr>
        <p:xfrm>
          <a:off x="1238224" y="949181"/>
          <a:ext cx="8435635" cy="571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978303"/>
                <a:gridCol w="978303"/>
                <a:gridCol w="978303"/>
              </a:tblGrid>
              <a:tr h="78988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кода вида расходов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12.12.2019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449-ОЗ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Закон АО от 28.02.2020            № 481-ОЗ </a:t>
                      </a:r>
                      <a:endParaRPr lang="ru-RU" sz="12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/>
                </a:tc>
              </a:tr>
              <a:tr h="10158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3 732,4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+67,2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3 799,6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5 001,4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+496,8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5 498,2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и иные выплаты населению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15 338,9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15 394,9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объекты государственной (муниципальной) собственности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2 038,1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+431,0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2 469,1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25 649,6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106,8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27 756,4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Предоставление субсидии бюджетным, автономным учреждениям и иным некоммерческим организациям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11 346,1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+726,2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12 072,3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(муниципального) долга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бюджетные ассигнования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5 396,5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+296,9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5 693,4</a:t>
                      </a:r>
                    </a:p>
                  </a:txBody>
                  <a:tcPr marL="9525" marR="9525" marT="9525" marB="0"/>
                </a:tc>
              </a:tr>
              <a:tr h="6167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69 417,3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73 598,2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24" y="274638"/>
            <a:ext cx="8439938" cy="72547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436189"/>
              </p:ext>
            </p:extLst>
          </p:nvPr>
        </p:nvGraphicFramePr>
        <p:xfrm>
          <a:off x="1238224" y="1000108"/>
          <a:ext cx="8440764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382"/>
                <a:gridCol w="4220382"/>
              </a:tblGrid>
              <a:tr h="2562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Порядок и график приема граждан руководством министерства финансов области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прием граждан по вопросам, входящим в компетенцию министерства финансов области в соответствии с Конституцией РФ, федеральными законами и законами Амурской области, проводится министром финансов Амурской области,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первым заместителем и заместителями </a:t>
                      </a: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министра финансов Амурской области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1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Адрес: 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675023 г.Благовещенск, Ленина ул., 135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приём граждан осуществляется каждый второй и четвертый четверг месяца с 14.00 до 16.00, по предварительной записи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Предварительная запись осуществляется ежедневно в рабочее время с 09-00 до 18-00 (обеденный перерыв с 13.00 до 14.00) по телефону (4162) 775-412, либо в ходе личного обращения гражданина в порядке очередности по предъявлению документа, удостоверяющего личность гражданина.</a:t>
                      </a:r>
                    </a:p>
                    <a:p>
                      <a:pPr algn="l">
                        <a:buNone/>
                      </a:pPr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</a:tr>
              <a:tr h="29378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Запись повторно на прием </a:t>
                      </a:r>
                      <a:r>
                        <a:rPr lang="ru-RU" sz="1200" dirty="0" smtClean="0"/>
                        <a:t>к руководству министерства финансов Амурской области осуществляется не ранее получения гражданином ответа на его предыдущее обращение. 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Результатом выполнения административных действий (процедур) по проведению личного приема граждан является ответ заявителю о решении поставленных вопросов, или разъяснение по существу, или принятие должностным лицом, осуществляющим прием, решения о направлении обращения в иной орган государственной власти, орган местного самоуправления или должностному лицу в соответствии с их компетенцией с извещением об этом заявителя.</a:t>
                      </a: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Должностное лицо, ответственное за организацию приема граждан – </a:t>
                      </a:r>
                    </a:p>
                    <a:p>
                      <a:pPr algn="l"/>
                      <a:r>
                        <a:rPr lang="ru-RU" sz="1400" dirty="0" smtClean="0"/>
                        <a:t>Чернышова Наталья Валерьевна, </a:t>
                      </a:r>
                    </a:p>
                    <a:p>
                      <a:pPr algn="l"/>
                      <a:r>
                        <a:rPr lang="ru-RU" sz="1400" dirty="0" smtClean="0"/>
                        <a:t>старший специалист 1 разряда 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775-410)</a:t>
                      </a:r>
                    </a:p>
                    <a:p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85723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Изменения в закон «Об областном бюджете на 2020 год и плановый период 2021 и 2022        годов» по источникам финансирования дефицита областного бюджета</a:t>
            </a:r>
            <a:endParaRPr lang="ru-RU" sz="2000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8420901"/>
              </p:ext>
            </p:extLst>
          </p:nvPr>
        </p:nvGraphicFramePr>
        <p:xfrm>
          <a:off x="0" y="1124744"/>
          <a:ext cx="344093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25180" y="3357562"/>
            <a:ext cx="10834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216" y="642918"/>
            <a:ext cx="123825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500174"/>
            <a:ext cx="809596" cy="11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79386" y="2528900"/>
            <a:ext cx="929263" cy="21602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05868" y="785794"/>
            <a:ext cx="100013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16200000">
            <a:off x="788687" y="2924168"/>
            <a:ext cx="1368149" cy="2809861"/>
          </a:xfrm>
          <a:prstGeom prst="wedgeEllipseCallout">
            <a:avLst>
              <a:gd name="adj1" fmla="val -48473"/>
              <a:gd name="adj2" fmla="val 6851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845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Изменились остатки нецелевых средств на счетах по учету средств областного бюджета на      2 920,5 млн.рублей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096564"/>
              </p:ext>
            </p:extLst>
          </p:nvPr>
        </p:nvGraphicFramePr>
        <p:xfrm>
          <a:off x="3440832" y="1559555"/>
          <a:ext cx="6048672" cy="4533741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649832"/>
                <a:gridCol w="2400452"/>
                <a:gridCol w="1242710"/>
                <a:gridCol w="1755678"/>
              </a:tblGrid>
              <a:tr h="478716"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Прогноз по годам, млн. рублей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1596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/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0000" marR="90000" marT="46800" marB="46800" anchor="ctr" horzOverflow="overflow">
                    <a:solidFill>
                      <a:srgbClr val="D8FEDE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2020</a:t>
                      </a: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449-ОЗ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422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-249,6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2 520,8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7617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 кредитных организаций в валюте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1 007,8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1 007,8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934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от других бюджетов бюджетной системы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-1 490,8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-1 490,8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377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232,6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3 153,1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>
                        <a:alpha val="46000"/>
                      </a:srgbClr>
                    </a:solidFill>
                  </a:tcPr>
                </a:tc>
              </a:tr>
              <a:tr h="934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источники внутреннего финансирования дефицитов бюджетов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-149,2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>
                        <a:alpha val="46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18" name="Овальная выноска 17"/>
          <p:cNvSpPr/>
          <p:nvPr/>
        </p:nvSpPr>
        <p:spPr>
          <a:xfrm rot="16200000">
            <a:off x="740766" y="4460422"/>
            <a:ext cx="1440156" cy="2833696"/>
          </a:xfrm>
          <a:prstGeom prst="wedgeEllipseCallout">
            <a:avLst>
              <a:gd name="adj1" fmla="val 17804"/>
              <a:gd name="adj2" fmla="val 7068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845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Предоставление </a:t>
            </a:r>
            <a:r>
              <a:rPr lang="ru-RU" sz="1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бюджетных кредитов бюджетам муниципальных районов, городских округов в 2020 году в сумме 150 </a:t>
            </a:r>
            <a:r>
              <a:rPr lang="ru-RU" sz="1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млн. </a:t>
            </a:r>
            <a:r>
              <a:rPr lang="ru-RU" sz="13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рублей.</a:t>
            </a:r>
            <a:endParaRPr lang="ru-RU" sz="13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31452" y="63055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8842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годов» в разрезе государственных программ на 2020 г.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6698880"/>
              </p:ext>
            </p:extLst>
          </p:nvPr>
        </p:nvGraphicFramePr>
        <p:xfrm>
          <a:off x="1166786" y="663562"/>
          <a:ext cx="8460001" cy="5961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922"/>
                <a:gridCol w="1146693"/>
                <a:gridCol w="1146693"/>
                <a:gridCol w="1146693"/>
              </a:tblGrid>
              <a:tr h="3365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государственной программы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12.12.2019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449-ОЗ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28.02.2020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481-ОЗ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1 510,3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+176,5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1 686,8</a:t>
                      </a:r>
                    </a:p>
                  </a:txBody>
                  <a:tcPr marL="9525" marR="9525" marT="9525" marB="0"/>
                </a:tc>
              </a:tr>
              <a:tr h="20894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системы социальной защиты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12 480,4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+137,7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12 618,1</a:t>
                      </a:r>
                    </a:p>
                  </a:txBody>
                  <a:tcPr marL="9525" marR="9525" marT="9525" marB="0"/>
                </a:tc>
              </a:tr>
              <a:tr h="216024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и сохранение культуры и искусства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820,1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840,8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Охрана окружающей среды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1 346,5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1 402,5</a:t>
                      </a: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5 022,8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+339,9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5 362,7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здравоохранения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11 066,8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+388,5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11 455,3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1 829,2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1 861,3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Экономическое развитие и инновационная экономика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3 851,3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230,9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5 082,2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на территории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312,0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+41,0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353,0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8 964,9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+48,5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9 013,4</a:t>
                      </a:r>
                    </a:p>
                  </a:txBody>
                  <a:tcPr marL="9525" marR="9525" marT="9525" marB="0"/>
                </a:tc>
              </a:tr>
              <a:tr h="56472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1 162,6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+87,7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1 250,3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образования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13 470,2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+276,9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13 747,1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транспортной системы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5 448,7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306,6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6 755,3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Комплексное развитие сельских территорий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530,4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535,9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НЕПРОГРАММНЫЕ РАСХОДЫ</a:t>
                      </a:r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1 601,1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+32,4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1 633,5</a:t>
                      </a:r>
                    </a:p>
                  </a:txBody>
                  <a:tcPr marL="9525" marR="9525" marT="9525" marB="0"/>
                </a:tc>
              </a:tr>
              <a:tr h="20155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Итого: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69 417,3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180,9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73 598,2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489504" y="63817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484430"/>
              </p:ext>
            </p:extLst>
          </p:nvPr>
        </p:nvGraphicFramePr>
        <p:xfrm>
          <a:off x="1064568" y="-27384"/>
          <a:ext cx="8640000" cy="544784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960440"/>
                <a:gridCol w="1152128"/>
                <a:gridCol w="3527432"/>
              </a:tblGrid>
              <a:tr h="36426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449-ОЗ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</a:t>
                      </a:r>
                      <a:r>
                        <a:rPr lang="ru-RU" sz="1400" dirty="0" smtClean="0"/>
                        <a:t>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34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1 510,3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1 686,8 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50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3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производства зерновых и зернобобовых культур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58,0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для стимулирования увеличения посевных площадей под зернобобовыми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+53,3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доведение размера заработной платы ветеринарных специалистов до среднерегиональной заработной платы и на обеспечение дифференцированного подхода к оплате труда «неуказных» категорий работников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543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государственных ветеринарных учреждений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приобретение диагностических наборов для проведения мониторинга за африканской чумой свиней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Возмещение части затрат, связанных с приобретением сельскохозяйственной техники и оборудования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+62,0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для повышения темпов обновления машинно-тракторного парка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3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+176,5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02212" y="6601544"/>
            <a:ext cx="495300" cy="256456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700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094918"/>
              </p:ext>
            </p:extLst>
          </p:nvPr>
        </p:nvGraphicFramePr>
        <p:xfrm>
          <a:off x="1064568" y="-27384"/>
          <a:ext cx="8640000" cy="530352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960440"/>
                <a:gridCol w="1152128"/>
                <a:gridCol w="3527432"/>
              </a:tblGrid>
              <a:tr h="36426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</a:t>
                      </a:r>
                      <a:r>
                        <a:rPr lang="ru-RU" sz="1400" dirty="0" smtClean="0"/>
                        <a:t>449-ОЗ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34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12 480,4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12 618,1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50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+82,1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обеспечение дифференцированного подхода к оплате труда «неуказных» категорий работников, обеспечение мероприятий антитеррористической направленности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Капитальные вложения в объекты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корректировку проектно-сметной документации по объекту «Дом - интернат для умственно отсталых детей,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с.Малиновка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Бурейского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района (блоки «А» и «В»)»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3659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проектно-сметной документации по объектам государственной собственности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для оплаты выполненных работ по разработке проектно-сметной документации по объекту «Психоневрологический интернат в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с.Новый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Быт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Ромненского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района. Столовая на 100 мест с теплым переходом (2 очередь)»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02212" y="6601544"/>
            <a:ext cx="495300" cy="256456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418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203217"/>
              </p:ext>
            </p:extLst>
          </p:nvPr>
        </p:nvGraphicFramePr>
        <p:xfrm>
          <a:off x="1064568" y="-27384"/>
          <a:ext cx="8640000" cy="405384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960440"/>
                <a:gridCol w="1152128"/>
                <a:gridCol w="3527432"/>
              </a:tblGrid>
              <a:tr h="36426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12.12.2019 № </a:t>
                      </a:r>
                      <a:r>
                        <a:rPr lang="ru-RU" sz="1400" dirty="0" smtClean="0"/>
                        <a:t>449-ОЗ </a:t>
                      </a:r>
                      <a:endParaRPr lang="ru-RU" sz="1400" dirty="0" smtClean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34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12 480,4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12 618,1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50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1534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многодетным семьям единовременной денежной выплаты, дополнительной единовременной денежной выплаты, на приобретение или строительство жилых помещений в связи с утратой жилых помещений в результате паводка, произошедшего в июле – августе 2019 года на территории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+35,7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для оказания дополнительной поддержки многодетным семьям, утратившим в результате паводка жилые помещения, размер площади которых не соответствовал учетной норме площади жилого помещения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0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единовременной выплаты ко Дню Победы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+11,7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оказания единовременной помощи в юбилейный год Победы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3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+137,7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02212" y="6601544"/>
            <a:ext cx="495300" cy="256456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89342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844581"/>
              </p:ext>
            </p:extLst>
          </p:nvPr>
        </p:nvGraphicFramePr>
        <p:xfrm>
          <a:off x="1166786" y="188999"/>
          <a:ext cx="8640000" cy="626851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503697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и сохранение культуры и искусства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28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</a:t>
                      </a:r>
                      <a:r>
                        <a:rPr lang="ru-RU" sz="1400" baseline="0" dirty="0" smtClean="0"/>
                        <a:t> 12.12</a:t>
                      </a:r>
                      <a:r>
                        <a:rPr lang="ru-RU" sz="1400" dirty="0" smtClean="0"/>
                        <a:t>.2019 № 449-ОЗ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168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820,1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840,8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28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расходов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90305">
                <a:tc rowSpan="4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+4,4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проведение антитеррористических мероприятий, на приобретение программного обеспечения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030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+7,1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ремонт фасада, установку подсветки фасада ГБУ «Государственный архив Амурской области»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030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ГБУ АО «Амурский областной краеведческий музей» на создание экспозиции посвященной 75-ой годовщины Великой Победы в филиале «Дом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Саяпина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0305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обеспечение дифференцированного подхода к оплате труда «неуказных» категорий работников 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1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+6,2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на организацию и проведение мероприятий посвященных празднованию «75-летия Победы в ВОВ»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1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+20,7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22745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25087</TotalTime>
  <Words>4865</Words>
  <Application>Microsoft Office PowerPoint</Application>
  <PresentationFormat>Лист A4 (210x297 мм)</PresentationFormat>
  <Paragraphs>838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Солнцестояние</vt:lpstr>
      <vt:lpstr>Бюджет для граждан</vt:lpstr>
      <vt:lpstr>Содержание</vt:lpstr>
      <vt:lpstr>Презентация PowerPoint</vt:lpstr>
      <vt:lpstr>Изменения в закон «Об областном бюджете на 2020 год и плановый период 2021 и 2022        годов» по источникам финансирования дефицита областного бюджета</vt:lpstr>
      <vt:lpstr>  Изменения в Закон «Об областном бюджете на 2020 год и плановый период 2021 и 2022 годов» в разрезе государственных программ на 2020 г.  (млн. руб.)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Изменения в Закон «Об областном бюджете на 2020 год и плановый период 2021 и 2022 годов» в разрезе разделов на 2020 г.                                           (млн. руб.)  </vt:lpstr>
      <vt:lpstr> Изменения в Закон «Об областном бюджете на 2020 год и плановый период 2021 и 2022  годов» в разрезе видов расходов на 2020 г.                  (млн. руб.) 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Шаповалова М.Н.</cp:lastModifiedBy>
  <cp:revision>3492</cp:revision>
  <cp:lastPrinted>2020-02-28T05:45:13Z</cp:lastPrinted>
  <dcterms:created xsi:type="dcterms:W3CDTF">2017-07-19T00:54:29Z</dcterms:created>
  <dcterms:modified xsi:type="dcterms:W3CDTF">2020-02-28T05:48:36Z</dcterms:modified>
</cp:coreProperties>
</file>