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charts/chart57.xml" ContentType="application/vnd.openxmlformats-officedocument.drawingml.chart+xml"/>
  <Override PartName="/ppt/charts/chart68.xml" ContentType="application/vnd.openxmlformats-officedocument.drawingml.chart+xml"/>
  <Override PartName="/ppt/slides/slide36.xml" ContentType="application/vnd.openxmlformats-officedocument.presentationml.slide+xml"/>
  <Override PartName="/ppt/charts/chart46.xml" ContentType="application/vnd.openxmlformats-officedocument.drawingml.chart+xml"/>
  <Override PartName="/ppt/charts/chart93.xml" ContentType="application/vnd.openxmlformats-officedocument.drawingml.char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charts/chart35.xml" ContentType="application/vnd.openxmlformats-officedocument.drawingml.chart+xml"/>
  <Override PartName="/ppt/charts/chart82.xml" ContentType="application/vnd.openxmlformats-officedocument.drawingml.chart+xml"/>
  <Override PartName="/ppt/charts/chart119.xml" ContentType="application/vnd.openxmlformats-officedocument.drawingml.chart+xml"/>
  <Override PartName="/ppt/charts/chart166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charts/chart60.xml" ContentType="application/vnd.openxmlformats-officedocument.drawingml.chart+xml"/>
  <Override PartName="/ppt/charts/chart71.xml" ContentType="application/vnd.openxmlformats-officedocument.drawingml.chart+xml"/>
  <Override PartName="/ppt/charts/chart108.xml" ContentType="application/vnd.openxmlformats-officedocument.drawingml.chart+xml"/>
  <Override PartName="/ppt/charts/chart155.xml" ContentType="application/vnd.openxmlformats-officedocument.drawingml.char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charts/chart133.xml" ContentType="application/vnd.openxmlformats-officedocument.drawingml.chart+xml"/>
  <Override PartName="/ppt/charts/chart144.xml" ContentType="application/vnd.openxmlformats-officedocument.drawingml.chart+xml"/>
  <Override PartName="/ppt/charts/chart122.xml" ContentType="application/vnd.openxmlformats-officedocument.drawingml.chart+xml"/>
  <Override PartName="/ppt/charts/chart3.xml" ContentType="application/vnd.openxmlformats-officedocument.drawingml.chart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charts/chart111.xml" ContentType="application/vnd.openxmlformats-officedocument.drawingml.chart+xml"/>
  <Override PartName="/ppt/charts/chart98.xml" ContentType="application/vnd.openxmlformats-officedocument.drawingml.chart+xml"/>
  <Override PartName="/ppt/charts/chart100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chart29.xml" ContentType="application/vnd.openxmlformats-officedocument.drawingml.chart+xml"/>
  <Override PartName="/ppt/drawings/drawing3.xml" ContentType="application/vnd.openxmlformats-officedocument.drawingml.chartshapes+xml"/>
  <Override PartName="/ppt/charts/chart76.xml" ContentType="application/vnd.openxmlformats-officedocument.drawingml.chart+xml"/>
  <Override PartName="/ppt/charts/chart87.xml" ContentType="application/vnd.openxmlformats-officedocument.drawingml.chart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charts/chart18.xml" ContentType="application/vnd.openxmlformats-officedocument.drawingml.chart+xml"/>
  <Override PartName="/ppt/charts/chart65.xml" ContentType="application/vnd.openxmlformats-officedocument.drawingml.chart+xml"/>
  <Override PartName="/ppt/charts/chart149.xml" ContentType="application/vnd.openxmlformats-officedocument.drawingml.chart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charts/chart54.xml" ContentType="application/vnd.openxmlformats-officedocument.drawingml.chart+xml"/>
  <Override PartName="/ppt/charts/chart138.xml" ContentType="application/vnd.openxmlformats-officedocument.drawingml.char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charts/chart32.xml" ContentType="application/vnd.openxmlformats-officedocument.drawingml.chart+xml"/>
  <Override PartName="/ppt/charts/chart43.xml" ContentType="application/vnd.openxmlformats-officedocument.drawingml.chart+xml"/>
  <Override PartName="/ppt/charts/chart90.xml" ContentType="application/vnd.openxmlformats-officedocument.drawingml.chart+xml"/>
  <Override PartName="/ppt/charts/chart127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charts/chart8.xml" ContentType="application/vnd.openxmlformats-officedocument.drawingml.chart+xml"/>
  <Override PartName="/ppt/charts/chart21.xml" ContentType="application/vnd.openxmlformats-officedocument.drawingml.chart+xml"/>
  <Override PartName="/ppt/charts/chart105.xml" ContentType="application/vnd.openxmlformats-officedocument.drawingml.chart+xml"/>
  <Override PartName="/ppt/charts/chart116.xml" ContentType="application/vnd.openxmlformats-officedocument.drawingml.chart+xml"/>
  <Override PartName="/ppt/notesSlides/notesSlide13.xml" ContentType="application/vnd.openxmlformats-officedocument.presentationml.notesSlide+xml"/>
  <Override PartName="/ppt/charts/chart152.xml" ContentType="application/vnd.openxmlformats-officedocument.drawingml.chart+xml"/>
  <Override PartName="/ppt/charts/chart163.xml" ContentType="application/vnd.openxmlformats-officedocument.drawingml.chart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charts/chart141.xml" ContentType="application/vnd.openxmlformats-officedocument.drawingml.chart+xml"/>
  <Override PartName="/ppt/drawings/drawing8.xml" ContentType="application/vnd.openxmlformats-officedocument.drawingml.chartshapes+xml"/>
  <Override PartName="/ppt/charts/chart130.xml" ContentType="application/vnd.openxmlformats-officedocument.drawingml.chart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59.xml" ContentType="application/vnd.openxmlformats-officedocument.drawingml.chart+xml"/>
  <Override PartName="/ppt/slides/slide38.xml" ContentType="application/vnd.openxmlformats-officedocument.presentationml.slide+xml"/>
  <Override PartName="/ppt/charts/chart48.xml" ContentType="application/vnd.openxmlformats-officedocument.drawingml.chart+xml"/>
  <Override PartName="/ppt/charts/chart95.xml" ContentType="application/vnd.openxmlformats-officedocument.drawingml.chart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37.xml" ContentType="application/vnd.openxmlformats-officedocument.drawingml.chart+xml"/>
  <Override PartName="/ppt/charts/chart84.xml" ContentType="application/vnd.openxmlformats-officedocument.drawingml.chart+xml"/>
  <Override PartName="/ppt/charts/chart168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Override3.xml" ContentType="application/vnd.openxmlformats-officedocument.themeOverride+xml"/>
  <Override PartName="/ppt/charts/chart26.xml" ContentType="application/vnd.openxmlformats-officedocument.drawingml.chart+xml"/>
  <Override PartName="/ppt/charts/chart73.xml" ContentType="application/vnd.openxmlformats-officedocument.drawingml.chart+xml"/>
  <Override PartName="/ppt/charts/chart157.xml" ContentType="application/vnd.openxmlformats-officedocument.drawingml.chart+xml"/>
  <Override PartName="/ppt/notesSlides/notesSlide18.xml" ContentType="application/vnd.openxmlformats-officedocument.presentationml.notesSlide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charts/chart33.xml" ContentType="application/vnd.openxmlformats-officedocument.drawingml.chart+xml"/>
  <Override PartName="/ppt/charts/chart51.xml" ContentType="application/vnd.openxmlformats-officedocument.drawingml.chart+xml"/>
  <Override PartName="/ppt/charts/chart62.xml" ContentType="application/vnd.openxmlformats-officedocument.drawingml.chart+xml"/>
  <Override PartName="/ppt/charts/chart80.xml" ContentType="application/vnd.openxmlformats-officedocument.drawingml.chart+xml"/>
  <Override PartName="/ppt/charts/chart117.xml" ContentType="application/vnd.openxmlformats-officedocument.drawingml.chart+xml"/>
  <Override PartName="/ppt/charts/chart135.xml" ContentType="application/vnd.openxmlformats-officedocument.drawingml.chart+xml"/>
  <Override PartName="/ppt/charts/chart146.xml" ContentType="application/vnd.openxmlformats-officedocument.drawingml.chart+xml"/>
  <Override PartName="/ppt/charts/chart164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40.xml" ContentType="application/vnd.openxmlformats-officedocument.drawingml.chart+xml"/>
  <Override PartName="/ppt/charts/chart106.xml" ContentType="application/vnd.openxmlformats-officedocument.drawingml.chart+xml"/>
  <Override PartName="/ppt/charts/chart124.xml" ContentType="application/vnd.openxmlformats-officedocument.drawingml.chart+xml"/>
  <Override PartName="/ppt/charts/chart153.xml" ContentType="application/vnd.openxmlformats-officedocument.drawingml.chart+xml"/>
  <Override PartName="/ppt/notesSlides/notesSlide14.xml" ContentType="application/vnd.openxmlformats-officedocument.presentationml.notesSlide+xml"/>
  <Override PartName="/ppt/charts/chart171.xml" ContentType="application/vnd.openxmlformats-officedocument.drawingml.chart+xml"/>
  <Override PartName="/ppt/notesSlides/notesSlide9.xml" ContentType="application/vnd.openxmlformats-officedocument.presentationml.notesSlide+xml"/>
  <Override PartName="/ppt/charts/chart113.xml" ContentType="application/vnd.openxmlformats-officedocument.drawingml.chart+xml"/>
  <Override PartName="/ppt/drawings/drawing9.xml" ContentType="application/vnd.openxmlformats-officedocument.drawingml.chartshapes+xml"/>
  <Override PartName="/ppt/charts/chart131.xml" ContentType="application/vnd.openxmlformats-officedocument.drawingml.chart+xml"/>
  <Override PartName="/ppt/charts/chart142.xml" ContentType="application/vnd.openxmlformats-officedocument.drawingml.chart+xml"/>
  <Override PartName="/ppt/charts/chart160.xml" ContentType="application/vnd.openxmlformats-officedocument.drawingml.chart+xml"/>
  <Override PartName="/ppt/notesSlides/notesSlide21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charts/chart102.xml" ContentType="application/vnd.openxmlformats-officedocument.drawingml.chart+xml"/>
  <Override PartName="/ppt/charts/chart120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rawings/drawing5.xml" ContentType="application/vnd.openxmlformats-officedocument.drawingml.chartshapes+xml"/>
  <Override PartName="/ppt/charts/chart78.xml" ContentType="application/vnd.openxmlformats-officedocument.drawingml.chart+xml"/>
  <Override PartName="/ppt/charts/chart89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theme/themeOverride8.xml" ContentType="application/vnd.openxmlformats-officedocument.themeOverride+xml"/>
  <Override PartName="/ppt/charts/chart49.xml" ContentType="application/vnd.openxmlformats-officedocument.drawingml.chart+xml"/>
  <Override PartName="/ppt/charts/chart67.xml" ContentType="application/vnd.openxmlformats-officedocument.drawingml.chart+xml"/>
  <Override PartName="/ppt/charts/chart96.xml" ContentType="application/vnd.openxmlformats-officedocument.drawingml.char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charts/chart27.xml" ContentType="application/vnd.openxmlformats-officedocument.drawingml.chart+xml"/>
  <Override PartName="/ppt/charts/chart38.xml" ContentType="application/vnd.openxmlformats-officedocument.drawingml.chart+xml"/>
  <Override PartName="/ppt/charts/chart56.xml" ContentType="application/vnd.openxmlformats-officedocument.drawingml.chart+xml"/>
  <Override PartName="/ppt/charts/chart74.xml" ContentType="application/vnd.openxmlformats-officedocument.drawingml.chart+xml"/>
  <Override PartName="/ppt/charts/chart85.xml" ContentType="application/vnd.openxmlformats-officedocument.drawingml.chart+xml"/>
  <Override PartName="/ppt/charts/chart158.xml" ContentType="application/vnd.openxmlformats-officedocument.drawingml.chart+xml"/>
  <Override PartName="/ppt/charts/chart169.xml" ContentType="application/vnd.openxmlformats-officedocument.drawingml.char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theme/themeOverride4.xml" ContentType="application/vnd.openxmlformats-officedocument.themeOverride+xml"/>
  <Override PartName="/ppt/charts/chart16.xml" ContentType="application/vnd.openxmlformats-officedocument.drawingml.chart+xml"/>
  <Override PartName="/ppt/charts/chart34.xml" ContentType="application/vnd.openxmlformats-officedocument.drawingml.chart+xml"/>
  <Override PartName="/ppt/charts/chart45.xml" ContentType="application/vnd.openxmlformats-officedocument.drawingml.chart+xml"/>
  <Override PartName="/ppt/charts/chart63.xml" ContentType="application/vnd.openxmlformats-officedocument.drawingml.chart+xml"/>
  <Override PartName="/ppt/charts/chart81.xml" ContentType="application/vnd.openxmlformats-officedocument.drawingml.chart+xml"/>
  <Override PartName="/ppt/charts/chart92.xml" ContentType="application/vnd.openxmlformats-officedocument.drawingml.chart+xml"/>
  <Override PartName="/ppt/charts/chart129.xml" ContentType="application/vnd.openxmlformats-officedocument.drawingml.chart+xml"/>
  <Override PartName="/ppt/charts/chart147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23.xml" ContentType="application/vnd.openxmlformats-officedocument.drawingml.chart+xml"/>
  <Override PartName="/ppt/charts/chart52.xml" ContentType="application/vnd.openxmlformats-officedocument.drawingml.chart+xml"/>
  <Override PartName="/ppt/charts/chart70.xml" ContentType="application/vnd.openxmlformats-officedocument.drawingml.chart+xml"/>
  <Override PartName="/ppt/charts/chart107.xml" ContentType="application/vnd.openxmlformats-officedocument.drawingml.chart+xml"/>
  <Override PartName="/ppt/charts/chart118.xml" ContentType="application/vnd.openxmlformats-officedocument.drawingml.chart+xml"/>
  <Override PartName="/ppt/charts/chart136.xml" ContentType="application/vnd.openxmlformats-officedocument.drawingml.chart+xml"/>
  <Override PartName="/ppt/charts/chart154.xml" ContentType="application/vnd.openxmlformats-officedocument.drawingml.chart+xml"/>
  <Override PartName="/ppt/charts/chart165.xml" ContentType="application/vnd.openxmlformats-officedocument.drawingml.char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charts/chart12.xml" ContentType="application/vnd.openxmlformats-officedocument.drawingml.chart+xml"/>
  <Override PartName="/ppt/charts/chart30.xml" ContentType="application/vnd.openxmlformats-officedocument.drawingml.chart+xml"/>
  <Override PartName="/ppt/charts/chart41.xml" ContentType="application/vnd.openxmlformats-officedocument.drawingml.chart+xml"/>
  <Override PartName="/ppt/charts/chart125.xml" ContentType="application/vnd.openxmlformats-officedocument.drawingml.chart+xml"/>
  <Override PartName="/ppt/charts/chart143.xml" ContentType="application/vnd.openxmlformats-officedocument.drawingml.chart+xml"/>
  <Override PartName="/ppt/charts/chart172.xml" ContentType="application/vnd.openxmlformats-officedocument.drawingml.chart+xml"/>
  <Override PartName="/ppt/notesSlides/notesSlide22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3.xml" ContentType="application/vnd.openxmlformats-officedocument.drawingml.chart+xml"/>
  <Override PartName="/ppt/charts/chart114.xml" ContentType="application/vnd.openxmlformats-officedocument.drawingml.chart+xml"/>
  <Override PartName="/ppt/charts/chart132.xml" ContentType="application/vnd.openxmlformats-officedocument.drawingml.chart+xml"/>
  <Override PartName="/ppt/charts/chart150.xml" ContentType="application/vnd.openxmlformats-officedocument.drawingml.chart+xml"/>
  <Override PartName="/ppt/charts/chart161.xml" ContentType="application/vnd.openxmlformats-officedocument.drawingml.chart+xml"/>
  <Override PartName="/ppt/notesSlides/notesSlide6.xml" ContentType="application/vnd.openxmlformats-officedocument.presentationml.notesSlide+xml"/>
  <Override PartName="/ppt/charts/chart110.xml" ContentType="application/vnd.openxmlformats-officedocument.drawingml.chart+xml"/>
  <Override PartName="/ppt/charts/chart121.xml" ContentType="application/vnd.openxmlformats-officedocument.drawingml.chart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theme/themeOverride9.xml" ContentType="application/vnd.openxmlformats-officedocument.themeOverride+xml"/>
  <Override PartName="/ppt/drawings/drawing6.xml" ContentType="application/vnd.openxmlformats-officedocument.drawingml.chartshapes+xml"/>
  <Override PartName="/ppt/charts/chart79.xml" ContentType="application/vnd.openxmlformats-officedocument.drawingml.chart+xml"/>
  <Override PartName="/ppt/charts/chart97.xml" ContentType="application/vnd.openxmlformats-officedocument.drawingml.chart+xml"/>
  <Override PartName="/ppt/slides/slide29.xml" ContentType="application/vnd.openxmlformats-officedocument.presentationml.slide+xml"/>
  <Override PartName="/ppt/charts/chart39.xml" ContentType="application/vnd.openxmlformats-officedocument.drawingml.chart+xml"/>
  <Override PartName="/ppt/charts/chart86.xml" ContentType="application/vnd.openxmlformats-officedocument.drawingml.char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charts/chart28.xml" ContentType="application/vnd.openxmlformats-officedocument.drawingml.chart+xml"/>
  <Override PartName="/ppt/drawings/drawing2.xml" ContentType="application/vnd.openxmlformats-officedocument.drawingml.chartshapes+xml"/>
  <Override PartName="/ppt/charts/chart75.xml" ContentType="application/vnd.openxmlformats-officedocument.drawingml.chart+xml"/>
  <Override PartName="/ppt/charts/chart159.xml" ContentType="application/vnd.openxmlformats-officedocument.drawingml.char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charts/chart17.xml" ContentType="application/vnd.openxmlformats-officedocument.drawingml.chart+xml"/>
  <Override PartName="/ppt/charts/chart53.xml" ContentType="application/vnd.openxmlformats-officedocument.drawingml.chart+xml"/>
  <Override PartName="/ppt/charts/chart64.xml" ContentType="application/vnd.openxmlformats-officedocument.drawingml.chart+xml"/>
  <Override PartName="/ppt/charts/chart148.xml" ContentType="application/vnd.openxmlformats-officedocument.drawingml.chart+xml"/>
  <Override PartName="/ppt/slides/slide32.xml" ContentType="application/vnd.openxmlformats-officedocument.presentationml.slide+xml"/>
  <Override PartName="/ppt/charts/chart42.xml" ContentType="application/vnd.openxmlformats-officedocument.drawingml.chart+xml"/>
  <Override PartName="/ppt/charts/chart126.xml" ContentType="application/vnd.openxmlformats-officedocument.drawingml.chart+xml"/>
  <Override PartName="/ppt/charts/chart137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charts/chart31.xml" ContentType="application/vnd.openxmlformats-officedocument.drawingml.chart+xml"/>
  <Override PartName="/ppt/charts/chart115.xml" ContentType="application/vnd.openxmlformats-officedocument.drawingml.chart+xml"/>
  <Override PartName="/ppt/charts/chart162.xml" ContentType="application/vnd.openxmlformats-officedocument.drawingml.chart+xml"/>
  <Override PartName="/ppt/notesSlides/notesSlide23.xml" ContentType="application/vnd.openxmlformats-officedocument.presentationml.notesSlide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notesSlides/notesSlide12.xml" ContentType="application/vnd.openxmlformats-officedocument.presentationml.notesSlide+xml"/>
  <Override PartName="/ppt/charts/chart104.xml" ContentType="application/vnd.openxmlformats-officedocument.drawingml.chart+xml"/>
  <Override PartName="/ppt/charts/chart151.xml" ContentType="application/vnd.openxmlformats-officedocument.drawingml.chart+xml"/>
  <Override PartName="/ppt/drawings/drawing7.xml" ContentType="application/vnd.openxmlformats-officedocument.drawingml.chartshapes+xml"/>
  <Override PartName="/ppt/charts/chart140.xml" ContentType="application/vnd.openxmlformats-officedocument.drawingml.char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charts/chart69.xml" ContentType="application/vnd.openxmlformats-officedocument.drawingml.chart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  <Override PartName="/ppt/charts/chart58.xml" ContentType="application/vnd.openxmlformats-officedocument.drawingml.char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charts/chart36.xml" ContentType="application/vnd.openxmlformats-officedocument.drawingml.chart+xml"/>
  <Override PartName="/ppt/charts/chart47.xml" ContentType="application/vnd.openxmlformats-officedocument.drawingml.chart+xml"/>
  <Override PartName="/ppt/charts/chart83.xml" ContentType="application/vnd.openxmlformats-officedocument.drawingml.chart+xml"/>
  <Override PartName="/ppt/charts/chart94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25.xml" ContentType="application/vnd.openxmlformats-officedocument.drawingml.chart+xml"/>
  <Override PartName="/ppt/charts/chart72.xml" ContentType="application/vnd.openxmlformats-officedocument.drawingml.chart+xml"/>
  <Override PartName="/ppt/charts/chart109.xml" ContentType="application/vnd.openxmlformats-officedocument.drawingml.chart+xml"/>
  <Override PartName="/ppt/charts/chart156.xml" ContentType="application/vnd.openxmlformats-officedocument.drawingml.chart+xml"/>
  <Override PartName="/ppt/charts/chart167.xml" ContentType="application/vnd.openxmlformats-officedocument.drawingml.chart+xml"/>
  <Override PartName="/ppt/notesSlides/notesSlide17.xml" ContentType="application/vnd.openxmlformats-officedocument.presentationml.notesSlide+xml"/>
  <Override PartName="/ppt/slides/slide51.xml" ContentType="application/vnd.openxmlformats-officedocument.presentationml.slide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ppt/charts/chart61.xml" ContentType="application/vnd.openxmlformats-officedocument.drawingml.chart+xml"/>
  <Override PartName="/ppt/charts/chart145.xml" ContentType="application/vnd.openxmlformats-officedocument.drawingml.chart+xml"/>
  <Override PartName="/ppt/slides/slide40.xml" ContentType="application/vnd.openxmlformats-officedocument.presentationml.slide+xml"/>
  <Override PartName="/ppt/charts/chart50.xml" ContentType="application/vnd.openxmlformats-officedocument.drawingml.chart+xml"/>
  <Override PartName="/ppt/charts/chart134.xml" ContentType="application/vnd.openxmlformats-officedocument.drawingml.chart+xml"/>
  <Override PartName="/ppt/notesSlides/notesSlide8.xml" ContentType="application/vnd.openxmlformats-officedocument.presentationml.notesSlide+xml"/>
  <Override PartName="/ppt/charts/chart112.xml" ContentType="application/vnd.openxmlformats-officedocument.drawingml.chart+xml"/>
  <Override PartName="/ppt/charts/chart123.xml" ContentType="application/vnd.openxmlformats-officedocument.drawingml.chart+xml"/>
  <Override PartName="/ppt/charts/chart170.xml" ContentType="application/vnd.openxmlformats-officedocument.drawingml.chart+xml"/>
  <Override PartName="/ppt/notesSlides/notesSlide20.xml" ContentType="application/vnd.openxmlformats-officedocument.presentationml.notesSlide+xml"/>
  <Override PartName="/ppt/charts/chart4.xml" ContentType="application/vnd.openxmlformats-officedocument.drawingml.chart+xml"/>
  <Override PartName="/ppt/charts/chart99.xml" ContentType="application/vnd.openxmlformats-officedocument.drawingml.chart+xml"/>
  <Override PartName="/ppt/charts/chart101.xml" ContentType="application/vnd.openxmlformats-officedocument.drawingml.chart+xml"/>
  <Override PartName="/ppt/charts/chart88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drawings/drawing4.xml" ContentType="application/vnd.openxmlformats-officedocument.drawingml.chartshapes+xml"/>
  <Override PartName="/ppt/charts/chart77.xml" ContentType="application/vnd.openxmlformats-officedocument.drawingml.char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charts/chart19.xml" ContentType="application/vnd.openxmlformats-officedocument.drawingml.chart+xml"/>
  <Override PartName="/ppt/charts/chart55.xml" ContentType="application/vnd.openxmlformats-officedocument.drawingml.chart+xml"/>
  <Override PartName="/ppt/charts/chart66.xml" ContentType="application/vnd.openxmlformats-officedocument.drawingml.chart+xml"/>
  <Override PartName="/ppt/slides/slide34.xml" ContentType="application/vnd.openxmlformats-officedocument.presentationml.slide+xml"/>
  <Override PartName="/ppt/charts/chart44.xml" ContentType="application/vnd.openxmlformats-officedocument.drawingml.chart+xml"/>
  <Override PartName="/ppt/charts/chart91.xml" ContentType="application/vnd.openxmlformats-officedocument.drawingml.chart+xml"/>
  <Override PartName="/ppt/charts/chart128.xml" ContentType="application/vnd.openxmlformats-officedocument.drawingml.chart+xml"/>
  <Override PartName="/ppt/charts/chart139.xml" ContentType="application/vnd.openxmlformats-officedocument.drawingml.char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9"/>
  </p:notesMasterIdLst>
  <p:sldIdLst>
    <p:sldId id="320" r:id="rId2"/>
    <p:sldId id="319" r:id="rId3"/>
    <p:sldId id="258" r:id="rId4"/>
    <p:sldId id="259" r:id="rId5"/>
    <p:sldId id="309" r:id="rId6"/>
    <p:sldId id="385" r:id="rId7"/>
    <p:sldId id="427" r:id="rId8"/>
    <p:sldId id="415" r:id="rId9"/>
    <p:sldId id="333" r:id="rId10"/>
    <p:sldId id="334" r:id="rId11"/>
    <p:sldId id="335" r:id="rId12"/>
    <p:sldId id="387" r:id="rId13"/>
    <p:sldId id="389" r:id="rId14"/>
    <p:sldId id="388" r:id="rId15"/>
    <p:sldId id="428" r:id="rId16"/>
    <p:sldId id="261" r:id="rId17"/>
    <p:sldId id="404" r:id="rId18"/>
    <p:sldId id="302" r:id="rId19"/>
    <p:sldId id="303" r:id="rId20"/>
    <p:sldId id="358" r:id="rId21"/>
    <p:sldId id="359" r:id="rId22"/>
    <p:sldId id="422" r:id="rId23"/>
    <p:sldId id="423" r:id="rId24"/>
    <p:sldId id="426" r:id="rId25"/>
    <p:sldId id="425" r:id="rId26"/>
    <p:sldId id="411" r:id="rId27"/>
    <p:sldId id="396" r:id="rId28"/>
    <p:sldId id="397" r:id="rId29"/>
    <p:sldId id="361" r:id="rId30"/>
    <p:sldId id="416" r:id="rId31"/>
    <p:sldId id="421" r:id="rId32"/>
    <p:sldId id="362" r:id="rId33"/>
    <p:sldId id="363" r:id="rId34"/>
    <p:sldId id="364" r:id="rId35"/>
    <p:sldId id="365" r:id="rId36"/>
    <p:sldId id="366" r:id="rId37"/>
    <p:sldId id="401" r:id="rId38"/>
    <p:sldId id="417" r:id="rId39"/>
    <p:sldId id="418" r:id="rId40"/>
    <p:sldId id="419" r:id="rId41"/>
    <p:sldId id="420" r:id="rId42"/>
    <p:sldId id="405" r:id="rId43"/>
    <p:sldId id="406" r:id="rId44"/>
    <p:sldId id="368" r:id="rId45"/>
    <p:sldId id="369" r:id="rId46"/>
    <p:sldId id="370" r:id="rId47"/>
    <p:sldId id="407" r:id="rId48"/>
    <p:sldId id="408" r:id="rId49"/>
    <p:sldId id="409" r:id="rId50"/>
    <p:sldId id="410" r:id="rId51"/>
    <p:sldId id="399" r:id="rId52"/>
    <p:sldId id="400" r:id="rId53"/>
    <p:sldId id="280" r:id="rId54"/>
    <p:sldId id="412" r:id="rId55"/>
    <p:sldId id="413" r:id="rId56"/>
    <p:sldId id="414" r:id="rId57"/>
    <p:sldId id="371" r:id="rId58"/>
    <p:sldId id="372" r:id="rId59"/>
    <p:sldId id="373" r:id="rId60"/>
    <p:sldId id="374" r:id="rId61"/>
    <p:sldId id="375" r:id="rId62"/>
    <p:sldId id="376" r:id="rId63"/>
    <p:sldId id="377" r:id="rId64"/>
    <p:sldId id="378" r:id="rId65"/>
    <p:sldId id="360" r:id="rId66"/>
    <p:sldId id="391" r:id="rId67"/>
    <p:sldId id="308" r:id="rId68"/>
  </p:sldIdLst>
  <p:sldSz cx="9144000" cy="6858000" type="screen4x3"/>
  <p:notesSz cx="6805613" cy="99441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8E8E8E"/>
    <a:srgbClr val="0D35B3"/>
    <a:srgbClr val="0F02BE"/>
    <a:srgbClr val="F696FF"/>
    <a:srgbClr val="FF66CC"/>
    <a:srgbClr val="CF75D1"/>
    <a:srgbClr val="FC18AB"/>
    <a:srgbClr val="FF00FF"/>
    <a:srgbClr val="FCE1FF"/>
    <a:srgbClr val="CE228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951" autoAdjust="0"/>
    <p:restoredTop sz="99655" autoAdjust="0"/>
  </p:normalViewPr>
  <p:slideViewPr>
    <p:cSldViewPr>
      <p:cViewPr>
        <p:scale>
          <a:sx n="100" d="100"/>
          <a:sy n="100" d="100"/>
        </p:scale>
        <p:origin x="-312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62"/>
    </p:cViewPr>
  </p:sorterViewPr>
  <p:notesViewPr>
    <p:cSldViewPr>
      <p:cViewPr varScale="1">
        <p:scale>
          <a:sx n="64" d="100"/>
          <a:sy n="64" d="100"/>
        </p:scale>
        <p:origin x="-2597" y="-82"/>
      </p:cViewPr>
      <p:guideLst>
        <p:guide orient="horz" pos="3132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4;&#1080;&#1072;&#1075;&#1088;&#1072;&#1084;&#1084;&#1099;%20&#1057;&#1069;&#1056;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5.xlsx"/><Relationship Id="rId2" Type="http://schemas.openxmlformats.org/officeDocument/2006/relationships/image" Target="../media/image8.png"/><Relationship Id="rId1" Type="http://schemas.openxmlformats.org/officeDocument/2006/relationships/themeOverride" Target="../theme/themeOverride5.xml"/></Relationships>
</file>

<file path=ppt/charts/_rels/chart10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1.xlsx"/></Relationships>
</file>

<file path=ppt/charts/_rels/chart10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2.xlsx"/></Relationships>
</file>

<file path=ppt/charts/_rels/chart10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3.xlsx"/></Relationships>
</file>

<file path=ppt/charts/_rels/chart10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4.xlsx"/></Relationships>
</file>

<file path=ppt/charts/_rels/chart10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5.xlsx"/></Relationships>
</file>

<file path=ppt/charts/_rels/chart10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6.xlsx"/></Relationships>
</file>

<file path=ppt/charts/_rels/chart10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7.xlsx"/></Relationships>
</file>

<file path=ppt/charts/_rels/chart10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8.xlsx"/></Relationships>
</file>

<file path=ppt/charts/_rels/chart10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9.xlsx"/></Relationships>
</file>

<file path=ppt/charts/_rels/chart10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0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6.xlsx"/><Relationship Id="rId2" Type="http://schemas.openxmlformats.org/officeDocument/2006/relationships/image" Target="../media/image8.png"/><Relationship Id="rId1" Type="http://schemas.openxmlformats.org/officeDocument/2006/relationships/themeOverride" Target="../theme/themeOverride6.xml"/></Relationships>
</file>

<file path=ppt/charts/_rels/chart1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1.xlsx"/></Relationships>
</file>

<file path=ppt/charts/_rels/chart1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2.xlsx"/></Relationships>
</file>

<file path=ppt/charts/_rels/chart1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3.xlsx"/></Relationships>
</file>

<file path=ppt/charts/_rels/chart1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4.xlsx"/></Relationships>
</file>

<file path=ppt/charts/_rels/chart1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5.xlsx"/></Relationships>
</file>

<file path=ppt/charts/_rels/chart1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6.xlsx"/></Relationships>
</file>

<file path=ppt/charts/_rels/chart1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7.xlsx"/></Relationships>
</file>

<file path=ppt/charts/_rels/chart1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8.xlsx"/></Relationships>
</file>

<file path=ppt/charts/_rels/chart1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9.xlsx"/></Relationships>
</file>

<file path=ppt/charts/_rels/chart1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7.xlsx"/><Relationship Id="rId2" Type="http://schemas.openxmlformats.org/officeDocument/2006/relationships/image" Target="../media/image8.png"/><Relationship Id="rId1" Type="http://schemas.openxmlformats.org/officeDocument/2006/relationships/themeOverride" Target="../theme/themeOverride7.xml"/></Relationships>
</file>

<file path=ppt/charts/_rels/chart1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1.xlsx"/></Relationships>
</file>

<file path=ppt/charts/_rels/chart1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112.xlsx"/></Relationships>
</file>

<file path=ppt/charts/_rels/chart1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3.xlsx"/></Relationships>
</file>

<file path=ppt/charts/_rels/chart1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4.xlsx"/></Relationships>
</file>

<file path=ppt/charts/_rels/chart1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5.xlsx"/></Relationships>
</file>

<file path=ppt/charts/_rels/chart1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6.xlsx"/></Relationships>
</file>

<file path=ppt/charts/_rels/chart1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7.xlsx"/></Relationships>
</file>

<file path=ppt/charts/_rels/chart1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8.xlsx"/></Relationships>
</file>

<file path=ppt/charts/_rels/chart1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9.xlsx"/></Relationships>
</file>

<file path=ppt/charts/_rels/chart1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0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8.xlsx"/><Relationship Id="rId2" Type="http://schemas.openxmlformats.org/officeDocument/2006/relationships/image" Target="../media/image8.png"/><Relationship Id="rId1" Type="http://schemas.openxmlformats.org/officeDocument/2006/relationships/themeOverride" Target="../theme/themeOverride8.xml"/></Relationships>
</file>

<file path=ppt/charts/_rels/chart1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1.xlsx"/></Relationships>
</file>

<file path=ppt/charts/_rels/chart1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2.xlsx"/></Relationships>
</file>

<file path=ppt/charts/_rels/chart1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3.xlsx"/></Relationships>
</file>

<file path=ppt/charts/_rels/chart1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4.xlsx"/></Relationships>
</file>

<file path=ppt/charts/_rels/chart1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5.xlsx"/></Relationships>
</file>

<file path=ppt/charts/_rels/chart1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6.xlsx"/></Relationships>
</file>

<file path=ppt/charts/_rels/chart1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7.xlsx"/></Relationships>
</file>

<file path=ppt/charts/_rels/chart1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8.xlsx"/></Relationships>
</file>

<file path=ppt/charts/_rels/chart1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9.xlsx"/></Relationships>
</file>

<file path=ppt/charts/_rels/chart1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0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9.xlsx"/><Relationship Id="rId2" Type="http://schemas.openxmlformats.org/officeDocument/2006/relationships/image" Target="../media/image8.png"/><Relationship Id="rId1" Type="http://schemas.openxmlformats.org/officeDocument/2006/relationships/themeOverride" Target="../theme/themeOverride9.xml"/></Relationships>
</file>

<file path=ppt/charts/_rels/chart1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1.xlsx"/></Relationships>
</file>

<file path=ppt/charts/_rels/chart1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2.xlsx"/></Relationships>
</file>

<file path=ppt/charts/_rels/chart1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3.xlsx"/></Relationships>
</file>

<file path=ppt/charts/_rels/chart1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4.xlsx"/></Relationships>
</file>

<file path=ppt/charts/_rels/chart1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5.xlsx"/></Relationships>
</file>

<file path=ppt/charts/_rels/chart1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6.xlsx"/></Relationships>
</file>

<file path=ppt/charts/_rels/chart1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7.xlsx"/></Relationships>
</file>

<file path=ppt/charts/_rels/chart1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8.xlsx"/></Relationships>
</file>

<file path=ppt/charts/_rels/chart1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9.xlsx"/></Relationships>
</file>

<file path=ppt/charts/_rels/chart14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0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8;&#1089;&#1093;&#1086;&#1076;&#1085;&#1080;&#1082;&#1080;%20&#1076;&#1080;&#1072;&#1075;&#1088;&#1072;&#1084;&#1084;&#1099;%20&#1089;&#1090;&#1088;&#1091;&#1082;&#1090;&#1091;&#1088;&#1072;%20&#1074;%20&#1076;&#1080;&#1085;&#1072;&#1084;&#1080;&#1082;&#1077;.xlsx" TargetMode="External"/></Relationships>
</file>

<file path=ppt/charts/_rels/chart1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1.xlsx"/></Relationships>
</file>

<file path=ppt/charts/_rels/chart15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2.xlsx"/></Relationships>
</file>

<file path=ppt/charts/_rels/chart1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3.xlsx"/></Relationships>
</file>

<file path=ppt/charts/_rels/chart15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4.xlsx"/></Relationships>
</file>

<file path=ppt/charts/_rels/chart15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5.xlsx"/></Relationships>
</file>

<file path=ppt/charts/_rels/chart15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6.xlsx"/></Relationships>
</file>

<file path=ppt/charts/_rels/chart15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7.xlsx"/></Relationships>
</file>

<file path=ppt/charts/_rels/chart15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8.xlsx"/></Relationships>
</file>

<file path=ppt/charts/_rels/chart15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9.xlsx"/></Relationships>
</file>

<file path=ppt/charts/_rels/chart15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0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1.xlsx"/></Relationships>
</file>

<file path=ppt/charts/_rels/chart16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2.xlsx"/></Relationships>
</file>

<file path=ppt/charts/_rels/chart16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3.xlsx"/></Relationships>
</file>

<file path=ppt/charts/_rels/chart16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4.xlsx"/></Relationships>
</file>

<file path=ppt/charts/_rels/chart16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5.xlsx"/></Relationships>
</file>

<file path=ppt/charts/_rels/chart16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6.xlsx"/></Relationships>
</file>

<file path=ppt/charts/_rels/chart16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7.xlsx"/></Relationships>
</file>

<file path=ppt/charts/_rels/chart16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8.xlsx"/></Relationships>
</file>

<file path=ppt/charts/_rels/chart16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9.xlsx"/></Relationships>
</file>

<file path=ppt/charts/_rels/chart16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0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7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1.xlsx"/></Relationships>
</file>

<file path=ppt/charts/_rels/chart17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2.xlsx"/></Relationships>
</file>

<file path=ppt/charts/_rels/chart17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3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0;&#1084;&#1091;&#1088;&#1089;&#1082;&#1072;&#1103;%20&#1086;&#1073;&#1083;&#1072;&#1089;&#1090;&#1100;%20-%20&#1076;&#1086;&#1088;&#1072;&#1073;&#1086;&#1090;&#1072;&#1085;&#1085;&#1099;&#1081;%20&#1087;&#1077;&#1088;&#1077;&#1095;&#1077;&#1085;&#1100;%20&#1085;&#1072;&#1083;&#1086;&#1075;&#1086;&#1074;&#1099;&#1093;%20&#1083;&#1100;&#1075;&#1086;&#1090;%2006.09.2018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0;&#1084;&#1091;&#1088;&#1089;&#1082;&#1072;&#1103;%20&#1086;&#1073;&#1083;&#1072;&#1089;&#1090;&#1100;%20-%20&#1076;&#1086;&#1088;&#1072;&#1073;&#1086;&#1090;&#1072;&#1085;&#1085;&#1099;&#1081;%20&#1087;&#1077;&#1088;&#1077;&#1095;&#1077;&#1085;&#1100;%20&#1085;&#1072;&#1083;&#1086;&#1075;&#1086;&#1074;&#1099;&#1093;%20&#1083;&#1100;&#1075;&#1086;&#1090;%2006.09.2018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4;&#1080;&#1072;&#1075;&#1088;&#1072;&#1084;&#1084;&#1099;%20&#1057;&#1069;&#1056;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0;&#1084;&#1091;&#1088;&#1089;&#1082;&#1072;&#1103;%20&#1086;&#1073;&#1083;&#1072;&#1089;&#1090;&#1100;%20-%20&#1076;&#1086;&#1088;&#1072;&#1073;&#1086;&#1090;&#1072;&#1085;&#1085;&#1099;&#1081;%20&#1087;&#1077;&#1088;&#1077;&#1095;&#1077;&#1085;&#1100;%20&#1085;&#1072;&#1083;&#1086;&#1075;&#1086;&#1074;&#1099;&#1093;%20&#1083;&#1100;&#1075;&#1086;&#1090;%2006.09.2018.xlsx" TargetMode="Externa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2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4;&#1080;&#1072;&#1075;&#1088;&#1072;&#1084;&#1084;&#1099;%20&#1057;&#1069;&#1056;.xlsx" TargetMode="Externa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7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8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9.xlsx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0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4;&#1080;&#1072;&#1075;&#1088;&#1072;&#1084;&#1084;&#1099;%20&#1057;&#1069;&#1056;.xlsx" TargetMode="External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1.xlsx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2.xlsx"/></Relationships>
</file>

<file path=ppt/charts/_rels/chart4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3.xlsx"/></Relationships>
</file>

<file path=ppt/charts/_rels/chart4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34.xlsx"/></Relationships>
</file>

<file path=ppt/charts/_rels/chart4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35.xlsx"/></Relationships>
</file>

<file path=ppt/charts/_rels/chart4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36.xlsx"/></Relationships>
</file>

<file path=ppt/charts/_rels/chart4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37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8.xlsx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9.xlsx"/></Relationships>
</file>

<file path=ppt/charts/_rels/chart4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0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vina\Desktop\&#1071;&#1085;&#1072;%20&#1057;&#1072;&#1074;&#1080;&#1085;&#1072;\&#1057;&#1072;&#1074;&#1080;&#1085;&#1072;%20(&#1088;&#1072;&#1073;&#1086;&#1090;&#1072;)\&#1057;&#1051;&#1040;&#1049;&#1044;&#1067;\&#1041;&#1070;&#1044;&#1046;&#1045;&#1058;%20&#1044;&#1051;&#1071;%20&#1043;&#1056;&#1040;&#1046;&#1044;&#1040;&#1053;\&#1047;&#1072;&#1082;&#1086;&#1085;%20&#1086;%20&#1073;&#1102;&#1076;&#1078;&#1077;&#1090;&#1077;%20&#1085;&#1072;%202019-2021\&#1044;&#1080;&#1072;&#1075;&#1088;&#1072;&#1084;&#1084;&#1099;%20&#1057;&#1069;&#1056;.xlsx" TargetMode="External"/></Relationships>
</file>

<file path=ppt/charts/_rels/chart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1.xlsx"/></Relationships>
</file>

<file path=ppt/charts/_rels/chart5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2.xlsx"/></Relationships>
</file>

<file path=ppt/charts/_rels/chart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3.xlsx"/></Relationships>
</file>

<file path=ppt/charts/_rels/chart5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4.xlsx"/></Relationships>
</file>

<file path=ppt/charts/_rels/chart5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45.xlsx"/></Relationships>
</file>

<file path=ppt/charts/_rels/chart5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46.xlsx"/></Relationships>
</file>

<file path=ppt/charts/_rels/chart5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7.xlsx"/></Relationships>
</file>

<file path=ppt/charts/_rels/chart5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8.xlsx"/></Relationships>
</file>

<file path=ppt/charts/_rels/chart5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9.xlsx"/></Relationships>
</file>

<file path=ppt/charts/_rels/chart5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0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1.xlsx"/><Relationship Id="rId2" Type="http://schemas.openxmlformats.org/officeDocument/2006/relationships/image" Target="../media/image8.png"/><Relationship Id="rId1" Type="http://schemas.openxmlformats.org/officeDocument/2006/relationships/themeOverride" Target="../theme/themeOverride1.xml"/></Relationships>
</file>

<file path=ppt/charts/_rels/chart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1.xlsx"/></Relationships>
</file>

<file path=ppt/charts/_rels/chart6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2.xlsx"/></Relationships>
</file>

<file path=ppt/charts/_rels/chart6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3.xlsx"/></Relationships>
</file>

<file path=ppt/charts/_rels/chart6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4.xlsx"/></Relationships>
</file>

<file path=ppt/charts/_rels/chart6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5.xlsx"/></Relationships>
</file>

<file path=ppt/charts/_rels/chart6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6.xlsx"/></Relationships>
</file>

<file path=ppt/charts/_rels/chart6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7.xlsx"/></Relationships>
</file>

<file path=ppt/charts/_rels/chart6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8.xlsx"/></Relationships>
</file>

<file path=ppt/charts/_rels/chart6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9.xlsx"/></Relationships>
</file>

<file path=ppt/charts/_rels/chart6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0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2.xlsx"/><Relationship Id="rId2" Type="http://schemas.openxmlformats.org/officeDocument/2006/relationships/image" Target="../media/image8.png"/><Relationship Id="rId1" Type="http://schemas.openxmlformats.org/officeDocument/2006/relationships/themeOverride" Target="../theme/themeOverride2.xml"/></Relationships>
</file>

<file path=ppt/charts/_rels/chart7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1.xlsx"/></Relationships>
</file>

<file path=ppt/charts/_rels/chart7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2.xlsx"/></Relationships>
</file>

<file path=ppt/charts/_rels/chart7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3.xlsx"/></Relationships>
</file>

<file path=ppt/charts/_rels/chart7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4.xlsx"/></Relationships>
</file>

<file path=ppt/charts/_rels/chart7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5.xlsx"/></Relationships>
</file>

<file path=ppt/charts/_rels/chart7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6.xlsx"/></Relationships>
</file>

<file path=ppt/charts/_rels/chart7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7.xlsx"/></Relationships>
</file>

<file path=ppt/charts/_rels/chart7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8.xlsx"/></Relationships>
</file>

<file path=ppt/charts/_rels/chart7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9.xlsx"/></Relationships>
</file>

<file path=ppt/charts/_rels/chart7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0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3.xlsx"/><Relationship Id="rId2" Type="http://schemas.openxmlformats.org/officeDocument/2006/relationships/image" Target="../media/image8.png"/><Relationship Id="rId1" Type="http://schemas.openxmlformats.org/officeDocument/2006/relationships/themeOverride" Target="../theme/themeOverride3.xml"/></Relationships>
</file>

<file path=ppt/charts/_rels/chart8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1.xlsx"/></Relationships>
</file>

<file path=ppt/charts/_rels/chart8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2.xlsx"/></Relationships>
</file>

<file path=ppt/charts/_rels/chart8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3.xlsx"/></Relationships>
</file>

<file path=ppt/charts/_rels/chart8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4.xlsx"/></Relationships>
</file>

<file path=ppt/charts/_rels/chart8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5.xlsx"/></Relationships>
</file>

<file path=ppt/charts/_rels/chart8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6.xlsx"/></Relationships>
</file>

<file path=ppt/charts/_rels/chart8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7.xlsx"/></Relationships>
</file>

<file path=ppt/charts/_rels/chart8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8.xlsx"/></Relationships>
</file>

<file path=ppt/charts/_rels/chart8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9.xlsx"/></Relationships>
</file>

<file path=ppt/charts/_rels/chart8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0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4.xlsx"/><Relationship Id="rId2" Type="http://schemas.openxmlformats.org/officeDocument/2006/relationships/image" Target="../media/image8.png"/><Relationship Id="rId1" Type="http://schemas.openxmlformats.org/officeDocument/2006/relationships/themeOverride" Target="../theme/themeOverride4.xml"/></Relationships>
</file>

<file path=ppt/charts/_rels/chart9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1.xlsx"/></Relationships>
</file>

<file path=ppt/charts/_rels/chart9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2.xlsx"/></Relationships>
</file>

<file path=ppt/charts/_rels/chart9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3.xlsx"/></Relationships>
</file>

<file path=ppt/charts/_rels/chart9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4.xlsx"/></Relationships>
</file>

<file path=ppt/charts/_rels/chart9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5.xlsx"/></Relationships>
</file>

<file path=ppt/charts/_rels/chart9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6.xlsx"/></Relationships>
</file>

<file path=ppt/charts/_rels/chart9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7.xlsx"/></Relationships>
</file>

<file path=ppt/charts/_rels/chart9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8.xlsx"/></Relationships>
</file>

<file path=ppt/charts/_rels/chart9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9.xlsx"/></Relationships>
</file>

<file path=ppt/charts/_rels/chart9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0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plotArea>
      <c:layout/>
      <c:bubbleChart>
        <c:ser>
          <c:idx val="0"/>
          <c:order val="0"/>
          <c:spPr>
            <a:solidFill>
              <a:srgbClr val="CE2284"/>
            </a:solidFill>
          </c:spPr>
          <c:dLbls>
            <c:dLbl>
              <c:idx val="0"/>
              <c:layout>
                <c:manualLayout>
                  <c:x val="-9.6485211884954902E-2"/>
                  <c:y val="-0.15500933412506385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C00000"/>
                        </a:solidFill>
                      </a:defRPr>
                    </a:pPr>
                    <a:r>
                      <a:rPr lang="en-US" dirty="0" smtClean="0"/>
                      <a:t>800,0</a:t>
                    </a:r>
                    <a:r>
                      <a:rPr lang="ru-RU" dirty="0" smtClean="0"/>
                      <a:t>9</a:t>
                    </a:r>
                    <a:endParaRPr lang="en-US" dirty="0"/>
                  </a:p>
                </c:rich>
              </c:tx>
              <c:spPr/>
              <c:dLblPos val="r"/>
              <c:showVal val="1"/>
            </c:dLbl>
            <c:dLbl>
              <c:idx val="1"/>
              <c:layout>
                <c:manualLayout>
                  <c:x val="-8.8800321769835405E-2"/>
                  <c:y val="-0.20151213436258039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dLblPos val="r"/>
              <c:showVal val="1"/>
            </c:dLbl>
            <c:dLbl>
              <c:idx val="2"/>
              <c:layout>
                <c:manualLayout>
                  <c:x val="-9.1441529687800907E-2"/>
                  <c:y val="-0.17051026753756857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dLblPos val="r"/>
              <c:showVal val="1"/>
            </c:dLbl>
            <c:dLbl>
              <c:idx val="3"/>
              <c:layout>
                <c:manualLayout>
                  <c:x val="-8.6159113851866947E-2"/>
                  <c:y val="-0.20151213436258034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dLblPos val="r"/>
              <c:showVal val="1"/>
            </c:dLbl>
            <c:dLbl>
              <c:idx val="4"/>
              <c:layout>
                <c:manualLayout>
                  <c:x val="-9.1441529687800907E-2"/>
                  <c:y val="-0.17051026753756857"/>
                </c:manualLayout>
              </c:layout>
              <c:spPr/>
              <c:txPr>
                <a:bodyPr/>
                <a:lstStyle/>
                <a:p>
                  <a:pPr>
                    <a:defRPr sz="16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dLblPos val="r"/>
              <c:showVal val="1"/>
            </c:dLbl>
            <c:txPr>
              <a:bodyPr/>
              <a:lstStyle/>
              <a:p>
                <a:pPr>
                  <a:defRPr sz="1600">
                    <a:solidFill>
                      <a:srgbClr val="C00000"/>
                    </a:solidFill>
                  </a:defRPr>
                </a:pPr>
                <a:endParaRPr lang="ru-RU"/>
              </a:p>
            </c:txPr>
            <c:dLblPos val="ctr"/>
            <c:showVal val="1"/>
          </c:dLbls>
          <c:xVal>
            <c:strRef>
              <c:f>Лист1!$B$5:$F$5</c:f>
              <c:strCache>
                <c:ptCount val="5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</c:strCache>
            </c:strRef>
          </c:xVal>
          <c:yVal>
            <c:numRef>
              <c:f>Лист1!$B$6:$F$6</c:f>
              <c:numCache>
                <c:formatCode>General</c:formatCode>
                <c:ptCount val="5"/>
                <c:pt idx="0">
                  <c:v>800.01</c:v>
                </c:pt>
                <c:pt idx="1">
                  <c:v>797.4</c:v>
                </c:pt>
                <c:pt idx="2" formatCode="0.0">
                  <c:v>796</c:v>
                </c:pt>
                <c:pt idx="3">
                  <c:v>796.1</c:v>
                </c:pt>
                <c:pt idx="4">
                  <c:v>797.3</c:v>
                </c:pt>
              </c:numCache>
            </c:numRef>
          </c:yVal>
          <c:bubbleSize>
            <c:numLit>
              <c:formatCode>General</c:formatCode>
              <c:ptCount val="5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  <c:pt idx="4">
                <c:v>1</c:v>
              </c:pt>
            </c:numLit>
          </c:bubbleSize>
          <c:bubble3D val="1"/>
        </c:ser>
        <c:dLbls>
          <c:showVal val="1"/>
        </c:dLbls>
        <c:bubbleScale val="100"/>
        <c:axId val="66026496"/>
        <c:axId val="66036480"/>
      </c:bubbleChart>
      <c:valAx>
        <c:axId val="66026496"/>
        <c:scaling>
          <c:orientation val="minMax"/>
        </c:scaling>
        <c:delete val="1"/>
        <c:axPos val="b"/>
        <c:majorGridlines>
          <c:spPr>
            <a:ln>
              <a:prstDash val="dash"/>
            </a:ln>
          </c:spPr>
        </c:majorGridlines>
        <c:tickLblPos val="none"/>
        <c:crossAx val="66036480"/>
        <c:crosses val="autoZero"/>
        <c:crossBetween val="midCat"/>
      </c:valAx>
      <c:valAx>
        <c:axId val="66036480"/>
        <c:scaling>
          <c:orientation val="minMax"/>
        </c:scaling>
        <c:delete val="1"/>
        <c:axPos val="l"/>
        <c:numFmt formatCode="General" sourceLinked="1"/>
        <c:tickLblPos val="none"/>
        <c:crossAx val="66026496"/>
        <c:crosses val="autoZero"/>
        <c:crossBetween val="midCat"/>
      </c:valAx>
    </c:plotArea>
    <c:plotVisOnly val="1"/>
    <c:dispBlanksAs val="gap"/>
  </c:chart>
  <c:spPr>
    <a:ln>
      <a:noFill/>
    </a:ln>
  </c:sp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20298832554103174"/>
          <c:y val="0.13968156203380899"/>
          <c:w val="0.79701167445898036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Proxima Nova Th" pitchFamily="50" charset="0"/>
                      </a:rPr>
                      <a:t>53,4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Proxima Nova Th" pitchFamily="50" charset="0"/>
                      </a:rPr>
                      <a:t>53,2</a:t>
                    </a:r>
                    <a:endParaRPr lang="en-US" dirty="0"/>
                  </a:p>
                </c:rich>
              </c:tx>
              <c:dLblPos val="inBase"/>
              <c:showVal val="1"/>
            </c:dLbl>
            <c:txPr>
              <a:bodyPr/>
              <a:lstStyle/>
              <a:p>
                <a:pPr>
                  <a:defRPr>
                    <a:latin typeface="Proxima Nova Th" pitchFamily="50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41.4</c:v>
                </c:pt>
                <c:pt idx="1">
                  <c:v>38.6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 algn="ctr" rtl="0">
                      <a:defRPr lang="ru-RU" sz="1000" b="1" i="0" u="none" strike="noStrike" kern="1200" baseline="0" smtClean="0">
                        <a:solidFill>
                          <a:srgbClr val="FF0000"/>
                        </a:solidFill>
                        <a:latin typeface="Proxima Nova Th" pitchFamily="50" charset="0"/>
                        <a:ea typeface="+mn-ea"/>
                        <a:cs typeface="+mn-cs"/>
                      </a:defRPr>
                    </a:pPr>
                    <a:r>
                      <a:rPr lang="ru-RU" sz="1000" b="1" i="0" u="none" strike="noStrike" kern="1200" baseline="0" dirty="0" smtClean="0">
                        <a:solidFill>
                          <a:srgbClr val="FF0000"/>
                        </a:solidFill>
                        <a:latin typeface="Proxima Nova Th" pitchFamily="50" charset="0"/>
                        <a:ea typeface="+mn-ea"/>
                        <a:cs typeface="+mn-cs"/>
                      </a:rPr>
                      <a:t>- 0,2</a:t>
                    </a:r>
                    <a:endParaRPr lang="ru-RU" sz="1000" b="1" i="0" u="none" strike="noStrike" kern="1200" baseline="0" dirty="0" smtClean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endParaRPr>
                  </a:p>
                </c:rich>
              </c:tx>
              <c:spPr/>
              <c:dLblPos val="inBase"/>
              <c:showVal val="1"/>
            </c:dLbl>
            <c:txPr>
              <a:bodyPr/>
              <a:lstStyle/>
              <a:p>
                <a:pPr>
                  <a:defRPr>
                    <a:solidFill>
                      <a:srgbClr val="FF0000"/>
                    </a:solidFill>
                    <a:latin typeface="Proxima Nova Th" pitchFamily="50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1.9000000000000197E-2</c:v>
                </c:pt>
              </c:numCache>
            </c:numRef>
          </c:val>
        </c:ser>
        <c:gapWidth val="47"/>
        <c:overlap val="100"/>
        <c:axId val="98327936"/>
        <c:axId val="101172352"/>
      </c:barChart>
      <c:catAx>
        <c:axId val="98327936"/>
        <c:scaling>
          <c:orientation val="minMax"/>
        </c:scaling>
        <c:delete val="1"/>
        <c:axPos val="l"/>
        <c:numFmt formatCode="General" sourceLinked="1"/>
        <c:tickLblPos val="none"/>
        <c:crossAx val="101172352"/>
        <c:crosses val="autoZero"/>
        <c:auto val="1"/>
        <c:lblAlgn val="ctr"/>
        <c:lblOffset val="100"/>
      </c:catAx>
      <c:valAx>
        <c:axId val="101172352"/>
        <c:scaling>
          <c:orientation val="minMax"/>
        </c:scaling>
        <c:delete val="1"/>
        <c:axPos val="b"/>
        <c:numFmt formatCode="0%" sourceLinked="1"/>
        <c:tickLblPos val="none"/>
        <c:crossAx val="983279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10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4.5477717871473533E-2"/>
          <c:y val="0.15810152026438218"/>
          <c:w val="0.90904456425705249"/>
          <c:h val="0.76811777027890604"/>
        </c:manualLayout>
      </c:layout>
      <c:barChart>
        <c:barDir val="bar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64.900000000000006</c:v>
                </c:pt>
                <c:pt idx="1">
                  <c:v>64.900000000000006</c:v>
                </c:pt>
                <c:pt idx="2">
                  <c:v>64.900000000000006</c:v>
                </c:pt>
                <c:pt idx="3">
                  <c:v>10.3</c:v>
                </c:pt>
              </c:numCache>
            </c:numRef>
          </c:val>
        </c:ser>
        <c:dLbls>
          <c:showVal val="1"/>
        </c:dLbls>
        <c:gapWidth val="38"/>
        <c:overlap val="100"/>
        <c:axId val="154598016"/>
        <c:axId val="154276224"/>
      </c:barChart>
      <c:catAx>
        <c:axId val="154598016"/>
        <c:scaling>
          <c:orientation val="minMax"/>
        </c:scaling>
        <c:delete val="1"/>
        <c:axPos val="l"/>
        <c:numFmt formatCode="General" sourceLinked="1"/>
        <c:tickLblPos val="none"/>
        <c:crossAx val="154276224"/>
        <c:crosses val="autoZero"/>
        <c:auto val="1"/>
        <c:lblAlgn val="ctr"/>
        <c:lblOffset val="100"/>
      </c:catAx>
      <c:valAx>
        <c:axId val="154276224"/>
        <c:scaling>
          <c:orientation val="minMax"/>
        </c:scaling>
        <c:delete val="1"/>
        <c:axPos val="b"/>
        <c:numFmt formatCode="General" sourceLinked="1"/>
        <c:tickLblPos val="none"/>
        <c:crossAx val="1545980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7.822167473893446E-2"/>
          <c:w val="0.97501443322994874"/>
          <c:h val="0.83654111046298862"/>
        </c:manualLayout>
      </c:layout>
      <c:lineChart>
        <c:grouping val="standard"/>
        <c:ser>
          <c:idx val="2"/>
          <c:order val="2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8782.4</c:v>
                </c:pt>
                <c:pt idx="1">
                  <c:v>8611.4</c:v>
                </c:pt>
                <c:pt idx="2">
                  <c:v>9376.6</c:v>
                </c:pt>
                <c:pt idx="3">
                  <c:v>8955.7999999999811</c:v>
                </c:pt>
              </c:numCache>
            </c:numRef>
          </c:val>
        </c:ser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8782.4</c:v>
                </c:pt>
                <c:pt idx="1">
                  <c:v>8611.4</c:v>
                </c:pt>
                <c:pt idx="2">
                  <c:v>9376.6</c:v>
                </c:pt>
                <c:pt idx="3">
                  <c:v>8955.7999999999811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8782.4</c:v>
                </c:pt>
                <c:pt idx="1">
                  <c:v>8611.4</c:v>
                </c:pt>
                <c:pt idx="2">
                  <c:v>9376.6</c:v>
                </c:pt>
                <c:pt idx="3">
                  <c:v>8955.7999999999811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marker>
            <c:symbol val="circle"/>
            <c:size val="7"/>
            <c:spPr>
              <a:solidFill>
                <a:schemeClr val="accent1">
                  <a:lumMod val="60000"/>
                  <a:lumOff val="40000"/>
                </a:schemeClr>
              </a:solidFill>
              <a:ln w="25400">
                <a:solidFill>
                  <a:schemeClr val="bg1"/>
                </a:solidFill>
              </a:ln>
            </c:spPr>
          </c:marker>
          <c:dLbls>
            <c:dLbl>
              <c:idx val="0"/>
              <c:layout>
                <c:manualLayout>
                  <c:x val="2.4023099221173082E-2"/>
                  <c:y val="0"/>
                </c:manualLayout>
              </c:layout>
              <c:dLblPos val="t"/>
              <c:showVal val="1"/>
            </c:dLbl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  <a:latin typeface="Proxima Nova Lt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8782.4</c:v>
                </c:pt>
                <c:pt idx="1">
                  <c:v>8611.4</c:v>
                </c:pt>
                <c:pt idx="2">
                  <c:v>9376.6</c:v>
                </c:pt>
                <c:pt idx="3">
                  <c:v>8955.7999999999811</c:v>
                </c:pt>
              </c:numCache>
            </c:numRef>
          </c:val>
        </c:ser>
        <c:marker val="1"/>
        <c:axId val="154693632"/>
        <c:axId val="154695168"/>
      </c:lineChart>
      <c:catAx>
        <c:axId val="154693632"/>
        <c:scaling>
          <c:orientation val="minMax"/>
        </c:scaling>
        <c:delete val="1"/>
        <c:axPos val="b"/>
        <c:numFmt formatCode="General" sourceLinked="1"/>
        <c:tickLblPos val="none"/>
        <c:crossAx val="154695168"/>
        <c:crosses val="autoZero"/>
        <c:auto val="1"/>
        <c:lblAlgn val="ctr"/>
        <c:lblOffset val="100"/>
      </c:catAx>
      <c:valAx>
        <c:axId val="154695168"/>
        <c:scaling>
          <c:orientation val="minMax"/>
        </c:scaling>
        <c:delete val="1"/>
        <c:axPos val="l"/>
        <c:numFmt formatCode="#,##0.0" sourceLinked="1"/>
        <c:tickLblPos val="none"/>
        <c:crossAx val="1546936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7.822167473893446E-2"/>
          <c:w val="0.89333321116663456"/>
          <c:h val="0.85359705852160861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5201.1000000000004</c:v>
                </c:pt>
                <c:pt idx="1">
                  <c:v>5084.4000000000005</c:v>
                </c:pt>
                <c:pt idx="2">
                  <c:v>5279.8</c:v>
                </c:pt>
                <c:pt idx="3">
                  <c:v>5488.8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F696FF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5201.1000000000004</c:v>
                </c:pt>
                <c:pt idx="1">
                  <c:v>5084.4000000000005</c:v>
                </c:pt>
                <c:pt idx="2">
                  <c:v>5279.8</c:v>
                </c:pt>
                <c:pt idx="3">
                  <c:v>5488.8</c:v>
                </c:pt>
              </c:numCache>
            </c:numRef>
          </c:val>
        </c:ser>
        <c:marker val="1"/>
        <c:axId val="154748800"/>
        <c:axId val="154750336"/>
      </c:lineChart>
      <c:catAx>
        <c:axId val="154748800"/>
        <c:scaling>
          <c:orientation val="minMax"/>
        </c:scaling>
        <c:delete val="1"/>
        <c:axPos val="b"/>
        <c:numFmt formatCode="General" sourceLinked="1"/>
        <c:tickLblPos val="none"/>
        <c:crossAx val="154750336"/>
        <c:crosses val="autoZero"/>
        <c:auto val="1"/>
        <c:lblAlgn val="ctr"/>
        <c:lblOffset val="100"/>
      </c:catAx>
      <c:valAx>
        <c:axId val="154750336"/>
        <c:scaling>
          <c:orientation val="minMax"/>
        </c:scaling>
        <c:delete val="1"/>
        <c:axPos val="l"/>
        <c:numFmt formatCode="#,##0.0" sourceLinked="1"/>
        <c:tickLblPos val="none"/>
        <c:crossAx val="1547488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3708110529410118"/>
          <c:w val="0.89333321116663456"/>
          <c:h val="0.6291889470589886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1633.4</c:v>
                </c:pt>
                <c:pt idx="1">
                  <c:v>1620.4</c:v>
                </c:pt>
                <c:pt idx="2">
                  <c:v>1677.4</c:v>
                </c:pt>
                <c:pt idx="3">
                  <c:v>1596.4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FF3399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FF3399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1633.4</c:v>
                </c:pt>
                <c:pt idx="1">
                  <c:v>1620.4</c:v>
                </c:pt>
                <c:pt idx="2">
                  <c:v>1677.4</c:v>
                </c:pt>
                <c:pt idx="3">
                  <c:v>1596.4</c:v>
                </c:pt>
              </c:numCache>
            </c:numRef>
          </c:val>
        </c:ser>
        <c:marker val="1"/>
        <c:axId val="154787840"/>
        <c:axId val="154789376"/>
      </c:lineChart>
      <c:catAx>
        <c:axId val="154787840"/>
        <c:scaling>
          <c:orientation val="minMax"/>
        </c:scaling>
        <c:delete val="1"/>
        <c:axPos val="b"/>
        <c:numFmt formatCode="General" sourceLinked="1"/>
        <c:tickLblPos val="none"/>
        <c:crossAx val="154789376"/>
        <c:crosses val="autoZero"/>
        <c:auto val="1"/>
        <c:lblAlgn val="ctr"/>
        <c:lblOffset val="100"/>
      </c:catAx>
      <c:valAx>
        <c:axId val="154789376"/>
        <c:scaling>
          <c:orientation val="minMax"/>
        </c:scaling>
        <c:delete val="1"/>
        <c:axPos val="l"/>
        <c:numFmt formatCode="#,##0.0" sourceLinked="1"/>
        <c:tickLblPos val="none"/>
        <c:crossAx val="1547878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21571152607855762"/>
          <c:w val="0.89333321116663456"/>
          <c:h val="0.71603148384413262"/>
        </c:manualLayout>
      </c:layout>
      <c:lineChart>
        <c:grouping val="standard"/>
        <c:ser>
          <c:idx val="2"/>
          <c:order val="2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194.2</c:v>
                </c:pt>
                <c:pt idx="1">
                  <c:v>237.8</c:v>
                </c:pt>
                <c:pt idx="2">
                  <c:v>236.4</c:v>
                </c:pt>
                <c:pt idx="3">
                  <c:v>249.4</c:v>
                </c:pt>
              </c:numCache>
            </c:numRef>
          </c:val>
        </c:ser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A62EE8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194.2</c:v>
                </c:pt>
                <c:pt idx="1">
                  <c:v>237.8</c:v>
                </c:pt>
                <c:pt idx="2">
                  <c:v>236.4</c:v>
                </c:pt>
                <c:pt idx="3">
                  <c:v>249.4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194.2</c:v>
                </c:pt>
                <c:pt idx="1">
                  <c:v>237.8</c:v>
                </c:pt>
                <c:pt idx="2">
                  <c:v>236.4</c:v>
                </c:pt>
                <c:pt idx="3">
                  <c:v>249.4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A62EE8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A62EE8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194.2</c:v>
                </c:pt>
                <c:pt idx="1">
                  <c:v>237.8</c:v>
                </c:pt>
                <c:pt idx="2">
                  <c:v>236.4</c:v>
                </c:pt>
                <c:pt idx="3">
                  <c:v>249.4</c:v>
                </c:pt>
              </c:numCache>
            </c:numRef>
          </c:val>
        </c:ser>
        <c:marker val="1"/>
        <c:axId val="154882432"/>
        <c:axId val="154883968"/>
      </c:lineChart>
      <c:catAx>
        <c:axId val="154882432"/>
        <c:scaling>
          <c:orientation val="minMax"/>
        </c:scaling>
        <c:delete val="1"/>
        <c:axPos val="b"/>
        <c:numFmt formatCode="General" sourceLinked="1"/>
        <c:tickLblPos val="none"/>
        <c:crossAx val="154883968"/>
        <c:crosses val="autoZero"/>
        <c:auto val="1"/>
        <c:lblAlgn val="ctr"/>
        <c:lblOffset val="100"/>
      </c:catAx>
      <c:valAx>
        <c:axId val="154883968"/>
        <c:scaling>
          <c:orientation val="minMax"/>
        </c:scaling>
        <c:delete val="1"/>
        <c:axPos val="l"/>
        <c:numFmt formatCode="#,##0.0" sourceLinked="1"/>
        <c:tickLblPos val="none"/>
        <c:crossAx val="1548824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21571152607855762"/>
          <c:w val="0.89333321116663456"/>
          <c:h val="0.77952310295041061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92.1</c:v>
                </c:pt>
                <c:pt idx="1">
                  <c:v>17.7</c:v>
                </c:pt>
                <c:pt idx="2">
                  <c:v>18.5</c:v>
                </c:pt>
                <c:pt idx="3">
                  <c:v>19.899999999999999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B365B5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B365B5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92.1</c:v>
                </c:pt>
                <c:pt idx="1">
                  <c:v>17.7</c:v>
                </c:pt>
                <c:pt idx="2">
                  <c:v>18.5</c:v>
                </c:pt>
                <c:pt idx="3">
                  <c:v>19.899999999999999</c:v>
                </c:pt>
              </c:numCache>
            </c:numRef>
          </c:val>
        </c:ser>
        <c:marker val="1"/>
        <c:axId val="154921216"/>
        <c:axId val="154927104"/>
      </c:lineChart>
      <c:catAx>
        <c:axId val="154921216"/>
        <c:scaling>
          <c:orientation val="minMax"/>
        </c:scaling>
        <c:delete val="1"/>
        <c:axPos val="b"/>
        <c:numFmt formatCode="General" sourceLinked="1"/>
        <c:tickLblPos val="none"/>
        <c:crossAx val="154927104"/>
        <c:crosses val="autoZero"/>
        <c:auto val="1"/>
        <c:lblAlgn val="ctr"/>
        <c:lblOffset val="100"/>
      </c:catAx>
      <c:valAx>
        <c:axId val="154927104"/>
        <c:scaling>
          <c:orientation val="minMax"/>
        </c:scaling>
        <c:delete val="1"/>
        <c:axPos val="l"/>
        <c:numFmt formatCode="#,##0.0" sourceLinked="1"/>
        <c:tickLblPos val="none"/>
        <c:crossAx val="1549212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7.822167473893446E-2"/>
          <c:w val="0.89333321116663456"/>
          <c:h val="0.86056852260207561"/>
        </c:manualLayout>
      </c:layout>
      <c:lineChart>
        <c:grouping val="standard"/>
        <c:ser>
          <c:idx val="2"/>
          <c:order val="2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648.9</c:v>
                </c:pt>
                <c:pt idx="1">
                  <c:v>723.6</c:v>
                </c:pt>
                <c:pt idx="2">
                  <c:v>1089.5999999999999</c:v>
                </c:pt>
                <c:pt idx="3">
                  <c:v>719.9</c:v>
                </c:pt>
              </c:numCache>
            </c:numRef>
          </c:val>
        </c:ser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887DC9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648.9</c:v>
                </c:pt>
                <c:pt idx="1">
                  <c:v>723.6</c:v>
                </c:pt>
                <c:pt idx="2">
                  <c:v>1089.5999999999999</c:v>
                </c:pt>
                <c:pt idx="3">
                  <c:v>719.9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648.9</c:v>
                </c:pt>
                <c:pt idx="1">
                  <c:v>723.6</c:v>
                </c:pt>
                <c:pt idx="2">
                  <c:v>1089.5999999999999</c:v>
                </c:pt>
                <c:pt idx="3">
                  <c:v>719.9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00B050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00B050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648.9</c:v>
                </c:pt>
                <c:pt idx="1">
                  <c:v>723.6</c:v>
                </c:pt>
                <c:pt idx="2">
                  <c:v>1089.5999999999999</c:v>
                </c:pt>
                <c:pt idx="3">
                  <c:v>719.9</c:v>
                </c:pt>
              </c:numCache>
            </c:numRef>
          </c:val>
        </c:ser>
        <c:marker val="1"/>
        <c:axId val="154991232"/>
        <c:axId val="155009408"/>
      </c:lineChart>
      <c:catAx>
        <c:axId val="154991232"/>
        <c:scaling>
          <c:orientation val="minMax"/>
        </c:scaling>
        <c:delete val="1"/>
        <c:axPos val="b"/>
        <c:numFmt formatCode="General" sourceLinked="1"/>
        <c:tickLblPos val="none"/>
        <c:crossAx val="155009408"/>
        <c:crosses val="autoZero"/>
        <c:auto val="1"/>
        <c:lblAlgn val="ctr"/>
        <c:lblOffset val="100"/>
      </c:catAx>
      <c:valAx>
        <c:axId val="155009408"/>
        <c:scaling>
          <c:orientation val="minMax"/>
        </c:scaling>
        <c:delete val="1"/>
        <c:axPos val="l"/>
        <c:numFmt formatCode="#,##0.0" sourceLinked="1"/>
        <c:tickLblPos val="none"/>
        <c:crossAx val="1549912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6.0157059268176577E-2"/>
          <c:w val="0.89333321116663456"/>
          <c:h val="0.9398429407318234"/>
        </c:manualLayout>
      </c:layout>
      <c:lineChart>
        <c:grouping val="standard"/>
        <c:ser>
          <c:idx val="2"/>
          <c:order val="2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108.5</c:v>
                </c:pt>
                <c:pt idx="1">
                  <c:v>110.7</c:v>
                </c:pt>
                <c:pt idx="2">
                  <c:v>114.8</c:v>
                </c:pt>
                <c:pt idx="3">
                  <c:v>121.6</c:v>
                </c:pt>
              </c:numCache>
            </c:numRef>
          </c:val>
        </c:ser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A62EE8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108.5</c:v>
                </c:pt>
                <c:pt idx="1">
                  <c:v>110.7</c:v>
                </c:pt>
                <c:pt idx="2">
                  <c:v>114.8</c:v>
                </c:pt>
                <c:pt idx="3">
                  <c:v>121.6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108.5</c:v>
                </c:pt>
                <c:pt idx="1">
                  <c:v>110.7</c:v>
                </c:pt>
                <c:pt idx="2">
                  <c:v>114.8</c:v>
                </c:pt>
                <c:pt idx="3">
                  <c:v>121.6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accent6">
                  <a:lumMod val="75000"/>
                </a:schemeClr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chemeClr val="accent6">
                    <a:lumMod val="75000"/>
                  </a:schemeClr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108.5</c:v>
                </c:pt>
                <c:pt idx="1">
                  <c:v>110.7</c:v>
                </c:pt>
                <c:pt idx="2">
                  <c:v>114.8</c:v>
                </c:pt>
                <c:pt idx="3">
                  <c:v>121.6</c:v>
                </c:pt>
              </c:numCache>
            </c:numRef>
          </c:val>
        </c:ser>
        <c:marker val="1"/>
        <c:axId val="155048960"/>
        <c:axId val="155058944"/>
      </c:lineChart>
      <c:catAx>
        <c:axId val="155048960"/>
        <c:scaling>
          <c:orientation val="minMax"/>
        </c:scaling>
        <c:delete val="1"/>
        <c:axPos val="b"/>
        <c:numFmt formatCode="General" sourceLinked="1"/>
        <c:tickLblPos val="none"/>
        <c:crossAx val="155058944"/>
        <c:crosses val="autoZero"/>
        <c:auto val="1"/>
        <c:lblAlgn val="ctr"/>
        <c:lblOffset val="100"/>
      </c:catAx>
      <c:valAx>
        <c:axId val="155058944"/>
        <c:scaling>
          <c:orientation val="minMax"/>
        </c:scaling>
        <c:delete val="1"/>
        <c:axPos val="l"/>
        <c:numFmt formatCode="#,##0.0" sourceLinked="1"/>
        <c:tickLblPos val="none"/>
        <c:crossAx val="1550489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21571152607855762"/>
          <c:w val="0.89333321116663456"/>
          <c:h val="0.77952310295041061"/>
        </c:manualLayout>
      </c:layout>
      <c:lineChart>
        <c:grouping val="standard"/>
        <c:ser>
          <c:idx val="2"/>
          <c:order val="2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90.4</c:v>
                </c:pt>
                <c:pt idx="1">
                  <c:v>100.8</c:v>
                </c:pt>
                <c:pt idx="2">
                  <c:v>104.2</c:v>
                </c:pt>
                <c:pt idx="3">
                  <c:v>110.9</c:v>
                </c:pt>
              </c:numCache>
            </c:numRef>
          </c:val>
        </c:ser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A62EE8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90.4</c:v>
                </c:pt>
                <c:pt idx="1">
                  <c:v>100.8</c:v>
                </c:pt>
                <c:pt idx="2">
                  <c:v>104.2</c:v>
                </c:pt>
                <c:pt idx="3">
                  <c:v>110.9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90.4</c:v>
                </c:pt>
                <c:pt idx="1">
                  <c:v>100.8</c:v>
                </c:pt>
                <c:pt idx="2">
                  <c:v>104.2</c:v>
                </c:pt>
                <c:pt idx="3">
                  <c:v>110.9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3B7CDB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3B7CDB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90.4</c:v>
                </c:pt>
                <c:pt idx="1">
                  <c:v>100.8</c:v>
                </c:pt>
                <c:pt idx="2">
                  <c:v>104.2</c:v>
                </c:pt>
                <c:pt idx="3">
                  <c:v>110.9</c:v>
                </c:pt>
              </c:numCache>
            </c:numRef>
          </c:val>
        </c:ser>
        <c:marker val="1"/>
        <c:axId val="155118976"/>
        <c:axId val="155149440"/>
      </c:lineChart>
      <c:catAx>
        <c:axId val="155118976"/>
        <c:scaling>
          <c:orientation val="minMax"/>
        </c:scaling>
        <c:delete val="1"/>
        <c:axPos val="b"/>
        <c:numFmt formatCode="General" sourceLinked="1"/>
        <c:tickLblPos val="none"/>
        <c:crossAx val="155149440"/>
        <c:crosses val="autoZero"/>
        <c:auto val="1"/>
        <c:lblAlgn val="ctr"/>
        <c:lblOffset val="100"/>
      </c:catAx>
      <c:valAx>
        <c:axId val="155149440"/>
        <c:scaling>
          <c:orientation val="minMax"/>
        </c:scaling>
        <c:delete val="1"/>
        <c:axPos val="l"/>
        <c:numFmt formatCode="#,##0.0" sourceLinked="1"/>
        <c:tickLblPos val="none"/>
        <c:crossAx val="1551189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6.0157059268176577E-2"/>
          <c:w val="0.89333321116663456"/>
          <c:h val="0.83637839805145719"/>
        </c:manualLayout>
      </c:layout>
      <c:lineChart>
        <c:grouping val="standard"/>
        <c:ser>
          <c:idx val="2"/>
          <c:order val="2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813.8</c:v>
                </c:pt>
                <c:pt idx="1">
                  <c:v>716</c:v>
                </c:pt>
                <c:pt idx="2">
                  <c:v>855.9</c:v>
                </c:pt>
                <c:pt idx="3">
                  <c:v>648.9</c:v>
                </c:pt>
              </c:numCache>
            </c:numRef>
          </c:val>
        </c:ser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A62EE8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813.8</c:v>
                </c:pt>
                <c:pt idx="1">
                  <c:v>716</c:v>
                </c:pt>
                <c:pt idx="2">
                  <c:v>855.9</c:v>
                </c:pt>
                <c:pt idx="3">
                  <c:v>648.9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813.8</c:v>
                </c:pt>
                <c:pt idx="1">
                  <c:v>716</c:v>
                </c:pt>
                <c:pt idx="2">
                  <c:v>855.9</c:v>
                </c:pt>
                <c:pt idx="3">
                  <c:v>648.9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00B0F0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00B0F0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813.8</c:v>
                </c:pt>
                <c:pt idx="1">
                  <c:v>716</c:v>
                </c:pt>
                <c:pt idx="2">
                  <c:v>855.9</c:v>
                </c:pt>
                <c:pt idx="3">
                  <c:v>648.9</c:v>
                </c:pt>
              </c:numCache>
            </c:numRef>
          </c:val>
        </c:ser>
        <c:marker val="1"/>
        <c:axId val="155181056"/>
        <c:axId val="155182592"/>
      </c:lineChart>
      <c:catAx>
        <c:axId val="155181056"/>
        <c:scaling>
          <c:orientation val="minMax"/>
        </c:scaling>
        <c:delete val="1"/>
        <c:axPos val="b"/>
        <c:numFmt formatCode="General" sourceLinked="1"/>
        <c:tickLblPos val="none"/>
        <c:crossAx val="155182592"/>
        <c:crosses val="autoZero"/>
        <c:auto val="1"/>
        <c:lblAlgn val="ctr"/>
        <c:lblOffset val="100"/>
      </c:catAx>
      <c:valAx>
        <c:axId val="155182592"/>
        <c:scaling>
          <c:orientation val="minMax"/>
        </c:scaling>
        <c:delete val="1"/>
        <c:axPos val="l"/>
        <c:numFmt formatCode="#,##0.0" sourceLinked="1"/>
        <c:tickLblPos val="none"/>
        <c:crossAx val="1551810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20298832554103183"/>
          <c:y val="0.13968156203380888"/>
          <c:w val="0.7970116744589808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Proxima Nova Th" pitchFamily="50" charset="0"/>
                      </a:rPr>
                      <a:t>52,0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Proxima Nova Th" pitchFamily="50" charset="0"/>
                      </a:rPr>
                      <a:t>53,3</a:t>
                    </a:r>
                    <a:endParaRPr lang="en-US" dirty="0"/>
                  </a:p>
                </c:rich>
              </c:tx>
              <c:dLblPos val="inBase"/>
              <c:showVal val="1"/>
            </c:dLbl>
            <c:txPr>
              <a:bodyPr/>
              <a:lstStyle/>
              <a:p>
                <a:pPr>
                  <a:defRPr>
                    <a:latin typeface="Proxima Nova Th" pitchFamily="50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41.4</c:v>
                </c:pt>
                <c:pt idx="1">
                  <c:v>38.6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 algn="ctr" rtl="0">
                      <a:defRPr lang="ru-RU" sz="1000" b="1" i="0" u="none" strike="noStrike" kern="1200" baseline="0" smtClean="0">
                        <a:solidFill>
                          <a:schemeClr val="tx1"/>
                        </a:solidFill>
                        <a:latin typeface="Proxima Nova Th" pitchFamily="50" charset="0"/>
                        <a:ea typeface="+mn-ea"/>
                        <a:cs typeface="+mn-cs"/>
                      </a:defRPr>
                    </a:pPr>
                    <a:r>
                      <a:rPr lang="ru-RU" sz="1000" b="1" i="0" u="none" strike="noStrike" kern="1200" baseline="0" dirty="0" smtClean="0">
                        <a:solidFill>
                          <a:schemeClr val="tx1"/>
                        </a:solidFill>
                        <a:latin typeface="Proxima Nova Th" pitchFamily="50" charset="0"/>
                        <a:ea typeface="+mn-ea"/>
                        <a:cs typeface="+mn-cs"/>
                      </a:rPr>
                      <a:t>+ 1,3</a:t>
                    </a:r>
                    <a:endParaRPr lang="ru-RU" sz="1000" b="1" i="0" u="none" strike="noStrike" kern="1200" baseline="0" dirty="0" smtClean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endParaRPr>
                  </a:p>
                </c:rich>
              </c:tx>
              <c:spPr/>
              <c:dLblPos val="inBase"/>
              <c:showVal val="1"/>
            </c:dLbl>
            <c:txPr>
              <a:bodyPr/>
              <a:lstStyle/>
              <a:p>
                <a:pPr>
                  <a:defRPr>
                    <a:latin typeface="Proxima Nova Th" pitchFamily="50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1.9000000000000055E-2</c:v>
                </c:pt>
              </c:numCache>
            </c:numRef>
          </c:val>
        </c:ser>
        <c:gapWidth val="47"/>
        <c:overlap val="100"/>
        <c:axId val="99634176"/>
        <c:axId val="99656448"/>
      </c:barChart>
      <c:catAx>
        <c:axId val="99634176"/>
        <c:scaling>
          <c:orientation val="minMax"/>
        </c:scaling>
        <c:delete val="1"/>
        <c:axPos val="l"/>
        <c:numFmt formatCode="General" sourceLinked="1"/>
        <c:tickLblPos val="none"/>
        <c:crossAx val="99656448"/>
        <c:crosses val="autoZero"/>
        <c:auto val="1"/>
        <c:lblAlgn val="ctr"/>
        <c:lblOffset val="100"/>
      </c:catAx>
      <c:valAx>
        <c:axId val="99656448"/>
        <c:scaling>
          <c:orientation val="minMax"/>
        </c:scaling>
        <c:delete val="1"/>
        <c:axPos val="b"/>
        <c:numFmt formatCode="0%" sourceLinked="1"/>
        <c:tickLblPos val="none"/>
        <c:crossAx val="996341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1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5294336"/>
        <c:axId val="155304320"/>
      </c:lineChart>
      <c:catAx>
        <c:axId val="155294336"/>
        <c:scaling>
          <c:orientation val="minMax"/>
        </c:scaling>
        <c:axPos val="b"/>
        <c:numFmt formatCode="General" sourceLinked="1"/>
        <c:tickLblPos val="nextTo"/>
        <c:crossAx val="155304320"/>
        <c:crosses val="autoZero"/>
        <c:auto val="1"/>
        <c:lblAlgn val="ctr"/>
        <c:lblOffset val="100"/>
      </c:catAx>
      <c:valAx>
        <c:axId val="155304320"/>
        <c:scaling>
          <c:orientation val="minMax"/>
        </c:scaling>
        <c:delete val="1"/>
        <c:axPos val="l"/>
        <c:numFmt formatCode="General" sourceLinked="1"/>
        <c:tickLblPos val="none"/>
        <c:crossAx val="1552943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5350528"/>
        <c:axId val="155352064"/>
      </c:lineChart>
      <c:catAx>
        <c:axId val="155350528"/>
        <c:scaling>
          <c:orientation val="minMax"/>
        </c:scaling>
        <c:axPos val="b"/>
        <c:numFmt formatCode="General" sourceLinked="1"/>
        <c:tickLblPos val="nextTo"/>
        <c:crossAx val="155352064"/>
        <c:crosses val="autoZero"/>
        <c:auto val="1"/>
        <c:lblAlgn val="ctr"/>
        <c:lblOffset val="100"/>
      </c:catAx>
      <c:valAx>
        <c:axId val="155352064"/>
        <c:scaling>
          <c:orientation val="minMax"/>
        </c:scaling>
        <c:delete val="1"/>
        <c:axPos val="l"/>
        <c:numFmt formatCode="General" sourceLinked="1"/>
        <c:tickLblPos val="none"/>
        <c:crossAx val="1553505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5509120"/>
        <c:axId val="155510656"/>
      </c:lineChart>
      <c:catAx>
        <c:axId val="155509120"/>
        <c:scaling>
          <c:orientation val="minMax"/>
        </c:scaling>
        <c:axPos val="b"/>
        <c:numFmt formatCode="General" sourceLinked="1"/>
        <c:tickLblPos val="nextTo"/>
        <c:crossAx val="155510656"/>
        <c:crosses val="autoZero"/>
        <c:auto val="1"/>
        <c:lblAlgn val="ctr"/>
        <c:lblOffset val="100"/>
      </c:catAx>
      <c:valAx>
        <c:axId val="155510656"/>
        <c:scaling>
          <c:orientation val="minMax"/>
        </c:scaling>
        <c:delete val="1"/>
        <c:axPos val="l"/>
        <c:numFmt formatCode="General" sourceLinked="1"/>
        <c:tickLblPos val="none"/>
        <c:crossAx val="1555091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5573248"/>
        <c:axId val="155583232"/>
      </c:lineChart>
      <c:catAx>
        <c:axId val="155573248"/>
        <c:scaling>
          <c:orientation val="minMax"/>
        </c:scaling>
        <c:axPos val="b"/>
        <c:numFmt formatCode="General" sourceLinked="1"/>
        <c:tickLblPos val="nextTo"/>
        <c:crossAx val="155583232"/>
        <c:crosses val="autoZero"/>
        <c:auto val="1"/>
        <c:lblAlgn val="ctr"/>
        <c:lblOffset val="100"/>
      </c:catAx>
      <c:valAx>
        <c:axId val="155583232"/>
        <c:scaling>
          <c:orientation val="minMax"/>
        </c:scaling>
        <c:delete val="1"/>
        <c:axPos val="l"/>
        <c:numFmt formatCode="General" sourceLinked="1"/>
        <c:tickLblPos val="none"/>
        <c:crossAx val="1555732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5654016"/>
        <c:axId val="155655552"/>
      </c:lineChart>
      <c:catAx>
        <c:axId val="155654016"/>
        <c:scaling>
          <c:orientation val="minMax"/>
        </c:scaling>
        <c:axPos val="b"/>
        <c:numFmt formatCode="General" sourceLinked="1"/>
        <c:tickLblPos val="nextTo"/>
        <c:crossAx val="155655552"/>
        <c:crosses val="autoZero"/>
        <c:auto val="1"/>
        <c:lblAlgn val="ctr"/>
        <c:lblOffset val="100"/>
      </c:catAx>
      <c:valAx>
        <c:axId val="155655552"/>
        <c:scaling>
          <c:orientation val="minMax"/>
        </c:scaling>
        <c:delete val="1"/>
        <c:axPos val="l"/>
        <c:numFmt formatCode="General" sourceLinked="1"/>
        <c:tickLblPos val="none"/>
        <c:crossAx val="1556540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5763456"/>
        <c:axId val="155764992"/>
      </c:lineChart>
      <c:catAx>
        <c:axId val="155763456"/>
        <c:scaling>
          <c:orientation val="minMax"/>
        </c:scaling>
        <c:axPos val="b"/>
        <c:numFmt formatCode="General" sourceLinked="1"/>
        <c:tickLblPos val="nextTo"/>
        <c:crossAx val="155764992"/>
        <c:crosses val="autoZero"/>
        <c:auto val="1"/>
        <c:lblAlgn val="ctr"/>
        <c:lblOffset val="100"/>
      </c:catAx>
      <c:valAx>
        <c:axId val="155764992"/>
        <c:scaling>
          <c:orientation val="minMax"/>
        </c:scaling>
        <c:delete val="1"/>
        <c:axPos val="l"/>
        <c:numFmt formatCode="General" sourceLinked="1"/>
        <c:tickLblPos val="none"/>
        <c:crossAx val="1557634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5819392"/>
        <c:axId val="155837568"/>
      </c:lineChart>
      <c:catAx>
        <c:axId val="155819392"/>
        <c:scaling>
          <c:orientation val="minMax"/>
        </c:scaling>
        <c:axPos val="b"/>
        <c:numFmt formatCode="General" sourceLinked="1"/>
        <c:tickLblPos val="nextTo"/>
        <c:crossAx val="155837568"/>
        <c:crosses val="autoZero"/>
        <c:auto val="1"/>
        <c:lblAlgn val="ctr"/>
        <c:lblOffset val="100"/>
      </c:catAx>
      <c:valAx>
        <c:axId val="155837568"/>
        <c:scaling>
          <c:orientation val="minMax"/>
        </c:scaling>
        <c:delete val="1"/>
        <c:axPos val="l"/>
        <c:numFmt formatCode="General" sourceLinked="1"/>
        <c:tickLblPos val="none"/>
        <c:crossAx val="1558193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5924736"/>
        <c:axId val="155938816"/>
      </c:lineChart>
      <c:catAx>
        <c:axId val="155924736"/>
        <c:scaling>
          <c:orientation val="minMax"/>
        </c:scaling>
        <c:axPos val="b"/>
        <c:numFmt formatCode="General" sourceLinked="1"/>
        <c:tickLblPos val="nextTo"/>
        <c:crossAx val="155938816"/>
        <c:crosses val="autoZero"/>
        <c:auto val="1"/>
        <c:lblAlgn val="ctr"/>
        <c:lblOffset val="100"/>
      </c:catAx>
      <c:valAx>
        <c:axId val="155938816"/>
        <c:scaling>
          <c:orientation val="minMax"/>
        </c:scaling>
        <c:delete val="1"/>
        <c:axPos val="l"/>
        <c:numFmt formatCode="General" sourceLinked="1"/>
        <c:tickLblPos val="none"/>
        <c:crossAx val="1559247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4616960"/>
        <c:axId val="154618496"/>
      </c:lineChart>
      <c:catAx>
        <c:axId val="154616960"/>
        <c:scaling>
          <c:orientation val="minMax"/>
        </c:scaling>
        <c:axPos val="b"/>
        <c:numFmt formatCode="General" sourceLinked="1"/>
        <c:tickLblPos val="nextTo"/>
        <c:crossAx val="154618496"/>
        <c:crosses val="autoZero"/>
        <c:auto val="1"/>
        <c:lblAlgn val="ctr"/>
        <c:lblOffset val="100"/>
      </c:catAx>
      <c:valAx>
        <c:axId val="154618496"/>
        <c:scaling>
          <c:orientation val="minMax"/>
        </c:scaling>
        <c:delete val="1"/>
        <c:axPos val="l"/>
        <c:numFmt formatCode="General" sourceLinked="1"/>
        <c:tickLblPos val="none"/>
        <c:crossAx val="1546169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2323006090468794E-2"/>
          <c:y val="0.10324477835796129"/>
          <c:w val="0.90841814941032539"/>
          <c:h val="0.6574519497833575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A62EE8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dPt>
            <c:idx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1"/>
            <c:spPr>
              <a:solidFill>
                <a:srgbClr val="7030A0">
                  <a:alpha val="80000"/>
                </a:srgb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"/>
            <c:spPr>
              <a:solidFill>
                <a:srgbClr val="A62EE8">
                  <a:alpha val="79000"/>
                </a:srgb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Lbls>
            <c:txPr>
              <a:bodyPr/>
              <a:lstStyle/>
              <a:p>
                <a:pPr>
                  <a:defRPr sz="10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0</c:formatCode>
                <c:ptCount val="4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</c:numCache>
            </c:numRef>
          </c:val>
        </c:ser>
        <c:dLbls>
          <c:showVal val="1"/>
        </c:dLbls>
        <c:axId val="156049408"/>
        <c:axId val="156050944"/>
      </c:barChart>
      <c:catAx>
        <c:axId val="1560494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Proxima Nova Bl" pitchFamily="50" charset="0"/>
              </a:defRPr>
            </a:pPr>
            <a:endParaRPr lang="ru-RU"/>
          </a:p>
        </c:txPr>
        <c:crossAx val="156050944"/>
        <c:crosses val="autoZero"/>
        <c:auto val="1"/>
        <c:lblAlgn val="ctr"/>
        <c:lblOffset val="100"/>
        <c:tickLblSkip val="1"/>
      </c:catAx>
      <c:valAx>
        <c:axId val="156050944"/>
        <c:scaling>
          <c:orientation val="minMax"/>
        </c:scaling>
        <c:delete val="1"/>
        <c:axPos val="l"/>
        <c:numFmt formatCode="0" sourceLinked="1"/>
        <c:tickLblPos val="none"/>
        <c:crossAx val="1560494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20298832554103194"/>
          <c:y val="0.13968156203380883"/>
          <c:w val="0.79701167445898102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Proxima Nova Th" pitchFamily="50" charset="0"/>
                      </a:rPr>
                      <a:t>26,0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Proxima Nova Th" pitchFamily="50" charset="0"/>
                      </a:rPr>
                      <a:t>25,4</a:t>
                    </a:r>
                    <a:endParaRPr lang="en-US" dirty="0"/>
                  </a:p>
                </c:rich>
              </c:tx>
              <c:dLblPos val="inBase"/>
              <c:showVal val="1"/>
            </c:dLbl>
            <c:txPr>
              <a:bodyPr/>
              <a:lstStyle/>
              <a:p>
                <a:pPr>
                  <a:defRPr>
                    <a:latin typeface="Proxima Nova Th" pitchFamily="50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41.4</c:v>
                </c:pt>
                <c:pt idx="1">
                  <c:v>38.6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>
                <c:manualLayout>
                  <c:x val="0"/>
                  <c:y val="-2.7350235922704469E-2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rgbClr val="C00000"/>
                        </a:solidFill>
                        <a:latin typeface="Proxima Nova Th" pitchFamily="50" charset="0"/>
                      </a:defRPr>
                    </a:pPr>
                    <a:r>
                      <a:rPr lang="ru-RU" b="1" dirty="0" smtClean="0">
                        <a:solidFill>
                          <a:srgbClr val="C00000"/>
                        </a:solidFill>
                        <a:latin typeface="Proxima Nova Th" pitchFamily="50" charset="0"/>
                      </a:rPr>
                      <a:t>- 0,6</a:t>
                    </a:r>
                    <a:endParaRPr lang="en-US" b="1" dirty="0">
                      <a:solidFill>
                        <a:srgbClr val="C00000"/>
                      </a:solidFill>
                    </a:endParaRPr>
                  </a:p>
                </c:rich>
              </c:tx>
              <c:spPr/>
              <c:dLblPos val="ctr"/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  <a:latin typeface="Proxima Nova Th" pitchFamily="50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1.9000000000000055E-2</c:v>
                </c:pt>
              </c:numCache>
            </c:numRef>
          </c:val>
        </c:ser>
        <c:gapWidth val="47"/>
        <c:overlap val="100"/>
        <c:axId val="101192448"/>
        <c:axId val="101193984"/>
      </c:barChart>
      <c:catAx>
        <c:axId val="101192448"/>
        <c:scaling>
          <c:orientation val="minMax"/>
        </c:scaling>
        <c:delete val="1"/>
        <c:axPos val="l"/>
        <c:numFmt formatCode="General" sourceLinked="1"/>
        <c:tickLblPos val="none"/>
        <c:crossAx val="101193984"/>
        <c:crosses val="autoZero"/>
        <c:auto val="1"/>
        <c:lblAlgn val="ctr"/>
        <c:lblOffset val="100"/>
      </c:catAx>
      <c:valAx>
        <c:axId val="101193984"/>
        <c:scaling>
          <c:orientation val="minMax"/>
        </c:scaling>
        <c:delete val="1"/>
        <c:axPos val="b"/>
        <c:numFmt formatCode="0%" sourceLinked="1"/>
        <c:tickLblPos val="none"/>
        <c:crossAx val="1011924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1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2323006090468794E-2"/>
          <c:y val="0.10324477835796129"/>
          <c:w val="0.90841814941032517"/>
          <c:h val="0.6574519497833575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A62EE8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dPt>
            <c:idx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1"/>
            <c:spPr>
              <a:solidFill>
                <a:srgbClr val="7030A0">
                  <a:alpha val="80000"/>
                </a:srgb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"/>
            <c:spPr>
              <a:solidFill>
                <a:srgbClr val="A62EE8">
                  <a:alpha val="79000"/>
                </a:srgb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Lbls>
            <c:txPr>
              <a:bodyPr/>
              <a:lstStyle/>
              <a:p>
                <a:pPr>
                  <a:defRPr sz="10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0</c:formatCode>
                <c:ptCount val="4"/>
                <c:pt idx="0">
                  <c:v>35</c:v>
                </c:pt>
                <c:pt idx="1">
                  <c:v>35</c:v>
                </c:pt>
                <c:pt idx="2">
                  <c:v>35</c:v>
                </c:pt>
                <c:pt idx="3">
                  <c:v>35</c:v>
                </c:pt>
              </c:numCache>
            </c:numRef>
          </c:val>
        </c:ser>
        <c:dLbls>
          <c:showVal val="1"/>
        </c:dLbls>
        <c:axId val="156109056"/>
        <c:axId val="156110848"/>
      </c:barChart>
      <c:catAx>
        <c:axId val="1561090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Proxima Nova Bl" pitchFamily="50" charset="0"/>
              </a:defRPr>
            </a:pPr>
            <a:endParaRPr lang="ru-RU"/>
          </a:p>
        </c:txPr>
        <c:crossAx val="156110848"/>
        <c:crosses val="autoZero"/>
        <c:auto val="1"/>
        <c:lblAlgn val="ctr"/>
        <c:lblOffset val="100"/>
        <c:tickLblSkip val="1"/>
      </c:catAx>
      <c:valAx>
        <c:axId val="156110848"/>
        <c:scaling>
          <c:orientation val="minMax"/>
        </c:scaling>
        <c:delete val="1"/>
        <c:axPos val="l"/>
        <c:numFmt formatCode="0" sourceLinked="1"/>
        <c:tickLblPos val="none"/>
        <c:crossAx val="1561090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"/>
          <c:y val="4.3456499484090173E-2"/>
          <c:w val="1"/>
          <c:h val="0.913087001031819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prstClr val="white"/>
              </a:solidFill>
            </a:ln>
          </c:spPr>
          <c:marker>
            <c:symbol val="circle"/>
            <c:size val="7"/>
            <c:spPr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prstClr val="white"/>
                </a:solidFill>
              </a:ln>
            </c:spPr>
          </c:marker>
          <c:dPt>
            <c:idx val="0"/>
            <c:marker>
              <c:symbol val="none"/>
            </c:marker>
          </c:dPt>
          <c:dPt>
            <c:idx val="7"/>
            <c:marker>
              <c:symbol val="none"/>
            </c:marker>
          </c:dPt>
          <c:dLbls>
            <c:dLbl>
              <c:idx val="0"/>
              <c:delete val="1"/>
            </c:dLbl>
            <c:dLbl>
              <c:idx val="7"/>
              <c:delete val="1"/>
            </c:dLbl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  <a:latin typeface="Proxima Nova Lt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Лист1!$A$2:$A$9</c:f>
              <c:numCache>
                <c:formatCode>General</c:formatCode>
                <c:ptCount val="8"/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10789.5</c:v>
                </c:pt>
                <c:pt idx="1">
                  <c:v>10789.5</c:v>
                </c:pt>
                <c:pt idx="2" formatCode="#,##0.0">
                  <c:v>11225.1</c:v>
                </c:pt>
                <c:pt idx="3" formatCode="#,##0.0">
                  <c:v>13500.8</c:v>
                </c:pt>
                <c:pt idx="4" formatCode="#,##0.0">
                  <c:v>14247.4</c:v>
                </c:pt>
                <c:pt idx="5" formatCode="#,##0.0">
                  <c:v>15326.7</c:v>
                </c:pt>
                <c:pt idx="6" formatCode="#,##0.0">
                  <c:v>16331.2</c:v>
                </c:pt>
                <c:pt idx="7" formatCode="#,##0.0">
                  <c:v>16331.2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ln w="19050">
              <a:solidFill>
                <a:srgbClr val="CE2284"/>
              </a:solidFill>
            </a:ln>
          </c:spPr>
          <c:marker>
            <c:symbol val="circle"/>
            <c:size val="7"/>
            <c:spPr>
              <a:solidFill>
                <a:prstClr val="white"/>
              </a:solidFill>
              <a:ln w="25400">
                <a:solidFill>
                  <a:srgbClr val="CE2284"/>
                </a:solidFill>
              </a:ln>
            </c:spPr>
          </c:marker>
          <c:dPt>
            <c:idx val="0"/>
            <c:marker>
              <c:symbol val="none"/>
            </c:marker>
          </c:dPt>
          <c:dPt>
            <c:idx val="7"/>
            <c:marker>
              <c:symbol val="none"/>
            </c:marker>
          </c:dPt>
          <c:dLbls>
            <c:dLbl>
              <c:idx val="0"/>
              <c:delete val="1"/>
            </c:dLbl>
            <c:dLbl>
              <c:idx val="7"/>
              <c:delete val="1"/>
            </c:dLbl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  <a:latin typeface="Proxima Nova Lt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Лист1!$A$2:$A$9</c:f>
              <c:numCache>
                <c:formatCode>General</c:formatCode>
                <c:ptCount val="8"/>
              </c:numCache>
            </c:num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1746.1</c:v>
                </c:pt>
                <c:pt idx="1">
                  <c:v>1746.1</c:v>
                </c:pt>
                <c:pt idx="2" formatCode="#,##0.0">
                  <c:v>1916.1</c:v>
                </c:pt>
                <c:pt idx="3" formatCode="#,##0.0">
                  <c:v>3582.5</c:v>
                </c:pt>
                <c:pt idx="4" formatCode="#,##0.0">
                  <c:v>2723.8</c:v>
                </c:pt>
                <c:pt idx="5" formatCode="#,##0.0">
                  <c:v>2361.1999999999998</c:v>
                </c:pt>
                <c:pt idx="6" formatCode="#,##0.0">
                  <c:v>2542.1999999999998</c:v>
                </c:pt>
                <c:pt idx="7" formatCode="#,##0.0">
                  <c:v>2542.1999999999998</c:v>
                </c:pt>
              </c:numCache>
            </c:numRef>
          </c:val>
        </c:ser>
        <c:dLbls>
          <c:showVal val="1"/>
        </c:dLbls>
        <c:marker val="1"/>
        <c:axId val="156135808"/>
        <c:axId val="156137344"/>
      </c:lineChart>
      <c:catAx>
        <c:axId val="156135808"/>
        <c:scaling>
          <c:orientation val="minMax"/>
        </c:scaling>
        <c:delete val="1"/>
        <c:axPos val="b"/>
        <c:numFmt formatCode="General" sourceLinked="1"/>
        <c:tickLblPos val="none"/>
        <c:crossAx val="156137344"/>
        <c:crosses val="autoZero"/>
        <c:auto val="1"/>
        <c:lblAlgn val="ctr"/>
        <c:lblOffset val="100"/>
      </c:catAx>
      <c:valAx>
        <c:axId val="156137344"/>
        <c:scaling>
          <c:orientation val="minMax"/>
        </c:scaling>
        <c:delete val="1"/>
        <c:axPos val="l"/>
        <c:numFmt formatCode="General" sourceLinked="1"/>
        <c:tickLblPos val="none"/>
        <c:crossAx val="1561358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894E-2"/>
          <c:y val="0.43174300992269032"/>
          <c:w val="0.88496812538391956"/>
          <c:h val="0.3007243043918269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9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2950.9</c:v>
                </c:pt>
                <c:pt idx="2">
                  <c:v>3932.6</c:v>
                </c:pt>
              </c:numCache>
            </c:numRef>
          </c:val>
        </c:ser>
        <c:marker val="1"/>
        <c:axId val="156445312"/>
        <c:axId val="156455296"/>
      </c:lineChart>
      <c:catAx>
        <c:axId val="1564453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6455296"/>
        <c:crosses val="autoZero"/>
        <c:auto val="1"/>
        <c:lblAlgn val="ctr"/>
        <c:lblOffset val="100"/>
      </c:catAx>
      <c:valAx>
        <c:axId val="156455296"/>
        <c:scaling>
          <c:orientation val="minMax"/>
        </c:scaling>
        <c:delete val="1"/>
        <c:axPos val="l"/>
        <c:numFmt formatCode="#,##0.0" sourceLinked="1"/>
        <c:tickLblPos val="none"/>
        <c:crossAx val="1564453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838E-2"/>
          <c:y val="0.43174300992269032"/>
          <c:w val="0.88496812538391956"/>
          <c:h val="0.30072430439182696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129665.60000000002</c:v>
                </c:pt>
                <c:pt idx="1">
                  <c:v>174164.7</c:v>
                </c:pt>
                <c:pt idx="2">
                  <c:v>167332.4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129665.60000000002</c:v>
                </c:pt>
                <c:pt idx="1">
                  <c:v>174164.7</c:v>
                </c:pt>
                <c:pt idx="2">
                  <c:v>167332.4</c:v>
                </c:pt>
              </c:numCache>
            </c:numRef>
          </c:val>
        </c:ser>
        <c:marker val="1"/>
        <c:axId val="156492544"/>
        <c:axId val="156494080"/>
      </c:lineChart>
      <c:catAx>
        <c:axId val="1564925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6494080"/>
        <c:crosses val="autoZero"/>
        <c:auto val="1"/>
        <c:lblAlgn val="ctr"/>
        <c:lblOffset val="100"/>
      </c:catAx>
      <c:valAx>
        <c:axId val="156494080"/>
        <c:scaling>
          <c:orientation val="minMax"/>
        </c:scaling>
        <c:delete val="1"/>
        <c:axPos val="l"/>
        <c:numFmt formatCode="#,##0.0" sourceLinked="1"/>
        <c:tickLblPos val="none"/>
        <c:crossAx val="1564925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838E-2"/>
          <c:y val="0.43174300992269032"/>
          <c:w val="0.88496812538391956"/>
          <c:h val="0.3007243043918269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167148.4</c:v>
                </c:pt>
                <c:pt idx="1">
                  <c:v>142634.20000000001</c:v>
                </c:pt>
                <c:pt idx="2">
                  <c:v>142634.20000000001</c:v>
                </c:pt>
              </c:numCache>
            </c:numRef>
          </c:val>
        </c:ser>
        <c:marker val="1"/>
        <c:axId val="156476928"/>
        <c:axId val="156478464"/>
      </c:lineChart>
      <c:catAx>
        <c:axId val="15647692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6478464"/>
        <c:crosses val="autoZero"/>
        <c:auto val="1"/>
        <c:lblAlgn val="ctr"/>
        <c:lblOffset val="100"/>
      </c:catAx>
      <c:valAx>
        <c:axId val="156478464"/>
        <c:scaling>
          <c:orientation val="minMax"/>
        </c:scaling>
        <c:delete val="1"/>
        <c:axPos val="l"/>
        <c:numFmt formatCode="#,##0.0" sourceLinked="1"/>
        <c:tickLblPos val="none"/>
        <c:crossAx val="1564769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873E-2"/>
          <c:y val="0.43174300992269032"/>
          <c:w val="0.88496812538391956"/>
          <c:h val="0.3007243043918270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123943.7</c:v>
                </c:pt>
                <c:pt idx="1">
                  <c:v>110378.7</c:v>
                </c:pt>
                <c:pt idx="2">
                  <c:v>110306.1</c:v>
                </c:pt>
              </c:numCache>
            </c:numRef>
          </c:val>
        </c:ser>
        <c:marker val="1"/>
        <c:axId val="156461312"/>
        <c:axId val="156651520"/>
      </c:lineChart>
      <c:catAx>
        <c:axId val="1564613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6651520"/>
        <c:crosses val="autoZero"/>
        <c:auto val="1"/>
        <c:lblAlgn val="ctr"/>
        <c:lblOffset val="100"/>
      </c:catAx>
      <c:valAx>
        <c:axId val="156651520"/>
        <c:scaling>
          <c:orientation val="minMax"/>
        </c:scaling>
        <c:delete val="1"/>
        <c:axPos val="l"/>
        <c:numFmt formatCode="#,##0.0" sourceLinked="1"/>
        <c:tickLblPos val="none"/>
        <c:crossAx val="1564613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2407E-2"/>
          <c:y val="0.43174300992269032"/>
          <c:w val="0.88496812538391956"/>
          <c:h val="0.3007243043918291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169016.4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marker val="1"/>
        <c:axId val="156724224"/>
        <c:axId val="156726016"/>
      </c:lineChart>
      <c:catAx>
        <c:axId val="1567242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6726016"/>
        <c:crosses val="autoZero"/>
        <c:auto val="1"/>
        <c:lblAlgn val="ctr"/>
        <c:lblOffset val="100"/>
      </c:catAx>
      <c:valAx>
        <c:axId val="156726016"/>
        <c:scaling>
          <c:orientation val="minMax"/>
        </c:scaling>
        <c:delete val="1"/>
        <c:axPos val="l"/>
        <c:numFmt formatCode="#,##0.0" sourceLinked="1"/>
        <c:tickLblPos val="none"/>
        <c:crossAx val="1567242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1372329440749205E-2"/>
          <c:y val="0.27936312406762331"/>
          <c:w val="0.88496812538391956"/>
          <c:h val="0.3007243043918291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7549.8</c:v>
                </c:pt>
                <c:pt idx="1">
                  <c:v>2215.3000000000002</c:v>
                </c:pt>
                <c:pt idx="2">
                  <c:v>2952.3</c:v>
                </c:pt>
              </c:numCache>
            </c:numRef>
          </c:val>
        </c:ser>
        <c:marker val="1"/>
        <c:axId val="156758016"/>
        <c:axId val="156759552"/>
      </c:lineChart>
      <c:catAx>
        <c:axId val="15675801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6759552"/>
        <c:crosses val="autoZero"/>
        <c:auto val="1"/>
        <c:lblAlgn val="ctr"/>
        <c:lblOffset val="100"/>
      </c:catAx>
      <c:valAx>
        <c:axId val="156759552"/>
        <c:scaling>
          <c:orientation val="minMax"/>
        </c:scaling>
        <c:delete val="1"/>
        <c:axPos val="l"/>
        <c:numFmt formatCode="#,##0.0" sourceLinked="1"/>
        <c:tickLblPos val="none"/>
        <c:crossAx val="1567580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2407E-2"/>
          <c:y val="0.43174300992269032"/>
          <c:w val="0.88496812538391956"/>
          <c:h val="0.3007243043918291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dLbl>
              <c:idx val="0"/>
              <c:layout>
                <c:manualLayout>
                  <c:x val="2.3391649144418197E-2"/>
                  <c:y val="-8.4655492141704931E-3"/>
                </c:manualLayout>
              </c:layout>
              <c:dLblPos val="t"/>
              <c:showVal val="1"/>
            </c:dLbl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29857.4</c:v>
                </c:pt>
                <c:pt idx="1">
                  <c:v>24.9</c:v>
                </c:pt>
                <c:pt idx="2">
                  <c:v>33.200000000000003</c:v>
                </c:pt>
              </c:numCache>
            </c:numRef>
          </c:val>
        </c:ser>
        <c:marker val="1"/>
        <c:axId val="156816128"/>
        <c:axId val="156817664"/>
      </c:lineChart>
      <c:catAx>
        <c:axId val="15681612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6817664"/>
        <c:crosses val="autoZero"/>
        <c:auto val="1"/>
        <c:lblAlgn val="ctr"/>
        <c:lblOffset val="100"/>
      </c:catAx>
      <c:valAx>
        <c:axId val="156817664"/>
        <c:scaling>
          <c:orientation val="minMax"/>
        </c:scaling>
        <c:delete val="1"/>
        <c:axPos val="l"/>
        <c:numFmt formatCode="#,##0.0" sourceLinked="1"/>
        <c:tickLblPos val="none"/>
        <c:crossAx val="1568161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2435E-2"/>
          <c:y val="0.43174300992269032"/>
          <c:w val="0.88496812538391956"/>
          <c:h val="0.30072430439182923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96320.9</c:v>
                </c:pt>
                <c:pt idx="1">
                  <c:v>99884.3</c:v>
                </c:pt>
                <c:pt idx="2">
                  <c:v>106084.1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96320.9</c:v>
                </c:pt>
                <c:pt idx="1">
                  <c:v>99884.3</c:v>
                </c:pt>
                <c:pt idx="2">
                  <c:v>106084.1</c:v>
                </c:pt>
              </c:numCache>
            </c:numRef>
          </c:val>
        </c:ser>
        <c:marker val="1"/>
        <c:axId val="156842624"/>
        <c:axId val="156856704"/>
      </c:lineChart>
      <c:catAx>
        <c:axId val="1568426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6856704"/>
        <c:crosses val="autoZero"/>
        <c:auto val="1"/>
        <c:lblAlgn val="ctr"/>
        <c:lblOffset val="100"/>
      </c:catAx>
      <c:valAx>
        <c:axId val="156856704"/>
        <c:scaling>
          <c:orientation val="minMax"/>
        </c:scaling>
        <c:delete val="1"/>
        <c:axPos val="l"/>
        <c:numFmt formatCode="#,##0.0" sourceLinked="1"/>
        <c:tickLblPos val="none"/>
        <c:crossAx val="1568426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20298832554103202"/>
          <c:y val="0.13968156203380877"/>
          <c:w val="0.79701167445898125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Proxima Nova Th" pitchFamily="50" charset="0"/>
                      </a:rPr>
                      <a:t>27,5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Proxima Nova Th" pitchFamily="50" charset="0"/>
                      </a:rPr>
                      <a:t>26,9</a:t>
                    </a:r>
                    <a:endParaRPr lang="en-US" dirty="0"/>
                  </a:p>
                </c:rich>
              </c:tx>
              <c:dLblPos val="inBase"/>
              <c:showVal val="1"/>
            </c:dLbl>
            <c:txPr>
              <a:bodyPr/>
              <a:lstStyle/>
              <a:p>
                <a:pPr>
                  <a:defRPr>
                    <a:latin typeface="Proxima Nova Th" pitchFamily="50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41.4</c:v>
                </c:pt>
                <c:pt idx="1">
                  <c:v>38.6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rgbClr val="C00000"/>
                        </a:solidFill>
                        <a:latin typeface="Proxima Nova Th" pitchFamily="50" charset="0"/>
                      </a:defRPr>
                    </a:pPr>
                    <a:r>
                      <a:rPr lang="ru-RU" b="1" smtClean="0">
                        <a:solidFill>
                          <a:srgbClr val="C00000"/>
                        </a:solidFill>
                        <a:latin typeface="Proxima Nova Th" pitchFamily="50" charset="0"/>
                      </a:rPr>
                      <a:t>- 0,6</a:t>
                    </a:r>
                    <a:endParaRPr lang="en-US" b="1" dirty="0">
                      <a:solidFill>
                        <a:srgbClr val="C00000"/>
                      </a:solidFill>
                    </a:endParaRPr>
                  </a:p>
                </c:rich>
              </c:tx>
              <c:spPr/>
              <c:dLblPos val="inBase"/>
              <c:showVal val="1"/>
            </c:dLbl>
            <c:txPr>
              <a:bodyPr/>
              <a:lstStyle/>
              <a:p>
                <a:pPr>
                  <a:defRPr>
                    <a:latin typeface="Proxima Nova Th" pitchFamily="50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1.9000000000000218E-2</c:v>
                </c:pt>
              </c:numCache>
            </c:numRef>
          </c:val>
        </c:ser>
        <c:gapWidth val="47"/>
        <c:overlap val="100"/>
        <c:axId val="102433536"/>
        <c:axId val="102435072"/>
      </c:barChart>
      <c:catAx>
        <c:axId val="102433536"/>
        <c:scaling>
          <c:orientation val="minMax"/>
        </c:scaling>
        <c:delete val="1"/>
        <c:axPos val="l"/>
        <c:numFmt formatCode="General" sourceLinked="1"/>
        <c:tickLblPos val="none"/>
        <c:crossAx val="102435072"/>
        <c:crosses val="autoZero"/>
        <c:auto val="1"/>
        <c:lblAlgn val="ctr"/>
        <c:lblOffset val="100"/>
      </c:catAx>
      <c:valAx>
        <c:axId val="102435072"/>
        <c:scaling>
          <c:orientation val="minMax"/>
        </c:scaling>
        <c:delete val="1"/>
        <c:axPos val="b"/>
        <c:numFmt formatCode="0%" sourceLinked="1"/>
        <c:tickLblPos val="none"/>
        <c:crossAx val="1024335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13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435E-2"/>
          <c:y val="0.43174300992269032"/>
          <c:w val="0.88496812538391956"/>
          <c:h val="0.3007243043918292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0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27</c:v>
                </c:pt>
                <c:pt idx="1">
                  <c:v>27</c:v>
                </c:pt>
                <c:pt idx="2">
                  <c:v>27</c:v>
                </c:pt>
              </c:numCache>
            </c:numRef>
          </c:val>
        </c:ser>
        <c:marker val="1"/>
        <c:axId val="156924928"/>
        <c:axId val="156926720"/>
      </c:lineChart>
      <c:catAx>
        <c:axId val="15692492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6926720"/>
        <c:crosses val="autoZero"/>
        <c:auto val="1"/>
        <c:lblAlgn val="ctr"/>
        <c:lblOffset val="100"/>
      </c:catAx>
      <c:valAx>
        <c:axId val="156926720"/>
        <c:scaling>
          <c:orientation val="minMax"/>
        </c:scaling>
        <c:delete val="1"/>
        <c:axPos val="l"/>
        <c:numFmt formatCode="#,##0.0" sourceLinked="1"/>
        <c:tickLblPos val="none"/>
        <c:crossAx val="1569249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1372329440749205E-2"/>
          <c:y val="0.27936312406762331"/>
          <c:w val="0.88496812538391956"/>
          <c:h val="0.3007243043918292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0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46</c:v>
                </c:pt>
                <c:pt idx="1">
                  <c:v>55</c:v>
                </c:pt>
                <c:pt idx="2">
                  <c:v>48</c:v>
                </c:pt>
              </c:numCache>
            </c:numRef>
          </c:val>
        </c:ser>
        <c:marker val="1"/>
        <c:axId val="156962816"/>
        <c:axId val="156964352"/>
      </c:lineChart>
      <c:catAx>
        <c:axId val="15696281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6964352"/>
        <c:crosses val="autoZero"/>
        <c:auto val="1"/>
        <c:lblAlgn val="ctr"/>
        <c:lblOffset val="100"/>
      </c:catAx>
      <c:valAx>
        <c:axId val="156964352"/>
        <c:scaling>
          <c:orientation val="minMax"/>
        </c:scaling>
        <c:delete val="1"/>
        <c:axPos val="l"/>
        <c:numFmt formatCode="#,##0.0" sourceLinked="1"/>
        <c:tickLblPos val="none"/>
        <c:crossAx val="1569628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2435E-2"/>
          <c:y val="0.43174300992269032"/>
          <c:w val="0.88496812538391956"/>
          <c:h val="0.30072430439182923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41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0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41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marker val="1"/>
        <c:axId val="157038464"/>
        <c:axId val="157040000"/>
      </c:lineChart>
      <c:catAx>
        <c:axId val="1570384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7040000"/>
        <c:crosses val="autoZero"/>
        <c:auto val="1"/>
        <c:lblAlgn val="ctr"/>
        <c:lblOffset val="100"/>
      </c:catAx>
      <c:valAx>
        <c:axId val="157040000"/>
        <c:scaling>
          <c:orientation val="minMax"/>
        </c:scaling>
        <c:delete val="1"/>
        <c:axPos val="l"/>
        <c:numFmt formatCode="#,##0" sourceLinked="1"/>
        <c:tickLblPos val="none"/>
        <c:crossAx val="1570384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247E-2"/>
          <c:y val="0.43174300992269032"/>
          <c:w val="0.88496812538391956"/>
          <c:h val="0.3007243043918294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133</c:v>
                </c:pt>
                <c:pt idx="1">
                  <c:v>133</c:v>
                </c:pt>
                <c:pt idx="2">
                  <c:v>133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0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133</c:v>
                </c:pt>
                <c:pt idx="1">
                  <c:v>133</c:v>
                </c:pt>
                <c:pt idx="2">
                  <c:v>133</c:v>
                </c:pt>
              </c:numCache>
            </c:numRef>
          </c:val>
        </c:ser>
        <c:marker val="1"/>
        <c:axId val="157086848"/>
        <c:axId val="157088384"/>
      </c:lineChart>
      <c:catAx>
        <c:axId val="1570868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7088384"/>
        <c:crosses val="autoZero"/>
        <c:auto val="1"/>
        <c:lblAlgn val="ctr"/>
        <c:lblOffset val="100"/>
      </c:catAx>
      <c:valAx>
        <c:axId val="157088384"/>
        <c:scaling>
          <c:orientation val="minMax"/>
        </c:scaling>
        <c:delete val="1"/>
        <c:axPos val="l"/>
        <c:numFmt formatCode="#,##0.0" sourceLinked="1"/>
        <c:tickLblPos val="none"/>
        <c:crossAx val="1570868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1372329440749205E-2"/>
          <c:y val="0.27936312406762331"/>
          <c:w val="0.88496812538391956"/>
          <c:h val="0.300724304391829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dLbl>
              <c:idx val="0"/>
              <c:spPr/>
              <c:txPr>
                <a:bodyPr/>
                <a:lstStyle/>
                <a:p>
                  <a:pPr>
                    <a:defRPr sz="900">
                      <a:latin typeface="Proxima Nova Rg" pitchFamily="50" charset="0"/>
                    </a:defRPr>
                  </a:pPr>
                  <a:endParaRPr lang="ru-RU"/>
                </a:p>
              </c:txPr>
            </c:dLbl>
            <c:txPr>
              <a:bodyPr/>
              <a:lstStyle/>
              <a:p>
                <a:pPr>
                  <a:defRPr sz="10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146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marker val="1"/>
        <c:axId val="157223168"/>
        <c:axId val="157237248"/>
      </c:lineChart>
      <c:catAx>
        <c:axId val="1572231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7237248"/>
        <c:crosses val="autoZero"/>
        <c:auto val="1"/>
        <c:lblAlgn val="ctr"/>
        <c:lblOffset val="100"/>
      </c:catAx>
      <c:valAx>
        <c:axId val="157237248"/>
        <c:scaling>
          <c:orientation val="minMax"/>
        </c:scaling>
        <c:delete val="1"/>
        <c:axPos val="l"/>
        <c:numFmt formatCode="#,##0.0" sourceLinked="1"/>
        <c:tickLblPos val="none"/>
        <c:crossAx val="1572231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47E-2"/>
          <c:y val="0.43174300992269032"/>
          <c:w val="0.88496812538391956"/>
          <c:h val="0.3007243043918294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145</c:v>
                </c:pt>
                <c:pt idx="1">
                  <c:v>123</c:v>
                </c:pt>
                <c:pt idx="2">
                  <c:v>123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9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145</c:v>
                </c:pt>
                <c:pt idx="1">
                  <c:v>123</c:v>
                </c:pt>
                <c:pt idx="2">
                  <c:v>123</c:v>
                </c:pt>
              </c:numCache>
            </c:numRef>
          </c:val>
        </c:ser>
        <c:marker val="1"/>
        <c:axId val="157258112"/>
        <c:axId val="157259648"/>
      </c:lineChart>
      <c:catAx>
        <c:axId val="1572581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7259648"/>
        <c:crosses val="autoZero"/>
        <c:auto val="1"/>
        <c:lblAlgn val="ctr"/>
        <c:lblOffset val="100"/>
      </c:catAx>
      <c:valAx>
        <c:axId val="157259648"/>
        <c:scaling>
          <c:orientation val="minMax"/>
        </c:scaling>
        <c:delete val="1"/>
        <c:axPos val="l"/>
        <c:numFmt formatCode="#,##0.0" sourceLinked="1"/>
        <c:tickLblPos val="none"/>
        <c:crossAx val="1572581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497E-2"/>
          <c:y val="0.43174300992269032"/>
          <c:w val="0.88496812538391956"/>
          <c:h val="0.30072430439182951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100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0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100</c:v>
                </c:pt>
                <c:pt idx="1">
                  <c:v>50</c:v>
                </c:pt>
                <c:pt idx="2">
                  <c:v>50</c:v>
                </c:pt>
              </c:numCache>
            </c:numRef>
          </c:val>
        </c:ser>
        <c:marker val="1"/>
        <c:axId val="157203840"/>
        <c:axId val="157209728"/>
      </c:lineChart>
      <c:catAx>
        <c:axId val="1572038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7209728"/>
        <c:crosses val="autoZero"/>
        <c:auto val="1"/>
        <c:lblAlgn val="ctr"/>
        <c:lblOffset val="100"/>
      </c:catAx>
      <c:valAx>
        <c:axId val="157209728"/>
        <c:scaling>
          <c:orientation val="minMax"/>
        </c:scaling>
        <c:delete val="1"/>
        <c:axPos val="l"/>
        <c:numFmt formatCode="#,##0.0" sourceLinked="1"/>
        <c:tickLblPos val="none"/>
        <c:crossAx val="1572038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8.9619822357365056E-2"/>
          <c:w val="0.95716565413365462"/>
          <c:h val="0.813164836154685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2016 </c:v>
                </c:pt>
              </c:strCache>
            </c:strRef>
          </c:tx>
          <c:spPr>
            <a:solidFill>
              <a:srgbClr val="A62EE8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0.0%</c:formatCode>
                <c:ptCount val="1"/>
                <c:pt idx="0">
                  <c:v>3.1000000000000211E-2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план2017 </c:v>
                </c:pt>
              </c:strCache>
            </c:strRef>
          </c:tx>
          <c:spPr>
            <a:solidFill>
              <a:srgbClr val="CE2284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0.0%</c:formatCode>
                <c:ptCount val="1"/>
                <c:pt idx="0">
                  <c:v>2.9000000000000036E-2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DB28EE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0.0%</c:formatCode>
                <c:ptCount val="1"/>
                <c:pt idx="0">
                  <c:v>2.8000000000000011E-2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ED51D7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0.0%</c:formatCode>
                <c:ptCount val="1"/>
                <c:pt idx="0">
                  <c:v>2.8000000000000011E-2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2,8%</a:t>
                    </a:r>
                    <a:endParaRPr lang="en-US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0.00%</c:formatCode>
                <c:ptCount val="1"/>
                <c:pt idx="0">
                  <c:v>2.8000000000000011E-2</c:v>
                </c:pt>
              </c:numCache>
            </c:numRef>
          </c:val>
        </c:ser>
        <c:dLbls>
          <c:showVal val="1"/>
        </c:dLbls>
        <c:gapWidth val="371"/>
        <c:overlap val="-71"/>
        <c:axId val="157362048"/>
        <c:axId val="157363584"/>
      </c:barChart>
      <c:catAx>
        <c:axId val="15736204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57363584"/>
        <c:crosses val="autoZero"/>
        <c:auto val="1"/>
        <c:lblAlgn val="ctr"/>
        <c:lblOffset val="100"/>
      </c:catAx>
      <c:valAx>
        <c:axId val="157363584"/>
        <c:scaling>
          <c:orientation val="minMax"/>
        </c:scaling>
        <c:delete val="1"/>
        <c:axPos val="l"/>
        <c:numFmt formatCode="0.0%" sourceLinked="1"/>
        <c:majorTickMark val="none"/>
        <c:tickLblPos val="none"/>
        <c:crossAx val="1573620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8.961982235736507E-2"/>
          <c:w val="0.95716565413365462"/>
          <c:h val="0.8131648361546857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 </c:v>
                </c:pt>
              </c:strCache>
            </c:strRef>
          </c:tx>
          <c:spPr>
            <a:solidFill>
              <a:srgbClr val="A62EE8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0%</c:formatCode>
                <c:ptCount val="1"/>
                <c:pt idx="0">
                  <c:v>0.42000000000000032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CE2284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0%</c:formatCode>
                <c:ptCount val="1"/>
                <c:pt idx="0">
                  <c:v>0.42000000000000032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0%</c:formatCode>
                <c:ptCount val="1"/>
                <c:pt idx="0">
                  <c:v>0.42000000000000032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0%</c:formatCode>
                <c:ptCount val="1"/>
                <c:pt idx="0">
                  <c:v>0.42000000000000032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0%</c:formatCode>
                <c:ptCount val="1"/>
                <c:pt idx="0">
                  <c:v>0.42000000000000032</c:v>
                </c:pt>
              </c:numCache>
            </c:numRef>
          </c:val>
        </c:ser>
        <c:dLbls>
          <c:showVal val="1"/>
        </c:dLbls>
        <c:gapWidth val="371"/>
        <c:overlap val="-71"/>
        <c:axId val="157441408"/>
        <c:axId val="157459584"/>
      </c:barChart>
      <c:catAx>
        <c:axId val="15744140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57459584"/>
        <c:crosses val="autoZero"/>
        <c:auto val="1"/>
        <c:lblAlgn val="ctr"/>
        <c:lblOffset val="100"/>
      </c:catAx>
      <c:valAx>
        <c:axId val="157459584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1574414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8.9619822357365111E-2"/>
          <c:w val="0.95716565413365462"/>
          <c:h val="0.8131648361546859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</c:v>
                </c:pt>
              </c:strCache>
            </c:strRef>
          </c:tx>
          <c:spPr>
            <a:solidFill>
              <a:srgbClr val="A62EE8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0.0%</c:formatCode>
                <c:ptCount val="1"/>
                <c:pt idx="0">
                  <c:v>1.2E-2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CE2284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0.0%</c:formatCode>
                <c:ptCount val="1"/>
                <c:pt idx="0">
                  <c:v>1.2E-2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0.0%</c:formatCode>
                <c:ptCount val="1"/>
                <c:pt idx="0">
                  <c:v>1.0000000000000005E-2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0.0%</c:formatCode>
                <c:ptCount val="1"/>
                <c:pt idx="0">
                  <c:v>1.0000000000000005E-2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0.0%</c:formatCode>
                <c:ptCount val="1"/>
                <c:pt idx="0">
                  <c:v>1.0000000000000005E-2</c:v>
                </c:pt>
              </c:numCache>
            </c:numRef>
          </c:val>
        </c:ser>
        <c:dLbls>
          <c:showVal val="1"/>
        </c:dLbls>
        <c:gapWidth val="371"/>
        <c:overlap val="-71"/>
        <c:axId val="157488256"/>
        <c:axId val="157489792"/>
      </c:barChart>
      <c:catAx>
        <c:axId val="15748825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57489792"/>
        <c:crosses val="autoZero"/>
        <c:auto val="1"/>
        <c:lblAlgn val="ctr"/>
        <c:lblOffset val="100"/>
      </c:catAx>
      <c:valAx>
        <c:axId val="157489792"/>
        <c:scaling>
          <c:orientation val="minMax"/>
        </c:scaling>
        <c:delete val="1"/>
        <c:axPos val="l"/>
        <c:numFmt formatCode="0.0%" sourceLinked="1"/>
        <c:majorTickMark val="none"/>
        <c:tickLblPos val="none"/>
        <c:crossAx val="1574882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20298832554103202"/>
          <c:y val="0.13968156203380877"/>
          <c:w val="0.79701167445898125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Proxima Nova Th" pitchFamily="50" charset="0"/>
                      </a:rPr>
                      <a:t>28,0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Proxima Nova Th" pitchFamily="50" charset="0"/>
                      </a:rPr>
                      <a:t>27,4</a:t>
                    </a:r>
                    <a:endParaRPr lang="en-US" dirty="0"/>
                  </a:p>
                </c:rich>
              </c:tx>
              <c:dLblPos val="inBase"/>
              <c:showVal val="1"/>
            </c:dLbl>
            <c:txPr>
              <a:bodyPr/>
              <a:lstStyle/>
              <a:p>
                <a:pPr>
                  <a:defRPr>
                    <a:latin typeface="Proxima Nova Th" pitchFamily="50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41.4</c:v>
                </c:pt>
                <c:pt idx="1">
                  <c:v>38.6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rgbClr val="C00000"/>
                        </a:solidFill>
                        <a:latin typeface="Proxima Nova Th" pitchFamily="50" charset="0"/>
                      </a:defRPr>
                    </a:pPr>
                    <a:r>
                      <a:rPr lang="ru-RU" b="1" smtClean="0">
                        <a:solidFill>
                          <a:srgbClr val="C00000"/>
                        </a:solidFill>
                        <a:latin typeface="Proxima Nova Th" pitchFamily="50" charset="0"/>
                      </a:rPr>
                      <a:t>- 0,6</a:t>
                    </a:r>
                    <a:endParaRPr lang="en-US" b="1" dirty="0">
                      <a:solidFill>
                        <a:srgbClr val="C00000"/>
                      </a:solidFill>
                    </a:endParaRPr>
                  </a:p>
                </c:rich>
              </c:tx>
              <c:spPr/>
              <c:dLblPos val="inBase"/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  <a:latin typeface="Proxima Nova Th" pitchFamily="50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1.9000000000000218E-2</c:v>
                </c:pt>
              </c:numCache>
            </c:numRef>
          </c:val>
        </c:ser>
        <c:gapWidth val="47"/>
        <c:overlap val="100"/>
        <c:axId val="102524032"/>
        <c:axId val="102525568"/>
      </c:barChart>
      <c:catAx>
        <c:axId val="102524032"/>
        <c:scaling>
          <c:orientation val="minMax"/>
        </c:scaling>
        <c:delete val="1"/>
        <c:axPos val="l"/>
        <c:numFmt formatCode="General" sourceLinked="1"/>
        <c:tickLblPos val="none"/>
        <c:crossAx val="102525568"/>
        <c:crosses val="autoZero"/>
        <c:auto val="1"/>
        <c:lblAlgn val="ctr"/>
        <c:lblOffset val="100"/>
      </c:catAx>
      <c:valAx>
        <c:axId val="102525568"/>
        <c:scaling>
          <c:orientation val="minMax"/>
        </c:scaling>
        <c:delete val="1"/>
        <c:axPos val="b"/>
        <c:numFmt formatCode="0%" sourceLinked="1"/>
        <c:tickLblPos val="none"/>
        <c:crossAx val="1025240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14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.5462588029289227"/>
          <c:y val="8.9619822357365181E-2"/>
          <c:w val="0.45292675912234326"/>
          <c:h val="0.2829542289891433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 </c:v>
                </c:pt>
              </c:strCache>
            </c:strRef>
          </c:tx>
          <c:spPr>
            <a:solidFill>
              <a:srgbClr val="A62EE8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</c:formatCode>
                <c:ptCount val="1"/>
                <c:pt idx="0">
                  <c:v>80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CE2284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</c:formatCode>
                <c:ptCount val="1"/>
                <c:pt idx="0">
                  <c:v>80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</c:formatCode>
                <c:ptCount val="1"/>
                <c:pt idx="0">
                  <c:v>50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</c:formatCode>
                <c:ptCount val="1"/>
                <c:pt idx="0">
                  <c:v>65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</c:formatCode>
                <c:ptCount val="1"/>
                <c:pt idx="0">
                  <c:v>65</c:v>
                </c:pt>
              </c:numCache>
            </c:numRef>
          </c:val>
        </c:ser>
        <c:dLbls>
          <c:showVal val="1"/>
        </c:dLbls>
        <c:gapWidth val="371"/>
        <c:overlap val="-71"/>
        <c:axId val="157588096"/>
        <c:axId val="157598080"/>
      </c:barChart>
      <c:catAx>
        <c:axId val="15758809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57598080"/>
        <c:crosses val="autoZero"/>
        <c:auto val="1"/>
        <c:lblAlgn val="ctr"/>
        <c:lblOffset val="100"/>
      </c:catAx>
      <c:valAx>
        <c:axId val="157598080"/>
        <c:scaling>
          <c:orientation val="minMax"/>
        </c:scaling>
        <c:delete val="1"/>
        <c:axPos val="l"/>
        <c:numFmt formatCode="0" sourceLinked="1"/>
        <c:majorTickMark val="none"/>
        <c:tickLblPos val="none"/>
        <c:crossAx val="15758809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62792690312247468"/>
          <c:w val="0.99934641354613962"/>
          <c:h val="0.31593313893092434"/>
        </c:manualLayout>
      </c:layout>
      <c:txPr>
        <a:bodyPr/>
        <a:lstStyle/>
        <a:p>
          <a:pPr>
            <a:defRPr sz="1000">
              <a:latin typeface="Proxima Nova Lt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2322969871319211E-2"/>
          <c:y val="0.10324457861217499"/>
          <c:w val="0.90841814941032595"/>
          <c:h val="0.6574519497833575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A62EE8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dPt>
            <c:idx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1"/>
            <c:spPr>
              <a:solidFill>
                <a:srgbClr val="7030A0">
                  <a:alpha val="80000"/>
                </a:srgb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2"/>
            <c:spPr>
              <a:solidFill>
                <a:srgbClr val="A62EE8">
                  <a:alpha val="79000"/>
                </a:srgb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Pt>
            <c:idx val="3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Lbls>
            <c:txPr>
              <a:bodyPr/>
              <a:lstStyle/>
              <a:p>
                <a:pPr>
                  <a:defRPr sz="10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290.39999999999969</c:v>
                </c:pt>
                <c:pt idx="1">
                  <c:v>251.2</c:v>
                </c:pt>
                <c:pt idx="2">
                  <c:v>204.6</c:v>
                </c:pt>
                <c:pt idx="3">
                  <c:v>217.3</c:v>
                </c:pt>
              </c:numCache>
            </c:numRef>
          </c:val>
        </c:ser>
        <c:dLbls>
          <c:showVal val="1"/>
        </c:dLbls>
        <c:axId val="156539520"/>
        <c:axId val="156545408"/>
      </c:barChart>
      <c:catAx>
        <c:axId val="1565395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Proxima Nova Bl" pitchFamily="50" charset="0"/>
              </a:defRPr>
            </a:pPr>
            <a:endParaRPr lang="ru-RU"/>
          </a:p>
        </c:txPr>
        <c:crossAx val="156545408"/>
        <c:crosses val="autoZero"/>
        <c:auto val="1"/>
        <c:lblAlgn val="ctr"/>
        <c:lblOffset val="100"/>
        <c:tickLblSkip val="1"/>
      </c:catAx>
      <c:valAx>
        <c:axId val="156545408"/>
        <c:scaling>
          <c:orientation val="minMax"/>
        </c:scaling>
        <c:delete val="1"/>
        <c:axPos val="l"/>
        <c:numFmt formatCode="0.0" sourceLinked="1"/>
        <c:tickLblPos val="none"/>
        <c:crossAx val="1565395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Якутия</c:v>
                </c:pt>
                <c:pt idx="1">
                  <c:v>Камчатский край</c:v>
                </c:pt>
                <c:pt idx="2">
                  <c:v>Приморский край</c:v>
                </c:pt>
                <c:pt idx="3">
                  <c:v>Хабаровский край</c:v>
                </c:pt>
                <c:pt idx="4">
                  <c:v>Амурская область</c:v>
                </c:pt>
                <c:pt idx="5">
                  <c:v>Магаданская область</c:v>
                </c:pt>
                <c:pt idx="6">
                  <c:v>Сахалинская область</c:v>
                </c:pt>
                <c:pt idx="7">
                  <c:v>Еврейская авт. область</c:v>
                </c:pt>
                <c:pt idx="8">
                  <c:v>Чукотский авт. округ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35.800000000000004</c:v>
                </c:pt>
                <c:pt idx="1">
                  <c:v>26.9</c:v>
                </c:pt>
                <c:pt idx="2">
                  <c:v>32.4</c:v>
                </c:pt>
                <c:pt idx="3">
                  <c:v>37</c:v>
                </c:pt>
                <c:pt idx="4">
                  <c:v>25.8</c:v>
                </c:pt>
                <c:pt idx="5">
                  <c:v>29.5</c:v>
                </c:pt>
                <c:pt idx="6">
                  <c:v>42.5</c:v>
                </c:pt>
                <c:pt idx="7">
                  <c:v>22.7</c:v>
                </c:pt>
                <c:pt idx="8">
                  <c:v>32.800000000000004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F16BD7"/>
            </a:solidFill>
          </c:spPr>
          <c:cat>
            <c:strRef>
              <c:f>Лист1!$A$2:$A$10</c:f>
              <c:strCache>
                <c:ptCount val="9"/>
                <c:pt idx="0">
                  <c:v>Якутия</c:v>
                </c:pt>
                <c:pt idx="1">
                  <c:v>Камчатский край</c:v>
                </c:pt>
                <c:pt idx="2">
                  <c:v>Приморский край</c:v>
                </c:pt>
                <c:pt idx="3">
                  <c:v>Хабаровский край</c:v>
                </c:pt>
                <c:pt idx="4">
                  <c:v>Амурская область</c:v>
                </c:pt>
                <c:pt idx="5">
                  <c:v>Магаданская область</c:v>
                </c:pt>
                <c:pt idx="6">
                  <c:v>Сахалинская область</c:v>
                </c:pt>
                <c:pt idx="7">
                  <c:v>Еврейская авт. область</c:v>
                </c:pt>
                <c:pt idx="8">
                  <c:v>Чукотский авт. округ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34.700000000000003</c:v>
                </c:pt>
                <c:pt idx="1">
                  <c:v>25.4</c:v>
                </c:pt>
                <c:pt idx="2">
                  <c:v>32.1</c:v>
                </c:pt>
                <c:pt idx="3">
                  <c:v>35.1</c:v>
                </c:pt>
                <c:pt idx="4">
                  <c:v>21.7</c:v>
                </c:pt>
                <c:pt idx="5">
                  <c:v>28.8</c:v>
                </c:pt>
                <c:pt idx="6">
                  <c:v>39.1</c:v>
                </c:pt>
                <c:pt idx="7">
                  <c:v>24.8</c:v>
                </c:pt>
                <c:pt idx="8">
                  <c:v>31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Якутия</c:v>
                </c:pt>
                <c:pt idx="1">
                  <c:v>Камчатский край</c:v>
                </c:pt>
                <c:pt idx="2">
                  <c:v>Приморский край</c:v>
                </c:pt>
                <c:pt idx="3">
                  <c:v>Хабаровский край</c:v>
                </c:pt>
                <c:pt idx="4">
                  <c:v>Амурская область</c:v>
                </c:pt>
                <c:pt idx="5">
                  <c:v>Магаданская область</c:v>
                </c:pt>
                <c:pt idx="6">
                  <c:v>Сахалинская область</c:v>
                </c:pt>
                <c:pt idx="7">
                  <c:v>Еврейская авт. область</c:v>
                </c:pt>
                <c:pt idx="8">
                  <c:v>Чукотский авт. округ</c:v>
                </c:pt>
              </c:strCache>
            </c:strRef>
          </c:cat>
          <c:val>
            <c:numRef>
              <c:f>Лист1!$D$2:$D$10</c:f>
              <c:numCache>
                <c:formatCode>General</c:formatCode>
                <c:ptCount val="9"/>
                <c:pt idx="0">
                  <c:v>31.9</c:v>
                </c:pt>
                <c:pt idx="1">
                  <c:v>25</c:v>
                </c:pt>
                <c:pt idx="2">
                  <c:v>31.1</c:v>
                </c:pt>
                <c:pt idx="3">
                  <c:v>32.300000000000004</c:v>
                </c:pt>
                <c:pt idx="4">
                  <c:v>17.399999999999999</c:v>
                </c:pt>
                <c:pt idx="5">
                  <c:v>26.5</c:v>
                </c:pt>
                <c:pt idx="6">
                  <c:v>35.5</c:v>
                </c:pt>
                <c:pt idx="7">
                  <c:v>22.1</c:v>
                </c:pt>
                <c:pt idx="8">
                  <c:v>31.4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2014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Якутия</c:v>
                </c:pt>
                <c:pt idx="1">
                  <c:v>Камчатский край</c:v>
                </c:pt>
                <c:pt idx="2">
                  <c:v>Приморский край</c:v>
                </c:pt>
                <c:pt idx="3">
                  <c:v>Хабаровский край</c:v>
                </c:pt>
                <c:pt idx="4">
                  <c:v>Амурская область</c:v>
                </c:pt>
                <c:pt idx="5">
                  <c:v>Магаданская область</c:v>
                </c:pt>
                <c:pt idx="6">
                  <c:v>Сахалинская область</c:v>
                </c:pt>
                <c:pt idx="7">
                  <c:v>Еврейская авт. область</c:v>
                </c:pt>
                <c:pt idx="8">
                  <c:v>Чукотский авт. округ</c:v>
                </c:pt>
              </c:strCache>
            </c:strRef>
          </c:cat>
          <c:val>
            <c:numRef>
              <c:f>Лист1!$E$2:$E$10</c:f>
              <c:numCache>
                <c:formatCode>General</c:formatCode>
                <c:ptCount val="9"/>
                <c:pt idx="0">
                  <c:v>29.4</c:v>
                </c:pt>
                <c:pt idx="1">
                  <c:v>23.6</c:v>
                </c:pt>
                <c:pt idx="2">
                  <c:v>29.7</c:v>
                </c:pt>
                <c:pt idx="3">
                  <c:v>28.6</c:v>
                </c:pt>
                <c:pt idx="4">
                  <c:v>16.3</c:v>
                </c:pt>
                <c:pt idx="5">
                  <c:v>22.8</c:v>
                </c:pt>
                <c:pt idx="6">
                  <c:v>30.8</c:v>
                </c:pt>
                <c:pt idx="7">
                  <c:v>21.4</c:v>
                </c:pt>
                <c:pt idx="8">
                  <c:v>29.6</c:v>
                </c:pt>
              </c:numCache>
            </c:numRef>
          </c:val>
        </c:ser>
        <c:gapWidth val="75"/>
        <c:overlap val="-25"/>
        <c:axId val="157806592"/>
        <c:axId val="157808128"/>
      </c:barChart>
      <c:catAx>
        <c:axId val="157806592"/>
        <c:scaling>
          <c:orientation val="minMax"/>
        </c:scaling>
        <c:axPos val="l"/>
        <c:numFmt formatCode="General" sourceLinked="1"/>
        <c:majorTickMark val="none"/>
        <c:tickLblPos val="nextTo"/>
        <c:crossAx val="157808128"/>
        <c:crosses val="autoZero"/>
        <c:auto val="1"/>
        <c:lblAlgn val="ctr"/>
        <c:lblOffset val="100"/>
      </c:catAx>
      <c:valAx>
        <c:axId val="157808128"/>
        <c:scaling>
          <c:orientation val="minMax"/>
        </c:scaling>
        <c:axPos val="b"/>
        <c:majorGridlines/>
        <c:numFmt formatCode="General" sourceLinked="1"/>
        <c:majorTickMark val="none"/>
        <c:tickLblPos val="nextTo"/>
        <c:crossAx val="15780659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2458482462419908"/>
          <c:y val="0.89940311872779855"/>
          <c:w val="0.47948031496063465"/>
          <c:h val="5.7723397460687734E-2"/>
        </c:manualLayout>
      </c:layout>
    </c:legend>
    <c:plotVisOnly val="1"/>
    <c:dispBlanksAs val="gap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4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plotArea>
      <c:layout>
        <c:manualLayout>
          <c:layoutTarget val="inner"/>
          <c:xMode val="edge"/>
          <c:yMode val="edge"/>
          <c:x val="0.37658256067114976"/>
          <c:y val="0.15108843506514999"/>
          <c:w val="0.58514250499941856"/>
          <c:h val="0.67000005999208834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66CCFF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cat>
            <c:strRef>
              <c:f>Лист1!$A$2:$A$10</c:f>
              <c:strCache>
                <c:ptCount val="9"/>
                <c:pt idx="0">
                  <c:v>Якутия</c:v>
                </c:pt>
                <c:pt idx="1">
                  <c:v>Камчатский край</c:v>
                </c:pt>
                <c:pt idx="2">
                  <c:v>Приморский край</c:v>
                </c:pt>
                <c:pt idx="3">
                  <c:v>Хабаровский край</c:v>
                </c:pt>
                <c:pt idx="4">
                  <c:v>Амурская область</c:v>
                </c:pt>
                <c:pt idx="5">
                  <c:v>Магаданская область</c:v>
                </c:pt>
                <c:pt idx="6">
                  <c:v>Сахалинская область</c:v>
                </c:pt>
                <c:pt idx="7">
                  <c:v>Еврейская авт. область</c:v>
                </c:pt>
                <c:pt idx="8">
                  <c:v>Чукотский авт. округ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42.3</c:v>
                </c:pt>
                <c:pt idx="1">
                  <c:v>71.7</c:v>
                </c:pt>
                <c:pt idx="2">
                  <c:v>41.3</c:v>
                </c:pt>
                <c:pt idx="3">
                  <c:v>74.400000000000006</c:v>
                </c:pt>
                <c:pt idx="4">
                  <c:v>74.7</c:v>
                </c:pt>
                <c:pt idx="5">
                  <c:v>62.5</c:v>
                </c:pt>
                <c:pt idx="6">
                  <c:v>47.9</c:v>
                </c:pt>
                <c:pt idx="7">
                  <c:v>50.4</c:v>
                </c:pt>
                <c:pt idx="8">
                  <c:v>49.2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33CC33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cat>
            <c:strRef>
              <c:f>Лист1!$A$2:$A$10</c:f>
              <c:strCache>
                <c:ptCount val="9"/>
                <c:pt idx="0">
                  <c:v>Якутия</c:v>
                </c:pt>
                <c:pt idx="1">
                  <c:v>Камчатский край</c:v>
                </c:pt>
                <c:pt idx="2">
                  <c:v>Приморский край</c:v>
                </c:pt>
                <c:pt idx="3">
                  <c:v>Хабаровский край</c:v>
                </c:pt>
                <c:pt idx="4">
                  <c:v>Амурская область</c:v>
                </c:pt>
                <c:pt idx="5">
                  <c:v>Магаданская область</c:v>
                </c:pt>
                <c:pt idx="6">
                  <c:v>Сахалинская область</c:v>
                </c:pt>
                <c:pt idx="7">
                  <c:v>Еврейская авт. область</c:v>
                </c:pt>
                <c:pt idx="8">
                  <c:v>Чукотский авт. округ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42.1</c:v>
                </c:pt>
                <c:pt idx="1">
                  <c:v>70</c:v>
                </c:pt>
                <c:pt idx="2">
                  <c:v>41.7</c:v>
                </c:pt>
                <c:pt idx="3">
                  <c:v>72.7</c:v>
                </c:pt>
                <c:pt idx="4">
                  <c:v>62.9</c:v>
                </c:pt>
                <c:pt idx="5">
                  <c:v>113.3</c:v>
                </c:pt>
                <c:pt idx="6">
                  <c:v>45.2</c:v>
                </c:pt>
                <c:pt idx="7">
                  <c:v>49.5</c:v>
                </c:pt>
                <c:pt idx="8">
                  <c:v>46.5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A62EE8"/>
            </a:solidFill>
          </c:spPr>
          <c:cat>
            <c:strRef>
              <c:f>Лист1!$A$2:$A$10</c:f>
              <c:strCache>
                <c:ptCount val="9"/>
                <c:pt idx="0">
                  <c:v>Якутия</c:v>
                </c:pt>
                <c:pt idx="1">
                  <c:v>Камчатский край</c:v>
                </c:pt>
                <c:pt idx="2">
                  <c:v>Приморский край</c:v>
                </c:pt>
                <c:pt idx="3">
                  <c:v>Хабаровский край</c:v>
                </c:pt>
                <c:pt idx="4">
                  <c:v>Амурская область</c:v>
                </c:pt>
                <c:pt idx="5">
                  <c:v>Магаданская область</c:v>
                </c:pt>
                <c:pt idx="6">
                  <c:v>Сахалинская область</c:v>
                </c:pt>
                <c:pt idx="7">
                  <c:v>Еврейская авт. область</c:v>
                </c:pt>
                <c:pt idx="8">
                  <c:v>Чукотский авт. округ</c:v>
                </c:pt>
              </c:strCache>
            </c:strRef>
          </c:cat>
          <c:val>
            <c:numRef>
              <c:f>Лист1!$D$2:$D$10</c:f>
              <c:numCache>
                <c:formatCode>General</c:formatCode>
                <c:ptCount val="9"/>
                <c:pt idx="0">
                  <c:v>26.8</c:v>
                </c:pt>
                <c:pt idx="1">
                  <c:v>46</c:v>
                </c:pt>
                <c:pt idx="2">
                  <c:v>28.3</c:v>
                </c:pt>
                <c:pt idx="3">
                  <c:v>42</c:v>
                </c:pt>
                <c:pt idx="4">
                  <c:v>39.200000000000003</c:v>
                </c:pt>
                <c:pt idx="5">
                  <c:v>33.1</c:v>
                </c:pt>
                <c:pt idx="6">
                  <c:v>27.5</c:v>
                </c:pt>
                <c:pt idx="7">
                  <c:v>34</c:v>
                </c:pt>
                <c:pt idx="8">
                  <c:v>30.2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2014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Якутия</c:v>
                </c:pt>
                <c:pt idx="1">
                  <c:v>Камчатский край</c:v>
                </c:pt>
                <c:pt idx="2">
                  <c:v>Приморский край</c:v>
                </c:pt>
                <c:pt idx="3">
                  <c:v>Хабаровский край</c:v>
                </c:pt>
                <c:pt idx="4">
                  <c:v>Амурская область</c:v>
                </c:pt>
                <c:pt idx="5">
                  <c:v>Магаданская область</c:v>
                </c:pt>
                <c:pt idx="6">
                  <c:v>Сахалинская область</c:v>
                </c:pt>
                <c:pt idx="7">
                  <c:v>Еврейская авт. область</c:v>
                </c:pt>
                <c:pt idx="8">
                  <c:v>Чукотский авт. округ</c:v>
                </c:pt>
              </c:strCache>
            </c:strRef>
          </c:cat>
          <c:val>
            <c:numRef>
              <c:f>Лист1!$E$2:$E$10</c:f>
              <c:numCache>
                <c:formatCode>General</c:formatCode>
                <c:ptCount val="9"/>
                <c:pt idx="0">
                  <c:v>26.6</c:v>
                </c:pt>
                <c:pt idx="1">
                  <c:v>40</c:v>
                </c:pt>
                <c:pt idx="2">
                  <c:v>28.1</c:v>
                </c:pt>
                <c:pt idx="3">
                  <c:v>39.5</c:v>
                </c:pt>
                <c:pt idx="4">
                  <c:v>41.1</c:v>
                </c:pt>
                <c:pt idx="5">
                  <c:v>31.5</c:v>
                </c:pt>
                <c:pt idx="6">
                  <c:v>25.9</c:v>
                </c:pt>
                <c:pt idx="7">
                  <c:v>33.6</c:v>
                </c:pt>
                <c:pt idx="8">
                  <c:v>32.700000000000003</c:v>
                </c:pt>
              </c:numCache>
            </c:numRef>
          </c:val>
        </c:ser>
        <c:gapWidth val="75"/>
        <c:overlap val="-25"/>
        <c:axId val="157680384"/>
        <c:axId val="157681920"/>
      </c:barChart>
      <c:catAx>
        <c:axId val="157680384"/>
        <c:scaling>
          <c:orientation val="minMax"/>
        </c:scaling>
        <c:axPos val="l"/>
        <c:numFmt formatCode="General" sourceLinked="1"/>
        <c:majorTickMark val="none"/>
        <c:tickLblPos val="nextTo"/>
        <c:crossAx val="157681920"/>
        <c:crosses val="autoZero"/>
        <c:auto val="1"/>
        <c:lblAlgn val="ctr"/>
        <c:lblOffset val="100"/>
      </c:catAx>
      <c:valAx>
        <c:axId val="157681920"/>
        <c:scaling>
          <c:orientation val="minMax"/>
        </c:scaling>
        <c:axPos val="b"/>
        <c:majorGridlines/>
        <c:numFmt formatCode="General" sourceLinked="1"/>
        <c:majorTickMark val="none"/>
        <c:tickLblPos val="nextTo"/>
        <c:spPr>
          <a:ln w="9526">
            <a:noFill/>
          </a:ln>
        </c:spPr>
        <c:crossAx val="157680384"/>
        <c:crosses val="autoZero"/>
        <c:crossBetween val="between"/>
      </c:valAx>
    </c:plotArea>
    <c:legend>
      <c:legendPos val="b"/>
      <c:layout/>
    </c:legend>
    <c:plotVisOnly val="1"/>
    <c:dispBlanksAs val="gap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26414513284246477"/>
          <c:w val="0.89333321116663456"/>
          <c:h val="0.73585486715754334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</c:formatCode>
                <c:ptCount val="4"/>
                <c:pt idx="0">
                  <c:v>33</c:v>
                </c:pt>
                <c:pt idx="1">
                  <c:v>35</c:v>
                </c:pt>
                <c:pt idx="2">
                  <c:v>40</c:v>
                </c:pt>
                <c:pt idx="3">
                  <c:v>40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0000FF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0000FF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</c:formatCode>
                <c:ptCount val="4"/>
                <c:pt idx="0">
                  <c:v>33</c:v>
                </c:pt>
                <c:pt idx="1">
                  <c:v>35</c:v>
                </c:pt>
                <c:pt idx="2">
                  <c:v>40</c:v>
                </c:pt>
                <c:pt idx="3">
                  <c:v>40</c:v>
                </c:pt>
              </c:numCache>
            </c:numRef>
          </c:val>
        </c:ser>
        <c:marker val="1"/>
        <c:axId val="158011392"/>
        <c:axId val="158012928"/>
      </c:lineChart>
      <c:catAx>
        <c:axId val="158011392"/>
        <c:scaling>
          <c:orientation val="minMax"/>
        </c:scaling>
        <c:delete val="1"/>
        <c:axPos val="b"/>
        <c:numFmt formatCode="General" sourceLinked="1"/>
        <c:tickLblPos val="none"/>
        <c:crossAx val="158012928"/>
        <c:crosses val="autoZero"/>
        <c:auto val="1"/>
        <c:lblAlgn val="ctr"/>
        <c:lblOffset val="100"/>
      </c:catAx>
      <c:valAx>
        <c:axId val="158012928"/>
        <c:scaling>
          <c:orientation val="minMax"/>
        </c:scaling>
        <c:delete val="1"/>
        <c:axPos val="l"/>
        <c:numFmt formatCode="0" sourceLinked="1"/>
        <c:tickLblPos val="none"/>
        <c:crossAx val="1580113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7944448"/>
        <c:axId val="157958528"/>
      </c:lineChart>
      <c:catAx>
        <c:axId val="157944448"/>
        <c:scaling>
          <c:orientation val="minMax"/>
        </c:scaling>
        <c:axPos val="b"/>
        <c:numFmt formatCode="General" sourceLinked="1"/>
        <c:tickLblPos val="nextTo"/>
        <c:crossAx val="157958528"/>
        <c:crosses val="autoZero"/>
        <c:auto val="1"/>
        <c:lblAlgn val="ctr"/>
        <c:lblOffset val="100"/>
      </c:catAx>
      <c:valAx>
        <c:axId val="157958528"/>
        <c:scaling>
          <c:orientation val="minMax"/>
        </c:scaling>
        <c:delete val="1"/>
        <c:axPos val="l"/>
        <c:numFmt formatCode="General" sourceLinked="1"/>
        <c:tickLblPos val="none"/>
        <c:crossAx val="1579444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19303451944343347"/>
          <c:w val="0.89333321116663456"/>
          <c:h val="0.80696548055656669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0.0%</c:formatCode>
                <c:ptCount val="4"/>
                <c:pt idx="0">
                  <c:v>6.0000000000000032E-2</c:v>
                </c:pt>
                <c:pt idx="1">
                  <c:v>6.5000000000000002E-2</c:v>
                </c:pt>
                <c:pt idx="2">
                  <c:v>6.6000000000000003E-2</c:v>
                </c:pt>
                <c:pt idx="3">
                  <c:v>6.6000000000000003E-2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CF75D1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CF75D1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0.0%</c:formatCode>
                <c:ptCount val="4"/>
                <c:pt idx="0">
                  <c:v>6.0000000000000032E-2</c:v>
                </c:pt>
                <c:pt idx="1">
                  <c:v>6.5000000000000002E-2</c:v>
                </c:pt>
                <c:pt idx="2">
                  <c:v>6.6000000000000003E-2</c:v>
                </c:pt>
                <c:pt idx="3">
                  <c:v>6.6000000000000003E-2</c:v>
                </c:pt>
              </c:numCache>
            </c:numRef>
          </c:val>
        </c:ser>
        <c:marker val="1"/>
        <c:axId val="158085888"/>
        <c:axId val="158087424"/>
      </c:lineChart>
      <c:catAx>
        <c:axId val="158085888"/>
        <c:scaling>
          <c:orientation val="minMax"/>
        </c:scaling>
        <c:delete val="1"/>
        <c:axPos val="b"/>
        <c:numFmt formatCode="General" sourceLinked="1"/>
        <c:tickLblPos val="none"/>
        <c:crossAx val="158087424"/>
        <c:crosses val="autoZero"/>
        <c:auto val="1"/>
        <c:lblAlgn val="ctr"/>
        <c:lblOffset val="100"/>
      </c:catAx>
      <c:valAx>
        <c:axId val="158087424"/>
        <c:scaling>
          <c:orientation val="minMax"/>
        </c:scaling>
        <c:delete val="1"/>
        <c:axPos val="l"/>
        <c:numFmt formatCode="0.0%" sourceLinked="1"/>
        <c:tickLblPos val="none"/>
        <c:crossAx val="1580858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8141824"/>
        <c:axId val="158155904"/>
      </c:lineChart>
      <c:catAx>
        <c:axId val="158141824"/>
        <c:scaling>
          <c:orientation val="minMax"/>
        </c:scaling>
        <c:axPos val="b"/>
        <c:numFmt formatCode="General" sourceLinked="1"/>
        <c:tickLblPos val="nextTo"/>
        <c:crossAx val="158155904"/>
        <c:crosses val="autoZero"/>
        <c:auto val="1"/>
        <c:lblAlgn val="ctr"/>
        <c:lblOffset val="100"/>
      </c:catAx>
      <c:valAx>
        <c:axId val="158155904"/>
        <c:scaling>
          <c:orientation val="minMax"/>
        </c:scaling>
        <c:delete val="1"/>
        <c:axPos val="l"/>
        <c:numFmt formatCode="General" sourceLinked="1"/>
        <c:tickLblPos val="none"/>
        <c:crossAx val="1581418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3333338377712515E-2"/>
          <c:y val="3.4062170460166254E-3"/>
          <c:w val="0.89333321116663456"/>
          <c:h val="0.66474425375852553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0.92700000000000005</c:v>
                </c:pt>
                <c:pt idx="1">
                  <c:v>0.93</c:v>
                </c:pt>
                <c:pt idx="2">
                  <c:v>0.93</c:v>
                </c:pt>
                <c:pt idx="3">
                  <c:v>0.93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CE2284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0.92700000000000005</c:v>
                </c:pt>
                <c:pt idx="1">
                  <c:v>0.93</c:v>
                </c:pt>
                <c:pt idx="2">
                  <c:v>0.93</c:v>
                </c:pt>
                <c:pt idx="3">
                  <c:v>0.93</c:v>
                </c:pt>
              </c:numCache>
            </c:numRef>
          </c:val>
        </c:ser>
        <c:marker val="1"/>
        <c:axId val="158184960"/>
        <c:axId val="158186496"/>
      </c:lineChart>
      <c:catAx>
        <c:axId val="158184960"/>
        <c:scaling>
          <c:orientation val="minMax"/>
        </c:scaling>
        <c:delete val="1"/>
        <c:axPos val="b"/>
        <c:numFmt formatCode="General" sourceLinked="1"/>
        <c:tickLblPos val="none"/>
        <c:crossAx val="158186496"/>
        <c:crosses val="autoZero"/>
        <c:auto val="1"/>
        <c:lblAlgn val="ctr"/>
        <c:lblOffset val="100"/>
      </c:catAx>
      <c:valAx>
        <c:axId val="158186496"/>
        <c:scaling>
          <c:orientation val="minMax"/>
        </c:scaling>
        <c:delete val="1"/>
        <c:axPos val="l"/>
        <c:numFmt formatCode="0.0%" sourceLinked="1"/>
        <c:tickLblPos val="none"/>
        <c:crossAx val="1581849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8278016"/>
        <c:axId val="158279552"/>
      </c:lineChart>
      <c:catAx>
        <c:axId val="158278016"/>
        <c:scaling>
          <c:orientation val="minMax"/>
        </c:scaling>
        <c:axPos val="b"/>
        <c:numFmt formatCode="General" sourceLinked="1"/>
        <c:tickLblPos val="nextTo"/>
        <c:crossAx val="158279552"/>
        <c:crosses val="autoZero"/>
        <c:auto val="1"/>
        <c:lblAlgn val="ctr"/>
        <c:lblOffset val="100"/>
      </c:catAx>
      <c:valAx>
        <c:axId val="158279552"/>
        <c:scaling>
          <c:orientation val="minMax"/>
        </c:scaling>
        <c:delete val="1"/>
        <c:axPos val="l"/>
        <c:numFmt formatCode="General" sourceLinked="1"/>
        <c:tickLblPos val="none"/>
        <c:crossAx val="1582780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plotArea>
      <c:layout>
        <c:manualLayout>
          <c:layoutTarget val="inner"/>
          <c:xMode val="edge"/>
          <c:yMode val="edge"/>
          <c:x val="0.13036254217630144"/>
          <c:y val="0"/>
          <c:w val="0.63180924970199193"/>
          <c:h val="0.82073634202591039"/>
        </c:manualLayout>
      </c:layout>
      <c:doughnutChart>
        <c:varyColors val="1"/>
        <c:ser>
          <c:idx val="0"/>
          <c:order val="0"/>
          <c:tx>
            <c:strRef>
              <c:f>'Налоговые неналоговые (2)'!$B$4</c:f>
              <c:strCache>
                <c:ptCount val="1"/>
                <c:pt idx="0">
                  <c:v>2017 г.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'Налоговые неналоговые (2)'!$A$5:$A$10</c:f>
              <c:strCache>
                <c:ptCount val="6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Налоги на имущество </c:v>
                </c:pt>
                <c:pt idx="4">
                  <c:v>НДПИ</c:v>
                </c:pt>
                <c:pt idx="5">
                  <c:v>Неналоговые доходы</c:v>
                </c:pt>
              </c:strCache>
            </c:strRef>
          </c:cat>
          <c:val>
            <c:numRef>
              <c:f>'Налоговые неналоговые (2)'!$B$5:$B$10</c:f>
              <c:numCache>
                <c:formatCode>#,##0.0</c:formatCode>
                <c:ptCount val="6"/>
                <c:pt idx="0">
                  <c:v>10.5</c:v>
                </c:pt>
                <c:pt idx="1">
                  <c:v>11.9</c:v>
                </c:pt>
                <c:pt idx="2">
                  <c:v>2.2000000000000002</c:v>
                </c:pt>
                <c:pt idx="3">
                  <c:v>8.4</c:v>
                </c:pt>
                <c:pt idx="4">
                  <c:v>1.6</c:v>
                </c:pt>
                <c:pt idx="5">
                  <c:v>1.7</c:v>
                </c:pt>
              </c:numCache>
            </c:numRef>
          </c:val>
        </c:ser>
        <c:ser>
          <c:idx val="1"/>
          <c:order val="1"/>
          <c:tx>
            <c:strRef>
              <c:f>'Налоговые неналоговые (2)'!$C$4</c:f>
              <c:strCache>
                <c:ptCount val="1"/>
                <c:pt idx="0">
                  <c:v>2018 г.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'Налоговые неналоговые (2)'!$A$5:$A$10</c:f>
              <c:strCache>
                <c:ptCount val="6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Налоги на имущество </c:v>
                </c:pt>
                <c:pt idx="4">
                  <c:v>НДПИ</c:v>
                </c:pt>
                <c:pt idx="5">
                  <c:v>Неналоговые доходы</c:v>
                </c:pt>
              </c:strCache>
            </c:strRef>
          </c:cat>
          <c:val>
            <c:numRef>
              <c:f>'Налоговые неналоговые (2)'!$C$5:$C$10</c:f>
              <c:numCache>
                <c:formatCode>#,##0.0</c:formatCode>
                <c:ptCount val="6"/>
                <c:pt idx="0">
                  <c:v>9.4</c:v>
                </c:pt>
                <c:pt idx="1">
                  <c:v>13.7</c:v>
                </c:pt>
                <c:pt idx="2">
                  <c:v>2.6</c:v>
                </c:pt>
                <c:pt idx="3">
                  <c:v>9</c:v>
                </c:pt>
                <c:pt idx="4">
                  <c:v>0.9</c:v>
                </c:pt>
                <c:pt idx="5">
                  <c:v>1.4</c:v>
                </c:pt>
              </c:numCache>
            </c:numRef>
          </c:val>
        </c:ser>
        <c:ser>
          <c:idx val="2"/>
          <c:order val="2"/>
          <c:tx>
            <c:strRef>
              <c:f>'Налоговые неналоговые (2)'!$D$4</c:f>
              <c:strCache>
                <c:ptCount val="1"/>
                <c:pt idx="0">
                  <c:v>2019 г.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'Налоговые неналоговые (2)'!$A$5:$A$10</c:f>
              <c:strCache>
                <c:ptCount val="6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Налоги на имущество </c:v>
                </c:pt>
                <c:pt idx="4">
                  <c:v>НДПИ</c:v>
                </c:pt>
                <c:pt idx="5">
                  <c:v>Неналоговые доходы</c:v>
                </c:pt>
              </c:strCache>
            </c:strRef>
          </c:cat>
          <c:val>
            <c:numRef>
              <c:f>'Налоговые неналоговые (2)'!$D$5:$D$10</c:f>
              <c:numCache>
                <c:formatCode>#,##0.0</c:formatCode>
                <c:ptCount val="6"/>
                <c:pt idx="0">
                  <c:v>9.1</c:v>
                </c:pt>
                <c:pt idx="1">
                  <c:v>13.9</c:v>
                </c:pt>
                <c:pt idx="2">
                  <c:v>2.8</c:v>
                </c:pt>
                <c:pt idx="3">
                  <c:v>8.9</c:v>
                </c:pt>
                <c:pt idx="4">
                  <c:v>1.2</c:v>
                </c:pt>
                <c:pt idx="5">
                  <c:v>0.8</c:v>
                </c:pt>
              </c:numCache>
            </c:numRef>
          </c:val>
        </c:ser>
        <c:ser>
          <c:idx val="3"/>
          <c:order val="3"/>
          <c:tx>
            <c:strRef>
              <c:f>'Налоговые неналоговые (2)'!$E$4</c:f>
              <c:strCache>
                <c:ptCount val="1"/>
                <c:pt idx="0">
                  <c:v>2020 г.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'Налоговые неналоговые (2)'!$A$5:$A$10</c:f>
              <c:strCache>
                <c:ptCount val="6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Налоги на имущество </c:v>
                </c:pt>
                <c:pt idx="4">
                  <c:v>НДПИ</c:v>
                </c:pt>
                <c:pt idx="5">
                  <c:v>Неналоговые доходы</c:v>
                </c:pt>
              </c:strCache>
            </c:strRef>
          </c:cat>
          <c:val>
            <c:numRef>
              <c:f>'Налоговые неналоговые (2)'!$E$5:$E$10</c:f>
              <c:numCache>
                <c:formatCode>#,##0.0</c:formatCode>
                <c:ptCount val="6"/>
                <c:pt idx="0">
                  <c:v>10.200000000000001</c:v>
                </c:pt>
                <c:pt idx="1">
                  <c:v>14.7</c:v>
                </c:pt>
                <c:pt idx="2">
                  <c:v>2.9</c:v>
                </c:pt>
                <c:pt idx="3">
                  <c:v>10.1</c:v>
                </c:pt>
                <c:pt idx="4">
                  <c:v>1.3</c:v>
                </c:pt>
                <c:pt idx="5">
                  <c:v>0.8</c:v>
                </c:pt>
              </c:numCache>
            </c:numRef>
          </c:val>
        </c:ser>
        <c:ser>
          <c:idx val="4"/>
          <c:order val="4"/>
          <c:tx>
            <c:strRef>
              <c:f>'Налоговые неналоговые (2)'!$F$4</c:f>
              <c:strCache>
                <c:ptCount val="1"/>
                <c:pt idx="0">
                  <c:v>2021 г.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'Налоговые неналоговые (2)'!$A$5:$A$10</c:f>
              <c:strCache>
                <c:ptCount val="6"/>
                <c:pt idx="0">
                  <c:v>Налог на прибыль организаций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Налоги на имущество </c:v>
                </c:pt>
                <c:pt idx="4">
                  <c:v>НДПИ</c:v>
                </c:pt>
                <c:pt idx="5">
                  <c:v>Неналоговые доходы</c:v>
                </c:pt>
              </c:strCache>
            </c:strRef>
          </c:cat>
          <c:val>
            <c:numRef>
              <c:f>'Налоговые неналоговые (2)'!$F$5:$F$10</c:f>
              <c:numCache>
                <c:formatCode>#,##0.0</c:formatCode>
                <c:ptCount val="6"/>
                <c:pt idx="0">
                  <c:v>12.3</c:v>
                </c:pt>
                <c:pt idx="1">
                  <c:v>15.6</c:v>
                </c:pt>
                <c:pt idx="2">
                  <c:v>3.1</c:v>
                </c:pt>
                <c:pt idx="3">
                  <c:v>10.5</c:v>
                </c:pt>
                <c:pt idx="4">
                  <c:v>1.6</c:v>
                </c:pt>
                <c:pt idx="5">
                  <c:v>0.70000000000000062</c:v>
                </c:pt>
              </c:numCache>
            </c:numRef>
          </c:val>
        </c:ser>
        <c:dLbls>
          <c:showVal val="1"/>
        </c:dLbls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2.9787298508444849E-2"/>
          <c:y val="0.8265545794175132"/>
          <c:w val="0.83501378876050159"/>
          <c:h val="0.15993566377229584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5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3708110529410118"/>
          <c:w val="0.89333321116663456"/>
          <c:h val="0.6291889470589886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</c:formatCode>
                <c:ptCount val="4"/>
                <c:pt idx="0">
                  <c:v>19</c:v>
                </c:pt>
                <c:pt idx="1">
                  <c:v>19.5</c:v>
                </c:pt>
                <c:pt idx="2">
                  <c:v>20</c:v>
                </c:pt>
                <c:pt idx="3">
                  <c:v>20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92D050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92D050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</c:formatCode>
                <c:ptCount val="4"/>
                <c:pt idx="0">
                  <c:v>19</c:v>
                </c:pt>
                <c:pt idx="1">
                  <c:v>19.5</c:v>
                </c:pt>
                <c:pt idx="2">
                  <c:v>20</c:v>
                </c:pt>
                <c:pt idx="3">
                  <c:v>20</c:v>
                </c:pt>
              </c:numCache>
            </c:numRef>
          </c:val>
        </c:ser>
        <c:marker val="1"/>
        <c:axId val="158329088"/>
        <c:axId val="158334976"/>
      </c:lineChart>
      <c:catAx>
        <c:axId val="158329088"/>
        <c:scaling>
          <c:orientation val="minMax"/>
        </c:scaling>
        <c:delete val="1"/>
        <c:axPos val="b"/>
        <c:numFmt formatCode="General" sourceLinked="1"/>
        <c:tickLblPos val="none"/>
        <c:crossAx val="158334976"/>
        <c:crosses val="autoZero"/>
        <c:auto val="1"/>
        <c:lblAlgn val="ctr"/>
        <c:lblOffset val="100"/>
      </c:catAx>
      <c:valAx>
        <c:axId val="158334976"/>
        <c:scaling>
          <c:orientation val="minMax"/>
        </c:scaling>
        <c:delete val="1"/>
        <c:axPos val="l"/>
        <c:numFmt formatCode="0.0" sourceLinked="1"/>
        <c:tickLblPos val="none"/>
        <c:crossAx val="1583290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8401664"/>
        <c:axId val="158403200"/>
      </c:lineChart>
      <c:catAx>
        <c:axId val="158401664"/>
        <c:scaling>
          <c:orientation val="minMax"/>
        </c:scaling>
        <c:axPos val="b"/>
        <c:numFmt formatCode="General" sourceLinked="1"/>
        <c:tickLblPos val="nextTo"/>
        <c:crossAx val="158403200"/>
        <c:crosses val="autoZero"/>
        <c:auto val="1"/>
        <c:lblAlgn val="ctr"/>
        <c:lblOffset val="100"/>
      </c:catAx>
      <c:valAx>
        <c:axId val="158403200"/>
        <c:scaling>
          <c:orientation val="minMax"/>
        </c:scaling>
        <c:delete val="1"/>
        <c:axPos val="l"/>
        <c:numFmt formatCode="General" sourceLinked="1"/>
        <c:tickLblPos val="none"/>
        <c:crossAx val="1584016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3708110529410118"/>
          <c:w val="0.89333321116663456"/>
          <c:h val="0.6291889470589886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accent5">
                  <a:lumMod val="75000"/>
                </a:schemeClr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chemeClr val="accent5">
                    <a:lumMod val="75000"/>
                  </a:schemeClr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</c:ser>
        <c:marker val="1"/>
        <c:axId val="158444544"/>
        <c:axId val="158454528"/>
      </c:lineChart>
      <c:catAx>
        <c:axId val="158444544"/>
        <c:scaling>
          <c:orientation val="minMax"/>
        </c:scaling>
        <c:delete val="1"/>
        <c:axPos val="b"/>
        <c:numFmt formatCode="General" sourceLinked="1"/>
        <c:tickLblPos val="none"/>
        <c:crossAx val="158454528"/>
        <c:crosses val="autoZero"/>
        <c:auto val="1"/>
        <c:lblAlgn val="ctr"/>
        <c:lblOffset val="100"/>
      </c:catAx>
      <c:valAx>
        <c:axId val="158454528"/>
        <c:scaling>
          <c:orientation val="minMax"/>
        </c:scaling>
        <c:delete val="1"/>
        <c:axPos val="l"/>
        <c:numFmt formatCode="#,##0" sourceLinked="1"/>
        <c:tickLblPos val="none"/>
        <c:crossAx val="1584445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8525312"/>
        <c:axId val="158526848"/>
      </c:lineChart>
      <c:catAx>
        <c:axId val="158525312"/>
        <c:scaling>
          <c:orientation val="minMax"/>
        </c:scaling>
        <c:axPos val="b"/>
        <c:numFmt formatCode="General" sourceLinked="1"/>
        <c:tickLblPos val="nextTo"/>
        <c:crossAx val="158526848"/>
        <c:crosses val="autoZero"/>
        <c:auto val="1"/>
        <c:lblAlgn val="ctr"/>
        <c:lblOffset val="100"/>
      </c:catAx>
      <c:valAx>
        <c:axId val="158526848"/>
        <c:scaling>
          <c:orientation val="minMax"/>
        </c:scaling>
        <c:delete val="1"/>
        <c:axPos val="l"/>
        <c:numFmt formatCode="General" sourceLinked="1"/>
        <c:tickLblPos val="none"/>
        <c:crossAx val="1585253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3708110529410118"/>
          <c:w val="0.89333321116663456"/>
          <c:h val="0.6291889470589886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0.27300000000000002</c:v>
                </c:pt>
                <c:pt idx="1">
                  <c:v>0.30000000000000032</c:v>
                </c:pt>
                <c:pt idx="2">
                  <c:v>0.35000000000000031</c:v>
                </c:pt>
                <c:pt idx="3">
                  <c:v>0.4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FF0000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FF0000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0.27300000000000002</c:v>
                </c:pt>
                <c:pt idx="1">
                  <c:v>0.30000000000000032</c:v>
                </c:pt>
                <c:pt idx="2">
                  <c:v>0.35000000000000031</c:v>
                </c:pt>
                <c:pt idx="3">
                  <c:v>0.4</c:v>
                </c:pt>
              </c:numCache>
            </c:numRef>
          </c:val>
        </c:ser>
        <c:marker val="1"/>
        <c:axId val="158588928"/>
        <c:axId val="158590464"/>
      </c:lineChart>
      <c:catAx>
        <c:axId val="158588928"/>
        <c:scaling>
          <c:orientation val="minMax"/>
        </c:scaling>
        <c:delete val="1"/>
        <c:axPos val="b"/>
        <c:numFmt formatCode="General" sourceLinked="1"/>
        <c:tickLblPos val="none"/>
        <c:crossAx val="158590464"/>
        <c:crosses val="autoZero"/>
        <c:auto val="1"/>
        <c:lblAlgn val="ctr"/>
        <c:lblOffset val="100"/>
      </c:catAx>
      <c:valAx>
        <c:axId val="158590464"/>
        <c:scaling>
          <c:orientation val="minMax"/>
        </c:scaling>
        <c:delete val="1"/>
        <c:axPos val="l"/>
        <c:numFmt formatCode="0.0%" sourceLinked="1"/>
        <c:tickLblPos val="none"/>
        <c:crossAx val="1585889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8739072"/>
        <c:axId val="158757248"/>
      </c:lineChart>
      <c:catAx>
        <c:axId val="158739072"/>
        <c:scaling>
          <c:orientation val="minMax"/>
        </c:scaling>
        <c:axPos val="b"/>
        <c:numFmt formatCode="General" sourceLinked="1"/>
        <c:tickLblPos val="nextTo"/>
        <c:crossAx val="158757248"/>
        <c:crosses val="autoZero"/>
        <c:auto val="1"/>
        <c:lblAlgn val="ctr"/>
        <c:lblOffset val="100"/>
      </c:catAx>
      <c:valAx>
        <c:axId val="158757248"/>
        <c:scaling>
          <c:orientation val="minMax"/>
        </c:scaling>
        <c:delete val="1"/>
        <c:axPos val="l"/>
        <c:numFmt formatCode="General" sourceLinked="1"/>
        <c:tickLblPos val="none"/>
        <c:crossAx val="1587390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hart>
    <c:autoTitleDeleted val="1"/>
    <c:plotArea>
      <c:layout>
        <c:manualLayout>
          <c:layoutTarget val="inner"/>
          <c:xMode val="edge"/>
          <c:yMode val="edge"/>
          <c:x val="9.1428516578317715E-4"/>
          <c:y val="8.9385413246663561E-2"/>
          <c:w val="0.93216576181173338"/>
          <c:h val="0.48786020851308232"/>
        </c:manualLayout>
      </c:layout>
      <c:barChart>
        <c:barDir val="col"/>
        <c:grouping val="clustered"/>
        <c:ser>
          <c:idx val="0"/>
          <c:order val="0"/>
          <c:tx>
            <c:strRef>
              <c:f>Лист1!$A$1</c:f>
              <c:strCache>
                <c:ptCount val="1"/>
                <c:pt idx="0">
                  <c:v>факт 2017 </c:v>
                </c:pt>
              </c:strCache>
            </c:strRef>
          </c:tx>
          <c:spPr>
            <a:solidFill>
              <a:srgbClr val="A62EE8"/>
            </a:solidFill>
          </c:spPr>
          <c:dPt>
            <c:idx val="1"/>
            <c:spPr>
              <a:solidFill>
                <a:srgbClr val="A62EE8"/>
              </a:solidFill>
              <a:ln>
                <a:solidFill>
                  <a:srgbClr val="CF75D1"/>
                </a:solidFill>
              </a:ln>
            </c:spPr>
          </c:dPt>
          <c:dLbls>
            <c:dLbl>
              <c:idx val="0"/>
              <c:layout>
                <c:manualLayout>
                  <c:x val="0"/>
                  <c:y val="1.6161503045234466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1.2698405080321912E-2"/>
                  <c:y val="3.7710173772213751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val>
            <c:numRef>
              <c:f>Лист1!$A$2:$A$4</c:f>
              <c:numCache>
                <c:formatCode>0.0</c:formatCode>
                <c:ptCount val="3"/>
                <c:pt idx="0">
                  <c:v>508.3</c:v>
                </c:pt>
                <c:pt idx="1">
                  <c:v>4.0999999999999996</c:v>
                </c:pt>
                <c:pt idx="2">
                  <c:v>49.5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CE2284"/>
            </a:solidFill>
          </c:spPr>
          <c:dLbls>
            <c:dLbl>
              <c:idx val="0"/>
              <c:layout>
                <c:manualLayout>
                  <c:x val="-2.5396810160643892E-3"/>
                  <c:y val="2.1548670726979319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1.5238286071269432E-2"/>
                  <c:y val="1.0774335363489601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val>
            <c:numRef>
              <c:f>Лист1!$B$2:$B$4</c:f>
              <c:numCache>
                <c:formatCode>0.0</c:formatCode>
                <c:ptCount val="3"/>
                <c:pt idx="0">
                  <c:v>624.1</c:v>
                </c:pt>
                <c:pt idx="1">
                  <c:v>7.4</c:v>
                </c:pt>
                <c:pt idx="2">
                  <c:v>56.5</c:v>
                </c:pt>
              </c:numCache>
            </c:numRef>
          </c:val>
        </c:ser>
        <c:ser>
          <c:idx val="2"/>
          <c:order val="2"/>
          <c:tx>
            <c:strRef>
              <c:f>Лист1!$C$1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dLbl>
              <c:idx val="2"/>
              <c:layout>
                <c:manualLayout>
                  <c:x val="-5.0793620321288009E-3"/>
                  <c:y val="1.6161503045234466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val>
            <c:numRef>
              <c:f>Лист1!$C$2:$C$4</c:f>
              <c:numCache>
                <c:formatCode>0.0</c:formatCode>
                <c:ptCount val="3"/>
                <c:pt idx="0">
                  <c:v>677.3</c:v>
                </c:pt>
                <c:pt idx="1">
                  <c:v>5.8</c:v>
                </c:pt>
                <c:pt idx="2">
                  <c:v>54.3</c:v>
                </c:pt>
              </c:numCache>
            </c:numRef>
          </c:val>
        </c:ser>
        <c:ser>
          <c:idx val="3"/>
          <c:order val="3"/>
          <c:tx>
            <c:strRef>
              <c:f>Лист1!$D$1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dLbl>
              <c:idx val="0"/>
              <c:layout>
                <c:manualLayout>
                  <c:x val="5.0793620321288009E-3"/>
                  <c:y val="1.0774335363489601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5.0793620321288729E-3"/>
                  <c:y val="5.3871676817448854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val>
            <c:numRef>
              <c:f>Лист1!$D$2:$D$4</c:f>
              <c:numCache>
                <c:formatCode>0.0</c:formatCode>
                <c:ptCount val="3"/>
                <c:pt idx="0">
                  <c:v>652.1</c:v>
                </c:pt>
                <c:pt idx="1">
                  <c:v>4.5</c:v>
                </c:pt>
                <c:pt idx="2">
                  <c:v>54.4</c:v>
                </c:pt>
              </c:numCache>
            </c:numRef>
          </c:val>
        </c:ser>
        <c:ser>
          <c:idx val="4"/>
          <c:order val="4"/>
          <c:tx>
            <c:strRef>
              <c:f>Лист1!$E$1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solidFill>
                <a:srgbClr val="F696FF"/>
              </a:solidFill>
            </a:ln>
          </c:spPr>
          <c:dLbls>
            <c:dLbl>
              <c:idx val="0"/>
              <c:layout>
                <c:manualLayout>
                  <c:x val="1.2698405080321912E-2"/>
                  <c:y val="2.1548670726979319E-2"/>
                </c:manualLayout>
              </c:layout>
              <c:showVal val="1"/>
            </c:dLbl>
            <c:dLbl>
              <c:idx val="2"/>
              <c:layout>
                <c:manualLayout>
                  <c:x val="2.5396810160643892E-3"/>
                  <c:y val="1.0774335363489601E-2"/>
                </c:manualLayout>
              </c:layout>
              <c:showVal val="1"/>
            </c:dLbl>
            <c:txPr>
              <a:bodyPr/>
              <a:lstStyle/>
              <a:p>
                <a:pPr>
                  <a:defRPr sz="700">
                    <a:latin typeface="Proxima Nova Lt"/>
                  </a:defRPr>
                </a:pPr>
                <a:endParaRPr lang="ru-RU"/>
              </a:p>
            </c:txPr>
            <c:showVal val="1"/>
          </c:dLbls>
          <c:val>
            <c:numRef>
              <c:f>Лист1!$E$2:$E$4</c:f>
              <c:numCache>
                <c:formatCode>0.0</c:formatCode>
                <c:ptCount val="3"/>
                <c:pt idx="0">
                  <c:v>623.79999999999995</c:v>
                </c:pt>
                <c:pt idx="1">
                  <c:v>4.7</c:v>
                </c:pt>
                <c:pt idx="2">
                  <c:v>55.9</c:v>
                </c:pt>
              </c:numCache>
            </c:numRef>
          </c:val>
        </c:ser>
        <c:dLbls>
          <c:showVal val="1"/>
        </c:dLbls>
        <c:gapWidth val="371"/>
        <c:overlap val="-71"/>
        <c:axId val="157926912"/>
        <c:axId val="157928448"/>
      </c:barChart>
      <c:catAx>
        <c:axId val="15792691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57928448"/>
        <c:crosses val="autoZero"/>
        <c:auto val="1"/>
        <c:lblAlgn val="ctr"/>
        <c:lblOffset val="100"/>
      </c:catAx>
      <c:valAx>
        <c:axId val="157928448"/>
        <c:scaling>
          <c:orientation val="minMax"/>
        </c:scaling>
        <c:delete val="1"/>
        <c:axPos val="l"/>
        <c:numFmt formatCode="0.0" sourceLinked="1"/>
        <c:majorTickMark val="none"/>
        <c:tickLblPos val="none"/>
        <c:crossAx val="15792691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000">
              <a:latin typeface="Proxima Nova Lt" pitchFamily="50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8.9619822357362044E-2"/>
          <c:w val="0.95716565413365462"/>
          <c:h val="0.81316483615468371"/>
        </c:manualLayout>
      </c:layout>
      <c:barChart>
        <c:barDir val="col"/>
        <c:grouping val="clustered"/>
        <c:ser>
          <c:idx val="0"/>
          <c:order val="0"/>
          <c:tx>
            <c:strRef>
              <c:f>Лист1!$A$1</c:f>
              <c:strCache>
                <c:ptCount val="1"/>
                <c:pt idx="0">
                  <c:v>факт 2017 </c:v>
                </c:pt>
              </c:strCache>
            </c:strRef>
          </c:tx>
          <c:spPr>
            <a:solidFill>
              <a:srgbClr val="A62EE8"/>
            </a:solidFill>
          </c:spPr>
          <c:dPt>
            <c:idx val="1"/>
            <c:spPr>
              <a:solidFill>
                <a:srgbClr val="A62EE8"/>
              </a:solidFill>
              <a:ln>
                <a:solidFill>
                  <a:srgbClr val="CF75D1"/>
                </a:solidFill>
              </a:ln>
            </c:spPr>
          </c:dPt>
          <c:dLbls>
            <c:dLbl>
              <c:idx val="0"/>
              <c:layout>
                <c:manualLayout>
                  <c:x val="0"/>
                  <c:y val="2.3188243499684142E-2"/>
                </c:manualLayout>
              </c:layout>
              <c:showVal val="1"/>
            </c:dLbl>
            <c:dLbl>
              <c:idx val="1"/>
              <c:layout>
                <c:manualLayout>
                  <c:x val="-1.5201290717885821E-2"/>
                  <c:y val="2.318824349968414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1145,3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2.0317448128515082E-2"/>
                  <c:y val="3.8647072499473786E-2"/>
                </c:manualLayout>
              </c:layout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showVal val="1"/>
          </c:dLbls>
          <c:val>
            <c:numRef>
              <c:f>Лист1!$A$2:$A$4</c:f>
              <c:numCache>
                <c:formatCode>0.0</c:formatCode>
                <c:ptCount val="3"/>
                <c:pt idx="0">
                  <c:v>8539.7000000000007</c:v>
                </c:pt>
                <c:pt idx="1">
                  <c:v>1145.2</c:v>
                </c:pt>
                <c:pt idx="2">
                  <c:v>6832.7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CE2284"/>
            </a:solidFill>
          </c:spPr>
          <c:dLbls>
            <c:dLbl>
              <c:idx val="0"/>
              <c:layout>
                <c:manualLayout>
                  <c:x val="-7.5086569126917918E-3"/>
                  <c:y val="7.7294144998947302E-3"/>
                </c:manualLayout>
              </c:layout>
              <c:showVal val="1"/>
            </c:dLbl>
            <c:dLbl>
              <c:idx val="2"/>
              <c:layout>
                <c:manualLayout>
                  <c:x val="-2.5286624000025598E-2"/>
                  <c:y val="7.7288058845797593E-3"/>
                </c:manualLayout>
              </c:layout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showVal val="1"/>
          </c:dLbls>
          <c:val>
            <c:numRef>
              <c:f>Лист1!$B$2:$B$4</c:f>
              <c:numCache>
                <c:formatCode>0.0</c:formatCode>
                <c:ptCount val="3"/>
                <c:pt idx="0">
                  <c:v>10256.5</c:v>
                </c:pt>
                <c:pt idx="1">
                  <c:v>1289.5</c:v>
                </c:pt>
                <c:pt idx="2">
                  <c:v>8279</c:v>
                </c:pt>
              </c:numCache>
            </c:numRef>
          </c:val>
        </c:ser>
        <c:ser>
          <c:idx val="2"/>
          <c:order val="2"/>
          <c:tx>
            <c:strRef>
              <c:f>Лист1!$C$1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FF00FF"/>
            </a:solidFill>
          </c:spPr>
          <c:dLbls>
            <c:dLbl>
              <c:idx val="1"/>
              <c:layout>
                <c:manualLayout>
                  <c:x val="-1.0158724064257541E-2"/>
                  <c:y val="-7.7294144998947101E-2"/>
                </c:manualLayout>
              </c:layout>
              <c:showVal val="1"/>
            </c:dLbl>
            <c:txPr>
              <a:bodyPr/>
              <a:lstStyle/>
              <a:p>
                <a:pPr>
                  <a:defRPr sz="700">
                    <a:latin typeface="Proxima Nova Lt"/>
                  </a:defRPr>
                </a:pPr>
                <a:endParaRPr lang="ru-RU"/>
              </a:p>
            </c:txPr>
            <c:showVal val="1"/>
          </c:dLbls>
          <c:val>
            <c:numRef>
              <c:f>Лист1!$C$2:$C$4</c:f>
              <c:numCache>
                <c:formatCode>0.0</c:formatCode>
                <c:ptCount val="3"/>
                <c:pt idx="0">
                  <c:v>11408.8</c:v>
                </c:pt>
                <c:pt idx="1">
                  <c:v>1452.9</c:v>
                </c:pt>
                <c:pt idx="2">
                  <c:v>9218.5</c:v>
                </c:pt>
              </c:numCache>
            </c:numRef>
          </c:val>
        </c:ser>
        <c:ser>
          <c:idx val="3"/>
          <c:order val="3"/>
          <c:tx>
            <c:strRef>
              <c:f>Лист1!$D$1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FF66CC"/>
            </a:solidFill>
          </c:spPr>
          <c:dLbls>
            <c:dLbl>
              <c:idx val="0"/>
              <c:layout>
                <c:manualLayout>
                  <c:x val="7.6190430481931377E-3"/>
                  <c:y val="-7.7294144998947101E-2"/>
                </c:manualLayout>
              </c:layout>
              <c:showVal val="1"/>
            </c:dLbl>
            <c:dLbl>
              <c:idx val="1"/>
              <c:layout>
                <c:manualLayout>
                  <c:x val="-1.2698405080321912E-2"/>
                  <c:y val="-7.7294144998947146E-3"/>
                </c:manualLayout>
              </c:layout>
              <c:showVal val="1"/>
            </c:dLbl>
            <c:dLbl>
              <c:idx val="2"/>
              <c:layout>
                <c:manualLayout>
                  <c:x val="-2.5396810160643853E-3"/>
                  <c:y val="-7.7294144998947101E-2"/>
                </c:manualLayout>
              </c:layout>
              <c:showVal val="1"/>
            </c:dLbl>
            <c:txPr>
              <a:bodyPr/>
              <a:lstStyle/>
              <a:p>
                <a:pPr>
                  <a:defRPr sz="700">
                    <a:latin typeface="Proxima Nova Lt"/>
                  </a:defRPr>
                </a:pPr>
                <a:endParaRPr lang="ru-RU"/>
              </a:p>
            </c:txPr>
            <c:showVal val="1"/>
          </c:dLbls>
          <c:val>
            <c:numRef>
              <c:f>Лист1!$D$2:$D$4</c:f>
              <c:numCache>
                <c:formatCode>0.0</c:formatCode>
                <c:ptCount val="3"/>
                <c:pt idx="0">
                  <c:v>11338</c:v>
                </c:pt>
                <c:pt idx="1">
                  <c:v>1468.4</c:v>
                </c:pt>
                <c:pt idx="2">
                  <c:v>9158.6</c:v>
                </c:pt>
              </c:numCache>
            </c:numRef>
          </c:val>
        </c:ser>
        <c:ser>
          <c:idx val="4"/>
          <c:order val="4"/>
          <c:tx>
            <c:strRef>
              <c:f>Лист1!$E$1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</c:spPr>
          <c:dLbls>
            <c:dLbl>
              <c:idx val="0"/>
              <c:layout>
                <c:manualLayout>
                  <c:x val="2.0317448128515082E-2"/>
                  <c:y val="1.5458828999789433E-2"/>
                </c:manualLayout>
              </c:layout>
              <c:showVal val="1"/>
            </c:dLbl>
            <c:dLbl>
              <c:idx val="1"/>
              <c:layout>
                <c:manualLayout>
                  <c:x val="2.2857129144579456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2.5396810160643853E-3"/>
                  <c:y val="1.5458828999789433E-2"/>
                </c:manualLayout>
              </c:layout>
              <c:showVal val="1"/>
            </c:dLbl>
            <c:txPr>
              <a:bodyPr/>
              <a:lstStyle/>
              <a:p>
                <a:pPr>
                  <a:defRPr sz="700">
                    <a:latin typeface="Proxima Nova Lt"/>
                  </a:defRPr>
                </a:pPr>
                <a:endParaRPr lang="ru-RU"/>
              </a:p>
            </c:txPr>
            <c:showVal val="1"/>
          </c:dLbls>
          <c:val>
            <c:numRef>
              <c:f>Лист1!$E$2:$E$4</c:f>
              <c:numCache>
                <c:formatCode>0.0</c:formatCode>
                <c:ptCount val="3"/>
                <c:pt idx="0">
                  <c:v>11656.1</c:v>
                </c:pt>
                <c:pt idx="1">
                  <c:v>1572</c:v>
                </c:pt>
                <c:pt idx="2">
                  <c:v>9399.7000000000007</c:v>
                </c:pt>
              </c:numCache>
            </c:numRef>
          </c:val>
        </c:ser>
        <c:dLbls>
          <c:showVal val="1"/>
        </c:dLbls>
        <c:gapWidth val="371"/>
        <c:overlap val="-71"/>
        <c:axId val="158990336"/>
        <c:axId val="158991872"/>
      </c:barChart>
      <c:catAx>
        <c:axId val="15899033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58991872"/>
        <c:crosses val="autoZero"/>
        <c:auto val="1"/>
        <c:lblAlgn val="ctr"/>
        <c:lblOffset val="100"/>
      </c:catAx>
      <c:valAx>
        <c:axId val="158991872"/>
        <c:scaling>
          <c:orientation val="minMax"/>
        </c:scaling>
        <c:delete val="1"/>
        <c:axPos val="l"/>
        <c:numFmt formatCode="0.0" sourceLinked="1"/>
        <c:majorTickMark val="none"/>
        <c:tickLblPos val="none"/>
        <c:crossAx val="1589903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8.9619822357364792E-2"/>
          <c:w val="0.95716565413365462"/>
          <c:h val="0.8131648361546839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</c:v>
                </c:pt>
              </c:strCache>
            </c:strRef>
          </c:tx>
          <c:spPr>
            <a:solidFill>
              <a:srgbClr val="A62EE8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r>
                      <a:rPr lang="ru-RU" dirty="0" smtClean="0"/>
                      <a:t>3,3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0.0%</c:formatCode>
                <c:ptCount val="1"/>
                <c:pt idx="0">
                  <c:v>0.53300000000000003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план2018 </c:v>
                </c:pt>
              </c:strCache>
            </c:strRef>
          </c:tx>
          <c:spPr>
            <a:solidFill>
              <a:srgbClr val="CE2284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93,1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0.0%</c:formatCode>
                <c:ptCount val="1"/>
                <c:pt idx="0">
                  <c:v>0.93100000000000005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 93,2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0.0%</c:formatCode>
                <c:ptCount val="1"/>
                <c:pt idx="0">
                  <c:v>0.93200000000000005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93,3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0.0%</c:formatCode>
                <c:ptCount val="1"/>
                <c:pt idx="0">
                  <c:v>0.93300000000000005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93,4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0.0%</c:formatCode>
                <c:ptCount val="1"/>
                <c:pt idx="0">
                  <c:v>0.93400000000000005</c:v>
                </c:pt>
              </c:numCache>
            </c:numRef>
          </c:val>
        </c:ser>
        <c:dLbls>
          <c:showVal val="1"/>
        </c:dLbls>
        <c:gapWidth val="371"/>
        <c:overlap val="-71"/>
        <c:axId val="163292672"/>
        <c:axId val="163294208"/>
      </c:barChart>
      <c:catAx>
        <c:axId val="16329267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3294208"/>
        <c:crosses val="autoZero"/>
        <c:auto val="1"/>
        <c:lblAlgn val="ctr"/>
        <c:lblOffset val="100"/>
      </c:catAx>
      <c:valAx>
        <c:axId val="163294208"/>
        <c:scaling>
          <c:orientation val="minMax"/>
        </c:scaling>
        <c:delete val="1"/>
        <c:axPos val="l"/>
        <c:numFmt formatCode="0.0%" sourceLinked="1"/>
        <c:majorTickMark val="none"/>
        <c:tickLblPos val="none"/>
        <c:crossAx val="1632926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8.9619822357364834E-2"/>
          <c:w val="0.95716565413365462"/>
          <c:h val="0.8131648361546841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2016 </c:v>
                </c:pt>
              </c:strCache>
            </c:strRef>
          </c:tx>
          <c:spPr>
            <a:solidFill>
              <a:srgbClr val="A62EE8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план2017 </c:v>
                </c:pt>
              </c:strCache>
            </c:strRef>
          </c:tx>
          <c:spPr>
            <a:solidFill>
              <a:srgbClr val="CE2284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DB28EE"/>
            </a:solidFill>
          </c:spPr>
          <c:dLbls>
            <c:dLbl>
              <c:idx val="0"/>
              <c:spPr/>
              <c:txPr>
                <a:bodyPr/>
                <a:lstStyle/>
                <a:p>
                  <a:pPr>
                    <a:defRPr sz="700">
                      <a:latin typeface="Proxima Nova Lt" pitchFamily="50" charset="0"/>
                    </a:defRPr>
                  </a:pPr>
                  <a:endParaRPr lang="ru-RU"/>
                </a:p>
              </c:txPr>
            </c:dLbl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ED51D7"/>
            </a:solidFill>
          </c:spPr>
          <c:dLbls>
            <c:dLbl>
              <c:idx val="0"/>
              <c:spPr/>
              <c:txPr>
                <a:bodyPr/>
                <a:lstStyle/>
                <a:p>
                  <a:pPr>
                    <a:defRPr sz="700">
                      <a:latin typeface="Proxima Nova Lt" pitchFamily="50" charset="0"/>
                    </a:defRPr>
                  </a:pPr>
                  <a:endParaRPr lang="ru-RU"/>
                </a:p>
              </c:txPr>
            </c:dLbl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dLbls>
          <c:showVal val="1"/>
        </c:dLbls>
        <c:gapWidth val="371"/>
        <c:overlap val="-71"/>
        <c:axId val="163360768"/>
        <c:axId val="163362304"/>
      </c:barChart>
      <c:catAx>
        <c:axId val="16336076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3362304"/>
        <c:crosses val="autoZero"/>
        <c:auto val="1"/>
        <c:lblAlgn val="ctr"/>
        <c:lblOffset val="100"/>
      </c:catAx>
      <c:valAx>
        <c:axId val="163362304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1633607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floor>
      <c:spPr>
        <a:noFill/>
        <a:ln w="9525">
          <a:noFill/>
        </a:ln>
      </c:spPr>
    </c:floor>
    <c:sideWall>
      <c:spPr>
        <a:noFill/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4.8888546711834041E-2"/>
          <c:w val="1"/>
          <c:h val="0.9022229065763319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2D2D8"/>
            </a:solidFill>
          </c:spPr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36524</c:v>
                </c:pt>
                <c:pt idx="1">
                  <c:v>37863</c:v>
                </c:pt>
                <c:pt idx="2">
                  <c:v>38081</c:v>
                </c:pt>
                <c:pt idx="3">
                  <c:v>41456</c:v>
                </c:pt>
                <c:pt idx="4">
                  <c:v>45403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E64CBA"/>
            </a:solidFill>
          </c:spPr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1650</c:v>
                </c:pt>
                <c:pt idx="1">
                  <c:v>1406</c:v>
                </c:pt>
                <c:pt idx="2">
                  <c:v>777</c:v>
                </c:pt>
                <c:pt idx="3">
                  <c:v>778</c:v>
                </c:pt>
                <c:pt idx="4">
                  <c:v>678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62EE8"/>
            </a:solidFill>
          </c:spPr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10889</c:v>
                </c:pt>
                <c:pt idx="1">
                  <c:v>12732</c:v>
                </c:pt>
                <c:pt idx="2">
                  <c:v>14452</c:v>
                </c:pt>
                <c:pt idx="3">
                  <c:v>10939</c:v>
                </c:pt>
                <c:pt idx="4">
                  <c:v>13293</c:v>
                </c:pt>
              </c:numCache>
            </c:numRef>
          </c:val>
        </c:ser>
        <c:shape val="box"/>
        <c:axId val="117111808"/>
        <c:axId val="117129984"/>
        <c:axId val="0"/>
      </c:bar3DChart>
      <c:catAx>
        <c:axId val="117111808"/>
        <c:scaling>
          <c:orientation val="minMax"/>
        </c:scaling>
        <c:delete val="1"/>
        <c:axPos val="b"/>
        <c:numFmt formatCode="General" sourceLinked="1"/>
        <c:tickLblPos val="none"/>
        <c:crossAx val="117129984"/>
        <c:crosses val="autoZero"/>
        <c:auto val="1"/>
        <c:lblAlgn val="ctr"/>
        <c:lblOffset val="100"/>
      </c:catAx>
      <c:valAx>
        <c:axId val="117129984"/>
        <c:scaling>
          <c:orientation val="minMax"/>
        </c:scaling>
        <c:delete val="1"/>
        <c:axPos val="l"/>
        <c:numFmt formatCode="General" sourceLinked="1"/>
        <c:tickLblPos val="none"/>
        <c:crossAx val="117111808"/>
        <c:crosses val="autoZero"/>
        <c:crossBetween val="between"/>
      </c:valAx>
      <c:spPr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0.58739326408914028"/>
          <c:w val="0.95716565413365462"/>
          <c:h val="0.3153895685769568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</c:v>
                </c:pt>
              </c:strCache>
            </c:strRef>
          </c:tx>
          <c:spPr>
            <a:solidFill>
              <a:srgbClr val="A62EE8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1,</a:t>
                    </a:r>
                    <a:r>
                      <a:rPr lang="ru-RU" dirty="0" smtClean="0"/>
                      <a:t>8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0.0%</c:formatCode>
                <c:ptCount val="1"/>
                <c:pt idx="0">
                  <c:v>1.7999999999999999E-2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CE2284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1,</a:t>
                    </a:r>
                    <a:r>
                      <a:rPr lang="ru-RU" dirty="0" smtClean="0"/>
                      <a:t>7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0.0%</c:formatCode>
                <c:ptCount val="1"/>
                <c:pt idx="0">
                  <c:v>1.7000000000000001E-2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1,</a:t>
                    </a:r>
                    <a:r>
                      <a:rPr lang="ru-RU" dirty="0" smtClean="0"/>
                      <a:t>6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0.0%</c:formatCode>
                <c:ptCount val="1"/>
                <c:pt idx="0">
                  <c:v>1.6000000000000021E-2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700">
                        <a:latin typeface="Proxima Nova Lt" pitchFamily="50" charset="0"/>
                      </a:defRPr>
                    </a:pPr>
                    <a:r>
                      <a:rPr lang="en-US" smtClean="0"/>
                      <a:t>1,6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pPr/>
              <c:dLblPos val="outEnd"/>
              <c:showVal val="1"/>
            </c:dLbl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0.0%</c:formatCode>
                <c:ptCount val="1"/>
                <c:pt idx="0">
                  <c:v>1.6000000000000021E-2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700">
                        <a:latin typeface="Proxima Nova Lt" pitchFamily="50" charset="0"/>
                      </a:defRPr>
                    </a:pPr>
                    <a:r>
                      <a:rPr lang="en-US" dirty="0" smtClean="0"/>
                      <a:t>1,</a:t>
                    </a:r>
                    <a:r>
                      <a:rPr lang="ru-RU" dirty="0" smtClean="0"/>
                      <a:t>6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pPr/>
              <c:dLblPos val="outEnd"/>
              <c:showVal val="1"/>
            </c:dLbl>
            <c:dLblPos val="outEnd"/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0.0%</c:formatCode>
                <c:ptCount val="1"/>
                <c:pt idx="0">
                  <c:v>1.6000000000000021E-2</c:v>
                </c:pt>
              </c:numCache>
            </c:numRef>
          </c:val>
        </c:ser>
        <c:dLbls>
          <c:showVal val="1"/>
        </c:dLbls>
        <c:gapWidth val="371"/>
        <c:overlap val="-71"/>
        <c:axId val="163440896"/>
        <c:axId val="163487744"/>
      </c:barChart>
      <c:catAx>
        <c:axId val="16344089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3487744"/>
        <c:crosses val="autoZero"/>
        <c:auto val="1"/>
        <c:lblAlgn val="ctr"/>
        <c:lblOffset val="100"/>
      </c:catAx>
      <c:valAx>
        <c:axId val="163487744"/>
        <c:scaling>
          <c:orientation val="minMax"/>
        </c:scaling>
        <c:delete val="1"/>
        <c:axPos val="l"/>
        <c:numFmt formatCode="0.0%" sourceLinked="1"/>
        <c:majorTickMark val="none"/>
        <c:tickLblPos val="none"/>
        <c:crossAx val="16344089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0.44213319397395101"/>
          <c:w val="0.95716565413365462"/>
          <c:h val="0.4606496386921316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 </c:v>
                </c:pt>
              </c:strCache>
            </c:strRef>
          </c:tx>
          <c:spPr>
            <a:solidFill>
              <a:srgbClr val="A62EE8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40,0%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Лист1!$B$2:$F$2</c:f>
              <c:numCache>
                <c:formatCode>0.0%</c:formatCode>
                <c:ptCount val="5"/>
                <c:pt idx="0">
                  <c:v>0.4</c:v>
                </c:pt>
                <c:pt idx="1">
                  <c:v>0.41000000000000031</c:v>
                </c:pt>
                <c:pt idx="2">
                  <c:v>0.42000000000000032</c:v>
                </c:pt>
                <c:pt idx="3">
                  <c:v>0.42000000000000032</c:v>
                </c:pt>
                <c:pt idx="4">
                  <c:v>0.43000000000000038</c:v>
                </c:pt>
              </c:numCache>
            </c:numRef>
          </c:cat>
          <c:val>
            <c:numRef>
              <c:f>Лист1!$B$2</c:f>
              <c:numCache>
                <c:formatCode>0.0%</c:formatCode>
                <c:ptCount val="1"/>
                <c:pt idx="0">
                  <c:v>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2018</c:v>
                </c:pt>
              </c:strCache>
            </c:strRef>
          </c:tx>
          <c:spPr>
            <a:solidFill>
              <a:srgbClr val="CE2284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41,0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Лист1!$B$2:$F$2</c:f>
              <c:numCache>
                <c:formatCode>0.0%</c:formatCode>
                <c:ptCount val="5"/>
                <c:pt idx="0">
                  <c:v>0.4</c:v>
                </c:pt>
                <c:pt idx="1">
                  <c:v>0.41000000000000031</c:v>
                </c:pt>
                <c:pt idx="2">
                  <c:v>0.42000000000000032</c:v>
                </c:pt>
                <c:pt idx="3">
                  <c:v>0.42000000000000032</c:v>
                </c:pt>
                <c:pt idx="4">
                  <c:v>0.43000000000000038</c:v>
                </c:pt>
              </c:numCache>
            </c:numRef>
          </c:cat>
          <c:val>
            <c:numRef>
              <c:f>Лист1!$C$2</c:f>
              <c:numCache>
                <c:formatCode>0.0%</c:formatCode>
                <c:ptCount val="1"/>
                <c:pt idx="0">
                  <c:v>0.41000000000000031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42,0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Лист1!$B$2:$F$2</c:f>
              <c:numCache>
                <c:formatCode>0.0%</c:formatCode>
                <c:ptCount val="5"/>
                <c:pt idx="0">
                  <c:v>0.4</c:v>
                </c:pt>
                <c:pt idx="1">
                  <c:v>0.41000000000000031</c:v>
                </c:pt>
                <c:pt idx="2">
                  <c:v>0.42000000000000032</c:v>
                </c:pt>
                <c:pt idx="3">
                  <c:v>0.42000000000000032</c:v>
                </c:pt>
                <c:pt idx="4">
                  <c:v>0.43000000000000038</c:v>
                </c:pt>
              </c:numCache>
            </c:numRef>
          </c:cat>
          <c:val>
            <c:numRef>
              <c:f>Лист1!$D$2</c:f>
              <c:numCache>
                <c:formatCode>0.0%</c:formatCode>
                <c:ptCount val="1"/>
                <c:pt idx="0">
                  <c:v>0.42000000000000032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42,0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Лист1!$B$2:$F$2</c:f>
              <c:numCache>
                <c:formatCode>0.0%</c:formatCode>
                <c:ptCount val="5"/>
                <c:pt idx="0">
                  <c:v>0.4</c:v>
                </c:pt>
                <c:pt idx="1">
                  <c:v>0.41000000000000031</c:v>
                </c:pt>
                <c:pt idx="2">
                  <c:v>0.42000000000000032</c:v>
                </c:pt>
                <c:pt idx="3">
                  <c:v>0.42000000000000032</c:v>
                </c:pt>
                <c:pt idx="4">
                  <c:v>0.43000000000000038</c:v>
                </c:pt>
              </c:numCache>
            </c:numRef>
          </c:cat>
          <c:val>
            <c:numRef>
              <c:f>Лист1!$E$2</c:f>
              <c:numCache>
                <c:formatCode>0.0%</c:formatCode>
                <c:ptCount val="1"/>
                <c:pt idx="0">
                  <c:v>0.42000000000000032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43,0%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numRef>
              <c:f>Лист1!$B$2:$F$2</c:f>
              <c:numCache>
                <c:formatCode>0.0%</c:formatCode>
                <c:ptCount val="5"/>
                <c:pt idx="0">
                  <c:v>0.4</c:v>
                </c:pt>
                <c:pt idx="1">
                  <c:v>0.41000000000000031</c:v>
                </c:pt>
                <c:pt idx="2">
                  <c:v>0.42000000000000032</c:v>
                </c:pt>
                <c:pt idx="3">
                  <c:v>0.42000000000000032</c:v>
                </c:pt>
                <c:pt idx="4">
                  <c:v>0.43000000000000038</c:v>
                </c:pt>
              </c:numCache>
            </c:numRef>
          </c:cat>
          <c:val>
            <c:numRef>
              <c:f>Лист1!$F$2</c:f>
              <c:numCache>
                <c:formatCode>0.0%</c:formatCode>
                <c:ptCount val="1"/>
                <c:pt idx="0">
                  <c:v>0.43000000000000038</c:v>
                </c:pt>
              </c:numCache>
            </c:numRef>
          </c:val>
        </c:ser>
        <c:dLbls>
          <c:showVal val="1"/>
        </c:dLbls>
        <c:gapWidth val="371"/>
        <c:overlap val="-71"/>
        <c:axId val="158875648"/>
        <c:axId val="158877184"/>
      </c:barChart>
      <c:catAx>
        <c:axId val="158875648"/>
        <c:scaling>
          <c:orientation val="minMax"/>
        </c:scaling>
        <c:delete val="1"/>
        <c:axPos val="b"/>
        <c:numFmt formatCode="0.0%" sourceLinked="1"/>
        <c:majorTickMark val="none"/>
        <c:tickLblPos val="none"/>
        <c:crossAx val="158877184"/>
        <c:crosses val="autoZero"/>
        <c:auto val="1"/>
        <c:lblAlgn val="ctr"/>
        <c:lblOffset val="100"/>
      </c:catAx>
      <c:valAx>
        <c:axId val="158877184"/>
        <c:scaling>
          <c:orientation val="minMax"/>
        </c:scaling>
        <c:delete val="1"/>
        <c:axPos val="l"/>
        <c:numFmt formatCode="0.0%" sourceLinked="1"/>
        <c:majorTickMark val="none"/>
        <c:tickLblPos val="none"/>
        <c:crossAx val="1588756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0"/>
          <c:y val="8.9619822357364834E-2"/>
          <c:w val="0.95716565413365462"/>
          <c:h val="0.8131648361546841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</c:v>
                </c:pt>
              </c:strCache>
            </c:strRef>
          </c:tx>
          <c:spPr>
            <a:solidFill>
              <a:srgbClr val="A62EE8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700">
                        <a:latin typeface="Proxima Nova Lt" pitchFamily="50" charset="0"/>
                      </a:defRPr>
                    </a:pPr>
                    <a:r>
                      <a:rPr lang="ru-RU" dirty="0" smtClean="0"/>
                      <a:t>50,0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pPr/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0.0%</c:formatCode>
                <c:ptCount val="1"/>
                <c:pt idx="0">
                  <c:v>0.5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2018 </c:v>
                </c:pt>
              </c:strCache>
            </c:strRef>
          </c:tx>
          <c:spPr>
            <a:solidFill>
              <a:srgbClr val="CE2284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700">
                        <a:latin typeface="Proxima Nova Lt" pitchFamily="50" charset="0"/>
                      </a:defRPr>
                    </a:pPr>
                    <a:r>
                      <a:rPr lang="en-US" dirty="0" smtClean="0"/>
                      <a:t>50,0%</a:t>
                    </a:r>
                    <a:endParaRPr lang="en-US" dirty="0"/>
                  </a:p>
                </c:rich>
              </c:tx>
              <c:spPr/>
              <c:showVal val="1"/>
            </c:dLbl>
            <c:txPr>
              <a:bodyPr/>
              <a:lstStyle/>
              <a:p>
                <a:pPr>
                  <a:defRPr sz="700"/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0.0%</c:formatCode>
                <c:ptCount val="1"/>
                <c:pt idx="0">
                  <c:v>0.5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DB28EE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50,0%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0.0%</c:formatCode>
                <c:ptCount val="1"/>
                <c:pt idx="0">
                  <c:v>0.5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</c:v>
                </c:pt>
              </c:strCache>
            </c:strRef>
          </c:tx>
          <c:spPr>
            <a:solidFill>
              <a:srgbClr val="ED51D7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700">
                        <a:latin typeface="Proxima Nova Lt" pitchFamily="50" charset="0"/>
                      </a:defRPr>
                    </a:pPr>
                    <a:r>
                      <a:rPr lang="en-US" dirty="0" smtClean="0"/>
                      <a:t>50,0%</a:t>
                    </a:r>
                    <a:endParaRPr lang="en-US" dirty="0"/>
                  </a:p>
                </c:rich>
              </c:tx>
              <c:spPr/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0.0%</c:formatCode>
                <c:ptCount val="1"/>
                <c:pt idx="0">
                  <c:v>0.5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700">
                        <a:latin typeface="Proxima Nova Lt" pitchFamily="50" charset="0"/>
                      </a:defRPr>
                    </a:pPr>
                    <a:r>
                      <a:rPr lang="en-US" dirty="0" smtClean="0"/>
                      <a:t>50,0%</a:t>
                    </a:r>
                    <a:endParaRPr lang="en-US" dirty="0"/>
                  </a:p>
                </c:rich>
              </c:tx>
              <c:spPr/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0.0%</c:formatCode>
                <c:ptCount val="1"/>
                <c:pt idx="0">
                  <c:v>0.5</c:v>
                </c:pt>
              </c:numCache>
            </c:numRef>
          </c:val>
        </c:ser>
        <c:dLbls>
          <c:showVal val="1"/>
        </c:dLbls>
        <c:gapWidth val="371"/>
        <c:overlap val="-71"/>
        <c:axId val="163560448"/>
        <c:axId val="163574528"/>
      </c:barChart>
      <c:catAx>
        <c:axId val="16356044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3574528"/>
        <c:crosses val="autoZero"/>
        <c:auto val="1"/>
        <c:lblAlgn val="ctr"/>
        <c:lblOffset val="100"/>
      </c:catAx>
      <c:valAx>
        <c:axId val="163574528"/>
        <c:scaling>
          <c:orientation val="minMax"/>
        </c:scaling>
        <c:delete val="1"/>
        <c:axPos val="l"/>
        <c:numFmt formatCode="0.0%" sourceLinked="1"/>
        <c:majorTickMark val="none"/>
        <c:tickLblPos val="none"/>
        <c:crossAx val="1635604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8.5333441868026567E-3"/>
          <c:y val="3.5513840474945116E-2"/>
          <c:w val="0.93216576181173383"/>
          <c:h val="0.91205624015524656"/>
        </c:manualLayout>
      </c:layout>
      <c:barChart>
        <c:barDir val="col"/>
        <c:grouping val="clustered"/>
        <c:ser>
          <c:idx val="0"/>
          <c:order val="0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E64CBA"/>
            </a:solidFill>
          </c:spPr>
          <c:dPt>
            <c:idx val="1"/>
            <c:spPr>
              <a:solidFill>
                <a:srgbClr val="E64CBA"/>
              </a:solidFill>
              <a:ln>
                <a:solidFill>
                  <a:srgbClr val="CF75D1"/>
                </a:solidFill>
              </a:ln>
            </c:spPr>
          </c:dPt>
          <c:dLbls>
            <c:dLbl>
              <c:idx val="0"/>
              <c:layout>
                <c:manualLayout>
                  <c:x val="-1.1111033343598645E-2"/>
                  <c:y val="3.8647072499473786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1.8518388905997742E-2"/>
                  <c:y val="7.7294144998947302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val>
            <c:numRef>
              <c:f>Лист1!$B$2:$B$3</c:f>
              <c:numCache>
                <c:formatCode>0.0</c:formatCode>
                <c:ptCount val="2"/>
                <c:pt idx="0">
                  <c:v>808.1</c:v>
                </c:pt>
                <c:pt idx="1">
                  <c:v>642.20000000000005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rgbClr val="A62EE8"/>
            </a:solidFill>
          </c:spPr>
          <c:dLbls>
            <c:dLbl>
              <c:idx val="0"/>
              <c:layout>
                <c:manualLayout>
                  <c:x val="-1.4814711124798194E-2"/>
                  <c:y val="2.3188243499684142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3.7036777811995034E-3"/>
                  <c:y val="-7.3228594695065484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val>
            <c:numRef>
              <c:f>Лист1!$C$2:$C$3</c:f>
              <c:numCache>
                <c:formatCode>0.0</c:formatCode>
                <c:ptCount val="2"/>
                <c:pt idx="0">
                  <c:v>952.4</c:v>
                </c:pt>
                <c:pt idx="1">
                  <c:v>705</c:v>
                </c:pt>
              </c:numCache>
            </c:numRef>
          </c:val>
        </c:ser>
        <c:ser>
          <c:idx val="2"/>
          <c:order val="2"/>
          <c:tx>
            <c:strRef>
              <c:f>Лист1!$C$1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2FD5E7"/>
            </a:solidFill>
          </c:spPr>
          <c:dLbls>
            <c:dLbl>
              <c:idx val="0"/>
              <c:layout>
                <c:manualLayout>
                  <c:x val="-3.703677781199571E-3"/>
                  <c:y val="-3.8647072499473786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7.4073555623990969E-3"/>
                  <c:y val="-3.8647072499473786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val>
            <c:numRef>
              <c:f>Лист1!$D$2:$D$3</c:f>
              <c:numCache>
                <c:formatCode>0.0</c:formatCode>
                <c:ptCount val="2"/>
                <c:pt idx="0">
                  <c:v>926.8</c:v>
                </c:pt>
                <c:pt idx="1">
                  <c:v>708.3</c:v>
                </c:pt>
              </c:numCache>
            </c:numRef>
          </c:val>
        </c:ser>
        <c:ser>
          <c:idx val="3"/>
          <c:order val="3"/>
          <c:tx>
            <c:strRef>
              <c:f>Лист1!$D$1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rgbClr val="F69872"/>
            </a:solidFill>
          </c:spPr>
          <c:dLbls>
            <c:dLbl>
              <c:idx val="0"/>
              <c:layout>
                <c:manualLayout>
                  <c:x val="-7.4073555623990969E-3"/>
                  <c:y val="-8.1359695302828747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0"/>
                  <c:y val="-6.9156958238035318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val>
            <c:numRef>
              <c:f>Лист1!$E$2:$E$3</c:f>
              <c:numCache>
                <c:formatCode>0.0</c:formatCode>
                <c:ptCount val="2"/>
                <c:pt idx="0">
                  <c:v>887.6</c:v>
                </c:pt>
                <c:pt idx="1">
                  <c:v>697.1</c:v>
                </c:pt>
              </c:numCache>
            </c:numRef>
          </c:val>
        </c:ser>
        <c:ser>
          <c:idx val="4"/>
          <c:order val="4"/>
          <c:tx>
            <c:strRef>
              <c:f>Лист1!$E$1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dLbls>
            <c:dLbl>
              <c:idx val="0"/>
              <c:layout>
                <c:manualLayout>
                  <c:x val="2.2222066687197291E-2"/>
                  <c:y val="1.017057052816856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1.4814711124798194E-2"/>
                  <c:y val="7.7294144998947302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val>
            <c:numRef>
              <c:f>Лист1!$F$2:$F$3</c:f>
              <c:numCache>
                <c:formatCode>0.0</c:formatCode>
                <c:ptCount val="2"/>
                <c:pt idx="0">
                  <c:v>939.3</c:v>
                </c:pt>
                <c:pt idx="1">
                  <c:v>738.2</c:v>
                </c:pt>
              </c:numCache>
            </c:numRef>
          </c:val>
        </c:ser>
        <c:dLbls>
          <c:showVal val="1"/>
        </c:dLbls>
        <c:gapWidth val="371"/>
        <c:overlap val="-71"/>
        <c:axId val="163844096"/>
        <c:axId val="163845632"/>
      </c:barChart>
      <c:catAx>
        <c:axId val="16384409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3845632"/>
        <c:crosses val="autoZero"/>
        <c:auto val="1"/>
        <c:lblAlgn val="ctr"/>
        <c:lblOffset val="100"/>
      </c:catAx>
      <c:valAx>
        <c:axId val="163845632"/>
        <c:scaling>
          <c:orientation val="minMax"/>
        </c:scaling>
        <c:delete val="1"/>
        <c:axPos val="l"/>
        <c:numFmt formatCode="0.0" sourceLinked="1"/>
        <c:majorTickMark val="none"/>
        <c:tickLblPos val="none"/>
        <c:crossAx val="1638440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1.9644365277116983E-2"/>
          <c:y val="3.5513749685041611E-2"/>
          <c:w val="0.93216576181173338"/>
          <c:h val="0.3749256348162091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2017 </c:v>
                </c:pt>
              </c:strCache>
            </c:strRef>
          </c:tx>
          <c:spPr>
            <a:solidFill>
              <a:srgbClr val="E64CBA"/>
            </a:solidFill>
          </c:spPr>
          <c:dPt>
            <c:idx val="1"/>
            <c:spPr>
              <a:solidFill>
                <a:srgbClr val="E64CBA"/>
              </a:solidFill>
              <a:ln>
                <a:solidFill>
                  <a:srgbClr val="CF75D1"/>
                </a:solidFill>
              </a:ln>
            </c:spPr>
          </c:dPt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val>
            <c:numRef>
              <c:f>Лист1!$B$2:$B$3</c:f>
              <c:numCache>
                <c:formatCode>0.0</c:formatCode>
                <c:ptCount val="2"/>
                <c:pt idx="0">
                  <c:v>165.1</c:v>
                </c:pt>
                <c:pt idx="1">
                  <c:v>0.8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2018 </c:v>
                </c:pt>
              </c:strCache>
            </c:strRef>
          </c:tx>
          <c:spPr>
            <a:solidFill>
              <a:srgbClr val="A62EE8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val>
            <c:numRef>
              <c:f>Лист1!$C$2:$C$3</c:f>
              <c:numCache>
                <c:formatCode>0.0</c:formatCode>
                <c:ptCount val="2"/>
                <c:pt idx="0">
                  <c:v>246.3</c:v>
                </c:pt>
                <c:pt idx="1">
                  <c:v>1.1000000000000001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план 2019</c:v>
                </c:pt>
              </c:strCache>
            </c:strRef>
          </c:tx>
          <c:spPr>
            <a:solidFill>
              <a:srgbClr val="2FD5E7"/>
            </a:solidFill>
          </c:spPr>
          <c:dLbls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val>
            <c:numRef>
              <c:f>Лист1!$D$2:$D$3</c:f>
              <c:numCache>
                <c:formatCode>0.0</c:formatCode>
                <c:ptCount val="2"/>
                <c:pt idx="0">
                  <c:v>217.3</c:v>
                </c:pt>
                <c:pt idx="1">
                  <c:v>1.2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план 2020 </c:v>
                </c:pt>
              </c:strCache>
            </c:strRef>
          </c:tx>
          <c:spPr>
            <a:solidFill>
              <a:srgbClr val="F69872"/>
            </a:solidFill>
          </c:spPr>
          <c:dLbls>
            <c:dLbl>
              <c:idx val="0"/>
              <c:layout>
                <c:manualLayout>
                  <c:x val="0"/>
                  <c:y val="2.2222066687197291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val>
            <c:numRef>
              <c:f>Лист1!$E$2:$E$3</c:f>
              <c:numCache>
                <c:formatCode>0.0</c:formatCode>
                <c:ptCount val="2"/>
                <c:pt idx="0">
                  <c:v>189.9</c:v>
                </c:pt>
                <c:pt idx="1">
                  <c:v>0.60000000000000053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план 2021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dLbls>
            <c:dLbl>
              <c:idx val="0"/>
              <c:layout>
                <c:manualLayout>
                  <c:x val="1.1111033343598645E-2"/>
                  <c:y val="-2.222206668719728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700">
                    <a:latin typeface="Proxima Nova Lt" pitchFamily="50" charset="0"/>
                  </a:defRPr>
                </a:pPr>
                <a:endParaRPr lang="ru-RU"/>
              </a:p>
            </c:txPr>
            <c:dLblPos val="outEnd"/>
            <c:showVal val="1"/>
          </c:dLbls>
          <c:val>
            <c:numRef>
              <c:f>Лист1!$F$2:$F$3</c:f>
              <c:numCache>
                <c:formatCode>0.0</c:formatCode>
                <c:ptCount val="2"/>
                <c:pt idx="0">
                  <c:v>200.4</c:v>
                </c:pt>
                <c:pt idx="1">
                  <c:v>0.70000000000000051</c:v>
                </c:pt>
              </c:numCache>
            </c:numRef>
          </c:val>
        </c:ser>
        <c:dLbls>
          <c:showVal val="1"/>
        </c:dLbls>
        <c:gapWidth val="371"/>
        <c:overlap val="-71"/>
        <c:axId val="164054912"/>
        <c:axId val="164056448"/>
      </c:barChart>
      <c:catAx>
        <c:axId val="16405491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4056448"/>
        <c:crosses val="autoZero"/>
        <c:auto val="1"/>
        <c:lblAlgn val="ctr"/>
        <c:lblOffset val="100"/>
      </c:catAx>
      <c:valAx>
        <c:axId val="164056448"/>
        <c:scaling>
          <c:orientation val="minMax"/>
        </c:scaling>
        <c:delete val="1"/>
        <c:axPos val="l"/>
        <c:numFmt formatCode="0.0" sourceLinked="1"/>
        <c:majorTickMark val="none"/>
        <c:tickLblPos val="none"/>
        <c:crossAx val="16405491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8.1698062009664223E-3"/>
          <c:y val="0.7879499906012406"/>
          <c:w val="0.97473629634734371"/>
          <c:h val="0.21205000939875937"/>
        </c:manualLayout>
      </c:layout>
      <c:txPr>
        <a:bodyPr/>
        <a:lstStyle/>
        <a:p>
          <a:pPr>
            <a:defRPr sz="900">
              <a:latin typeface="Proxima Nova Lt" pitchFamily="50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7.8221674738934474E-2"/>
          <c:w val="0.94985790080837562"/>
          <c:h val="0.8435566505221310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</c:spPr>
          <c:dLbls>
            <c:txPr>
              <a:bodyPr/>
              <a:lstStyle/>
              <a:p>
                <a:pPr>
                  <a:defRPr sz="1000">
                    <a:latin typeface="Proxima Nova Th" pitchFamily="50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_-* #,##0_р_._-;\-* #,##0_р_._-;_-* "-"??_р_._-;_-@_-</c:formatCode>
                <c:ptCount val="4"/>
                <c:pt idx="0">
                  <c:v>8831.6139999999978</c:v>
                </c:pt>
                <c:pt idx="1">
                  <c:v>9328.1219999999976</c:v>
                </c:pt>
                <c:pt idx="2">
                  <c:v>9810.2960000000003</c:v>
                </c:pt>
                <c:pt idx="3">
                  <c:v>10277.823</c:v>
                </c:pt>
              </c:numCache>
            </c:numRef>
          </c:val>
        </c:ser>
        <c:axId val="163678464"/>
        <c:axId val="163688448"/>
      </c:barChart>
      <c:catAx>
        <c:axId val="163678464"/>
        <c:scaling>
          <c:orientation val="minMax"/>
        </c:scaling>
        <c:delete val="1"/>
        <c:axPos val="b"/>
        <c:numFmt formatCode="General" sourceLinked="1"/>
        <c:tickLblPos val="none"/>
        <c:crossAx val="163688448"/>
        <c:crosses val="autoZero"/>
        <c:auto val="1"/>
        <c:lblAlgn val="ctr"/>
        <c:lblOffset val="100"/>
      </c:catAx>
      <c:valAx>
        <c:axId val="163688448"/>
        <c:scaling>
          <c:orientation val="minMax"/>
        </c:scaling>
        <c:delete val="1"/>
        <c:axPos val="l"/>
        <c:numFmt formatCode="_-* #,##0_р_._-;\-* #,##0_р_._-;_-* &quot;-&quot;??_р_._-;_-@_-" sourceLinked="1"/>
        <c:tickLblPos val="none"/>
        <c:crossAx val="1636784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F0"/>
            </a:solidFill>
          </c:spPr>
          <c:dLbls>
            <c:txPr>
              <a:bodyPr/>
              <a:lstStyle/>
              <a:p>
                <a:pPr>
                  <a:defRPr sz="1000">
                    <a:latin typeface="Proxima Nova Th" pitchFamily="50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20201</c:v>
                </c:pt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1354.586</c:v>
                </c:pt>
                <c:pt idx="1">
                  <c:v>2663.19</c:v>
                </c:pt>
                <c:pt idx="2">
                  <c:v>2695.168999999993</c:v>
                </c:pt>
                <c:pt idx="3">
                  <c:v>405</c:v>
                </c:pt>
              </c:numCache>
            </c:numRef>
          </c:val>
        </c:ser>
        <c:axId val="163695616"/>
        <c:axId val="128578304"/>
      </c:barChart>
      <c:catAx>
        <c:axId val="163695616"/>
        <c:scaling>
          <c:orientation val="minMax"/>
        </c:scaling>
        <c:delete val="1"/>
        <c:axPos val="b"/>
        <c:numFmt formatCode="General" sourceLinked="1"/>
        <c:tickLblPos val="none"/>
        <c:crossAx val="128578304"/>
        <c:crosses val="autoZero"/>
        <c:auto val="1"/>
        <c:lblAlgn val="ctr"/>
        <c:lblOffset val="100"/>
      </c:catAx>
      <c:valAx>
        <c:axId val="128578304"/>
        <c:scaling>
          <c:orientation val="minMax"/>
        </c:scaling>
        <c:delete val="1"/>
        <c:axPos val="l"/>
        <c:numFmt formatCode="#,##0" sourceLinked="1"/>
        <c:tickLblPos val="none"/>
        <c:crossAx val="1636956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"/>
          <c:y val="0"/>
          <c:w val="0.9947494430735222"/>
          <c:h val="0.92151834805351418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7030A0"/>
            </a:solidFill>
          </c:spPr>
          <c:dLbls>
            <c:dLbl>
              <c:idx val="0"/>
              <c:layout>
                <c:manualLayout>
                  <c:x val="-8.5713685793475269E-2"/>
                  <c:y val="-5.7347268870186797E-3"/>
                </c:manualLayout>
              </c:layout>
              <c:showVal val="1"/>
            </c:dLbl>
            <c:dLbl>
              <c:idx val="1"/>
              <c:layout>
                <c:manualLayout>
                  <c:x val="-8.5713685793475256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8.2539104838161181E-2"/>
                  <c:y val="1.0513544506171067E-16"/>
                </c:manualLayout>
              </c:layout>
              <c:showVal val="1"/>
            </c:dLbl>
            <c:dLbl>
              <c:idx val="3"/>
              <c:layout>
                <c:manualLayout>
                  <c:x val="-9.8412009614730719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800">
                    <a:latin typeface="Proxima Nova Th" pitchFamily="50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2202.86</c:v>
                </c:pt>
                <c:pt idx="1">
                  <c:v>2330.1869999999935</c:v>
                </c:pt>
                <c:pt idx="2">
                  <c:v>2432.0770000000002</c:v>
                </c:pt>
                <c:pt idx="3">
                  <c:v>2281.386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F696FF"/>
            </a:solidFill>
          </c:spPr>
          <c:dLbls>
            <c:dLbl>
              <c:idx val="0"/>
              <c:layout>
                <c:manualLayout>
                  <c:x val="-7.618994292753356E-2"/>
                  <c:y val="-1.7204180661056043E-2"/>
                </c:manualLayout>
              </c:layout>
              <c:showVal val="1"/>
            </c:dLbl>
            <c:dLbl>
              <c:idx val="1"/>
              <c:layout>
                <c:manualLayout>
                  <c:x val="-8.8888266748789246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8.8888266748789246E-2"/>
                  <c:y val="-5.7347268870186034E-3"/>
                </c:manualLayout>
              </c:layout>
              <c:showVal val="1"/>
            </c:dLbl>
            <c:dLbl>
              <c:idx val="3"/>
              <c:layout>
                <c:manualLayout>
                  <c:x val="-9.2062847704103057E-2"/>
                  <c:y val="-1.1469453774037363E-2"/>
                </c:manualLayout>
              </c:layout>
              <c:showVal val="1"/>
            </c:dLbl>
            <c:txPr>
              <a:bodyPr/>
              <a:lstStyle/>
              <a:p>
                <a:pPr>
                  <a:defRPr sz="800">
                    <a:latin typeface="Proxima Nova Th" pitchFamily="50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68.945000000000007</c:v>
                </c:pt>
                <c:pt idx="1">
                  <c:v>63.181000000000004</c:v>
                </c:pt>
                <c:pt idx="2">
                  <c:v>55.827000000000005</c:v>
                </c:pt>
                <c:pt idx="3">
                  <c:v>51.612000000000002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FF33CC"/>
            </a:solidFill>
          </c:spPr>
          <c:dLbls>
            <c:dLbl>
              <c:idx val="0"/>
              <c:layout>
                <c:manualLayout>
                  <c:x val="-1.2535379988127176E-17"/>
                  <c:y val="-6.3081995757205231E-2"/>
                </c:manualLayout>
              </c:layout>
              <c:showVal val="1"/>
            </c:dLbl>
            <c:dLbl>
              <c:idx val="1"/>
              <c:layout>
                <c:manualLayout>
                  <c:x val="2.7350235922705079E-3"/>
                  <c:y val="-4.0143088209130588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2.8673634435093291E-2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-3.4408361322111981E-2"/>
                </c:manualLayout>
              </c:layout>
              <c:showVal val="1"/>
            </c:dLbl>
            <c:txPr>
              <a:bodyPr/>
              <a:lstStyle/>
              <a:p>
                <a:pPr>
                  <a:defRPr sz="800">
                    <a:latin typeface="Proxima Nova Th" pitchFamily="50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#,##0</c:formatCode>
                <c:ptCount val="4"/>
                <c:pt idx="0">
                  <c:v>5460.2829999999994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</c:ser>
        <c:overlap val="100"/>
        <c:axId val="128608512"/>
        <c:axId val="128626688"/>
      </c:barChart>
      <c:catAx>
        <c:axId val="128608512"/>
        <c:scaling>
          <c:orientation val="minMax"/>
        </c:scaling>
        <c:delete val="1"/>
        <c:axPos val="b"/>
        <c:numFmt formatCode="General" sourceLinked="1"/>
        <c:tickLblPos val="none"/>
        <c:crossAx val="128626688"/>
        <c:crosses val="autoZero"/>
        <c:auto val="1"/>
        <c:lblAlgn val="ctr"/>
        <c:lblOffset val="100"/>
      </c:catAx>
      <c:valAx>
        <c:axId val="128626688"/>
        <c:scaling>
          <c:orientation val="minMax"/>
        </c:scaling>
        <c:delete val="1"/>
        <c:axPos val="l"/>
        <c:numFmt formatCode="#,##0" sourceLinked="1"/>
        <c:tickLblPos val="none"/>
        <c:crossAx val="1286085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6996392338280309E-2"/>
          <c:y val="8.5194027115693988E-2"/>
          <c:w val="0.95982909916909176"/>
          <c:h val="0.8376754841045277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A62EE8"/>
            </a:solidFill>
          </c:spPr>
          <c:dLbls>
            <c:dLbl>
              <c:idx val="0"/>
              <c:layout>
                <c:manualLayout>
                  <c:x val="3.2840147859103468E-3"/>
                  <c:y val="-0.22626104263328151"/>
                </c:manualLayout>
              </c:layout>
              <c:showVal val="1"/>
            </c:dLbl>
            <c:dLbl>
              <c:idx val="1"/>
              <c:layout>
                <c:manualLayout>
                  <c:x val="3.0651126465099836E-3"/>
                  <c:y val="-0.36363381851777377"/>
                </c:manualLayout>
              </c:layout>
              <c:showVal val="1"/>
            </c:dLbl>
            <c:dLbl>
              <c:idx val="2"/>
              <c:layout>
                <c:manualLayout>
                  <c:x val="-2.1890213940035802E-4"/>
                  <c:y val="-0.39595682460824438"/>
                </c:manualLayout>
              </c:layout>
              <c:showVal val="1"/>
            </c:dLbl>
            <c:dLbl>
              <c:idx val="3"/>
              <c:layout>
                <c:manualLayout>
                  <c:x val="-3.0651126465098648E-3"/>
                  <c:y val="-0.43636121850097631"/>
                </c:manualLayout>
              </c:layout>
              <c:showVal val="1"/>
            </c:dLbl>
            <c:txPr>
              <a:bodyPr/>
              <a:lstStyle/>
              <a:p>
                <a:pPr>
                  <a:defRPr sz="1000">
                    <a:latin typeface="Proxima Nova Th" pitchFamily="50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_-* #,##0_р_._-;\-* #,##0_р_._-;_-* "-"??_р_._-;_-@_-</c:formatCode>
                <c:ptCount val="4"/>
                <c:pt idx="0">
                  <c:v>3130.2019999999998</c:v>
                </c:pt>
                <c:pt idx="1">
                  <c:v>7598.7889999999998</c:v>
                </c:pt>
                <c:pt idx="2">
                  <c:v>7949.107</c:v>
                </c:pt>
                <c:pt idx="3">
                  <c:v>8905.6509999999616</c:v>
                </c:pt>
              </c:numCache>
            </c:numRef>
          </c:val>
        </c:ser>
        <c:overlap val="100"/>
        <c:axId val="128819584"/>
        <c:axId val="128821120"/>
      </c:barChart>
      <c:catAx>
        <c:axId val="128819584"/>
        <c:scaling>
          <c:orientation val="minMax"/>
        </c:scaling>
        <c:delete val="1"/>
        <c:axPos val="b"/>
        <c:numFmt formatCode="General" sourceLinked="1"/>
        <c:tickLblPos val="none"/>
        <c:crossAx val="128821120"/>
        <c:crosses val="autoZero"/>
        <c:auto val="1"/>
        <c:lblAlgn val="ctr"/>
        <c:lblOffset val="100"/>
      </c:catAx>
      <c:valAx>
        <c:axId val="128821120"/>
        <c:scaling>
          <c:orientation val="minMax"/>
        </c:scaling>
        <c:delete val="1"/>
        <c:axPos val="l"/>
        <c:numFmt formatCode="_-* #,##0_р_._-;\-* #,##0_р_._-;_-* &quot;-&quot;??_р_._-;_-@_-" sourceLinked="1"/>
        <c:tickLblPos val="none"/>
        <c:crossAx val="1288195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8"/>
  <c:chart>
    <c:autoTitleDeleted val="1"/>
    <c:plotArea>
      <c:layout>
        <c:manualLayout>
          <c:layoutTarget val="inner"/>
          <c:xMode val="edge"/>
          <c:yMode val="edge"/>
          <c:x val="5.3333531402427158E-2"/>
          <c:y val="0.12869634541573846"/>
          <c:w val="0.89333321116663456"/>
          <c:h val="0.73585486715754622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_-* #,##0_р_._-;\-* #,##0_р_._-;_-* "-"??_р_._-;_-@_-</c:formatCode>
                <c:ptCount val="4"/>
                <c:pt idx="0">
                  <c:v>1123</c:v>
                </c:pt>
                <c:pt idx="1">
                  <c:v>1123</c:v>
                </c:pt>
                <c:pt idx="2">
                  <c:v>249</c:v>
                </c:pt>
                <c:pt idx="3">
                  <c:v>331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_-* #,##0_р_._-;\-* #,##0_р_._-;_-* "-"??_р_._-;_-@_-</c:formatCode>
                <c:ptCount val="4"/>
                <c:pt idx="0">
                  <c:v>1123</c:v>
                </c:pt>
                <c:pt idx="1">
                  <c:v>1123</c:v>
                </c:pt>
                <c:pt idx="2">
                  <c:v>249</c:v>
                </c:pt>
                <c:pt idx="3">
                  <c:v>331</c:v>
                </c:pt>
              </c:numCache>
            </c:numRef>
          </c:val>
        </c:ser>
        <c:marker val="1"/>
        <c:axId val="129576960"/>
        <c:axId val="129578496"/>
      </c:lineChart>
      <c:catAx>
        <c:axId val="129576960"/>
        <c:scaling>
          <c:orientation val="minMax"/>
        </c:scaling>
        <c:delete val="1"/>
        <c:axPos val="b"/>
        <c:numFmt formatCode="General" sourceLinked="1"/>
        <c:tickLblPos val="none"/>
        <c:crossAx val="129578496"/>
        <c:crosses val="autoZero"/>
        <c:auto val="1"/>
        <c:lblAlgn val="ctr"/>
        <c:lblOffset val="100"/>
      </c:catAx>
      <c:valAx>
        <c:axId val="129578496"/>
        <c:scaling>
          <c:orientation val="minMax"/>
        </c:scaling>
        <c:delete val="1"/>
        <c:axPos val="l"/>
        <c:numFmt formatCode="_-* #,##0_р_._-;\-* #,##0_р_._-;_-* &quot;-&quot;??_р_._-;_-@_-" sourceLinked="1"/>
        <c:tickLblPos val="none"/>
        <c:crossAx val="1295769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8344294989221345E-2"/>
          <c:y val="0.19032292799534817"/>
          <c:w val="0.9233114100215577"/>
          <c:h val="0.3989603635228257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D135E0"/>
              </a:solidFill>
            </a:ln>
          </c:spPr>
          <c:marker>
            <c:symbol val="circle"/>
            <c:size val="6"/>
            <c:spPr>
              <a:solidFill>
                <a:schemeClr val="bg1"/>
              </a:solidFill>
              <a:ln w="31750">
                <a:solidFill>
                  <a:srgbClr val="D135E0"/>
                </a:solidFill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800,01</a:t>
                    </a:r>
                    <a:endParaRPr lang="en-US" dirty="0"/>
                  </a:p>
                </c:rich>
              </c:tx>
              <c:dLblPos val="t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797,04</a:t>
                    </a:r>
                    <a:endParaRPr lang="en-US" dirty="0"/>
                  </a:p>
                </c:rich>
              </c:tx>
              <c:dLblPos val="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796,0</a:t>
                    </a:r>
                    <a:endParaRPr lang="en-US" dirty="0"/>
                  </a:p>
                </c:rich>
              </c:tx>
              <c:dLblPos val="t"/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796,1</a:t>
                    </a:r>
                    <a:endParaRPr lang="en-US" dirty="0"/>
                  </a:p>
                </c:rich>
              </c:tx>
              <c:dLblPos val="t"/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797,3</a:t>
                    </a:r>
                    <a:endParaRPr lang="en-US" dirty="0"/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800.01</c:v>
                </c:pt>
                <c:pt idx="1">
                  <c:v>797.4</c:v>
                </c:pt>
                <c:pt idx="2">
                  <c:v>796</c:v>
                </c:pt>
                <c:pt idx="3">
                  <c:v>796.1</c:v>
                </c:pt>
                <c:pt idx="4">
                  <c:v>797.3</c:v>
                </c:pt>
              </c:numCache>
            </c:numRef>
          </c:val>
        </c:ser>
        <c:marker val="1"/>
        <c:axId val="117310592"/>
        <c:axId val="117312512"/>
      </c:lineChart>
      <c:catAx>
        <c:axId val="117310592"/>
        <c:scaling>
          <c:orientation val="minMax"/>
        </c:scaling>
        <c:delete val="1"/>
        <c:axPos val="b"/>
        <c:numFmt formatCode="General" sourceLinked="1"/>
        <c:tickLblPos val="none"/>
        <c:crossAx val="117312512"/>
        <c:crosses val="autoZero"/>
        <c:auto val="1"/>
        <c:lblAlgn val="ctr"/>
        <c:lblOffset val="100"/>
      </c:catAx>
      <c:valAx>
        <c:axId val="117312512"/>
        <c:scaling>
          <c:orientation val="minMax"/>
        </c:scaling>
        <c:delete val="1"/>
        <c:axPos val="l"/>
        <c:numFmt formatCode="General" sourceLinked="1"/>
        <c:tickLblPos val="none"/>
        <c:crossAx val="1173105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7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>
        <c:manualLayout>
          <c:layoutTarget val="inner"/>
          <c:xMode val="edge"/>
          <c:yMode val="edge"/>
          <c:x val="4.9777989305412114E-2"/>
          <c:y val="0.12192390604440213"/>
          <c:w val="0.89333321116663456"/>
          <c:h val="0.7358548671575414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_-* #,##0_р_._-;\-* #,##0_р_._-;_-* "-"??_р_._-;_-@_-</c:formatCode>
                <c:ptCount val="4"/>
                <c:pt idx="0">
                  <c:v>1366</c:v>
                </c:pt>
                <c:pt idx="1">
                  <c:v>1366</c:v>
                </c:pt>
                <c:pt idx="2">
                  <c:v>1366</c:v>
                </c:pt>
                <c:pt idx="3">
                  <c:v>1366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_-* #,##0_р_._-;\-* #,##0_р_._-;_-* "-"??_р_._-;_-@_-</c:formatCode>
                <c:ptCount val="4"/>
                <c:pt idx="0">
                  <c:v>1366</c:v>
                </c:pt>
                <c:pt idx="1">
                  <c:v>1366</c:v>
                </c:pt>
                <c:pt idx="2">
                  <c:v>1366</c:v>
                </c:pt>
                <c:pt idx="3">
                  <c:v>1366</c:v>
                </c:pt>
              </c:numCache>
            </c:numRef>
          </c:val>
        </c:ser>
        <c:marker val="1"/>
        <c:axId val="129689088"/>
        <c:axId val="129690624"/>
      </c:lineChart>
      <c:catAx>
        <c:axId val="129689088"/>
        <c:scaling>
          <c:orientation val="minMax"/>
        </c:scaling>
        <c:delete val="1"/>
        <c:axPos val="b"/>
        <c:numFmt formatCode="General" sourceLinked="1"/>
        <c:tickLblPos val="none"/>
        <c:crossAx val="129690624"/>
        <c:crosses val="autoZero"/>
        <c:auto val="1"/>
        <c:lblAlgn val="ctr"/>
        <c:lblOffset val="100"/>
      </c:catAx>
      <c:valAx>
        <c:axId val="129690624"/>
        <c:scaling>
          <c:orientation val="minMax"/>
        </c:scaling>
        <c:delete val="1"/>
        <c:axPos val="l"/>
        <c:numFmt formatCode="_-* #,##0_р_._-;\-* #,##0_р_._-;_-* &quot;-&quot;??_р_._-;_-@_-" sourceLinked="1"/>
        <c:tickLblPos val="none"/>
        <c:crossAx val="1296890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7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"/>
          <c:y val="4.5904946857712833E-2"/>
          <c:w val="0.9929787875350149"/>
          <c:h val="0.90819010628458641"/>
        </c:manualLayout>
      </c:layout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22225">
              <a:solidFill>
                <a:srgbClr val="2FD5E7"/>
              </a:solidFill>
            </a:ln>
          </c:spPr>
          <c:marker>
            <c:symbol val="circle"/>
            <c:size val="7"/>
            <c:spPr>
              <a:solidFill>
                <a:prstClr val="white"/>
              </a:solidFill>
              <a:ln w="25400">
                <a:solidFill>
                  <a:srgbClr val="2FD5E7"/>
                </a:solidFill>
              </a:ln>
            </c:spPr>
          </c:marker>
          <c:dPt>
            <c:idx val="0"/>
            <c:marker>
              <c:symbol val="none"/>
            </c:marker>
          </c:dPt>
          <c:dPt>
            <c:idx val="7"/>
            <c:marker>
              <c:symbol val="none"/>
            </c:marker>
          </c:dPt>
          <c:dLbls>
            <c:dLbl>
              <c:idx val="0"/>
              <c:delete val="1"/>
            </c:dLbl>
            <c:dLbl>
              <c:idx val="7"/>
              <c:delete val="1"/>
            </c:dLbl>
            <c:dLblPos val="t"/>
            <c:showVal val="1"/>
          </c:dLbls>
          <c:cat>
            <c:strRef>
              <c:f>Лист1!$A$2:$A$9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1285</c:v>
                </c:pt>
                <c:pt idx="1">
                  <c:v>1285</c:v>
                </c:pt>
                <c:pt idx="2">
                  <c:v>1356</c:v>
                </c:pt>
                <c:pt idx="3">
                  <c:v>1422</c:v>
                </c:pt>
                <c:pt idx="4">
                  <c:v>1432</c:v>
                </c:pt>
                <c:pt idx="5">
                  <c:v>1432</c:v>
                </c:pt>
                <c:pt idx="6">
                  <c:v>1432</c:v>
                </c:pt>
                <c:pt idx="7">
                  <c:v>1432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ln w="22225">
              <a:solidFill>
                <a:srgbClr val="CE2284"/>
              </a:solidFill>
            </a:ln>
          </c:spPr>
          <c:marker>
            <c:symbol val="circle"/>
            <c:size val="7"/>
            <c:spPr>
              <a:solidFill>
                <a:prstClr val="white"/>
              </a:solidFill>
              <a:ln w="25400">
                <a:solidFill>
                  <a:srgbClr val="CE2284"/>
                </a:solidFill>
              </a:ln>
            </c:spPr>
          </c:marker>
          <c:dPt>
            <c:idx val="0"/>
            <c:marker>
              <c:symbol val="none"/>
            </c:marker>
          </c:dPt>
          <c:dPt>
            <c:idx val="7"/>
            <c:marker>
              <c:symbol val="none"/>
            </c:marker>
          </c:dPt>
          <c:dLbls>
            <c:dLbl>
              <c:idx val="0"/>
              <c:delete val="1"/>
            </c:dLbl>
            <c:dLbl>
              <c:idx val="7"/>
              <c:delete val="1"/>
            </c:dLbl>
            <c:dLblPos val="t"/>
            <c:showVal val="1"/>
          </c:dLbls>
          <c:cat>
            <c:strRef>
              <c:f>Лист1!$A$2:$A$9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12850</c:v>
                </c:pt>
                <c:pt idx="1">
                  <c:v>12850</c:v>
                </c:pt>
                <c:pt idx="2">
                  <c:v>11044</c:v>
                </c:pt>
                <c:pt idx="3">
                  <c:v>10768</c:v>
                </c:pt>
                <c:pt idx="4" formatCode="#,##0">
                  <c:v>10114</c:v>
                </c:pt>
                <c:pt idx="5" formatCode="#,##0">
                  <c:v>10114</c:v>
                </c:pt>
                <c:pt idx="6" formatCode="#,##0">
                  <c:v>10114</c:v>
                </c:pt>
                <c:pt idx="7" formatCode="#,##0">
                  <c:v>10114</c:v>
                </c:pt>
              </c:numCache>
            </c:numRef>
          </c:val>
        </c:ser>
        <c:dLbls>
          <c:showVal val="1"/>
        </c:dLbls>
        <c:marker val="1"/>
        <c:axId val="129929600"/>
        <c:axId val="129931136"/>
      </c:lineChart>
      <c:catAx>
        <c:axId val="129929600"/>
        <c:scaling>
          <c:orientation val="minMax"/>
        </c:scaling>
        <c:delete val="1"/>
        <c:axPos val="b"/>
        <c:tickLblPos val="none"/>
        <c:crossAx val="129931136"/>
        <c:crosses val="autoZero"/>
        <c:auto val="1"/>
        <c:lblAlgn val="ctr"/>
        <c:lblOffset val="100"/>
      </c:catAx>
      <c:valAx>
        <c:axId val="129931136"/>
        <c:scaling>
          <c:orientation val="minMax"/>
        </c:scaling>
        <c:delete val="1"/>
        <c:axPos val="l"/>
        <c:numFmt formatCode="General" sourceLinked="1"/>
        <c:tickLblPos val="none"/>
        <c:crossAx val="129929600"/>
        <c:crosses val="autoZero"/>
        <c:crossBetween val="between"/>
      </c:valAx>
    </c:plotArea>
    <c:plotVisOnly val="1"/>
    <c:dispBlanksAs val="zero"/>
  </c:chart>
  <c:txPr>
    <a:bodyPr/>
    <a:lstStyle/>
    <a:p>
      <a:pPr>
        <a:defRPr sz="1000">
          <a:solidFill>
            <a:schemeClr val="bg1"/>
          </a:solidFill>
          <a:latin typeface="Proxima Nova Lt" pitchFamily="50" charset="0"/>
        </a:defRPr>
      </a:pPr>
      <a:endParaRPr lang="ru-RU"/>
    </a:p>
  </c:txPr>
  <c:externalData r:id="rId1"/>
</c:chartSpace>
</file>

<file path=ppt/charts/chart17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hart>
    <c:autoTitleDeleted val="1"/>
    <c:plotArea>
      <c:layout>
        <c:manualLayout>
          <c:layoutTarget val="inner"/>
          <c:xMode val="edge"/>
          <c:yMode val="edge"/>
          <c:x val="8.5333441868026376E-3"/>
          <c:y val="5.5639485776556696E-2"/>
          <c:w val="0.96124158669879611"/>
          <c:h val="0.6421845146629326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E64CBA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dPt>
            <c:idx val="1"/>
            <c:spPr>
              <a:solidFill>
                <a:srgbClr val="E64CBA"/>
              </a:solidFill>
              <a:ln>
                <a:solidFill>
                  <a:srgbClr val="CF75D1"/>
                </a:solidFill>
              </a:ln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</c:dPt>
          <c:dLbls>
            <c:dLbl>
              <c:idx val="0"/>
              <c:layout>
                <c:manualLayout>
                  <c:x val="-1.195136359647586E-2"/>
                  <c:y val="-1.3417096867741738E-2"/>
                </c:manualLayout>
              </c:layout>
              <c:showVal val="1"/>
            </c:dLbl>
            <c:dLbl>
              <c:idx val="1"/>
              <c:layout>
                <c:manualLayout>
                  <c:x val="-1.4939204495594816E-3"/>
                  <c:y val="-3.0188467952418939E-2"/>
                </c:manualLayout>
              </c:layout>
              <c:showVal val="1"/>
            </c:dLbl>
            <c:dLbl>
              <c:idx val="3"/>
              <c:layout>
                <c:manualLayout>
                  <c:x val="-1.7927045394713861E-2"/>
                  <c:y val="-6.7085484338709608E-3"/>
                </c:manualLayout>
              </c:layout>
              <c:showVal val="1"/>
            </c:dLbl>
            <c:txPr>
              <a:bodyPr/>
              <a:lstStyle/>
              <a:p>
                <a:pPr>
                  <a:defRPr sz="900">
                    <a:latin typeface="Proxima Nova Bl" pitchFamily="50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1565.6</c:v>
                </c:pt>
                <c:pt idx="1">
                  <c:v>2222.1</c:v>
                </c:pt>
                <c:pt idx="2">
                  <c:v>1697.1</c:v>
                </c:pt>
                <c:pt idx="3">
                  <c:v>350.5</c:v>
                </c:pt>
                <c:pt idx="4">
                  <c:v>137.30000000000001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год2</c:v>
                </c:pt>
              </c:strCache>
            </c:strRef>
          </c:tx>
          <c:spPr>
            <a:solidFill>
              <a:srgbClr val="A62EE8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dLbl>
              <c:idx val="0"/>
              <c:layout>
                <c:manualLayout>
                  <c:x val="-2.9878408991189632E-3"/>
                  <c:y val="-1.6771371084677418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>
                        <a:latin typeface="Proxima Nova Bl" pitchFamily="50" charset="0"/>
                      </a:rPr>
                      <a:t>1</a:t>
                    </a:r>
                    <a:r>
                      <a:rPr lang="ru-RU" sz="900" dirty="0" smtClean="0">
                        <a:latin typeface="Proxima Nova Bl" pitchFamily="50" charset="0"/>
                      </a:rPr>
                      <a:t> </a:t>
                    </a:r>
                    <a:r>
                      <a:rPr lang="en-US" sz="900" dirty="0" smtClean="0">
                        <a:latin typeface="Proxima Nova Bl" pitchFamily="50" charset="0"/>
                      </a:rPr>
                      <a:t>047</a:t>
                    </a:r>
                    <a:r>
                      <a:rPr lang="ru-RU" sz="900" dirty="0" smtClean="0">
                        <a:latin typeface="Proxima Nova Bl" pitchFamily="50" charset="0"/>
                      </a:rPr>
                      <a:t>,0</a:t>
                    </a:r>
                    <a:endParaRPr lang="en-US" sz="900" dirty="0">
                      <a:latin typeface="Proxima Nova Bl" pitchFamily="50" charset="0"/>
                    </a:endParaRPr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900" dirty="0" smtClean="0">
                        <a:latin typeface="Proxima Nova Bl" pitchFamily="50" charset="0"/>
                      </a:rPr>
                      <a:t>1</a:t>
                    </a:r>
                    <a:r>
                      <a:rPr lang="ru-RU" sz="900" dirty="0" smtClean="0">
                        <a:latin typeface="Proxima Nova Bl" pitchFamily="50" charset="0"/>
                      </a:rPr>
                      <a:t> </a:t>
                    </a:r>
                    <a:r>
                      <a:rPr lang="en-US" sz="900" dirty="0" smtClean="0">
                        <a:latin typeface="Proxima Nova Bl" pitchFamily="50" charset="0"/>
                      </a:rPr>
                      <a:t>044,9</a:t>
                    </a:r>
                    <a:endParaRPr lang="en-US" sz="900" dirty="0">
                      <a:latin typeface="Proxima Nova Bl" pitchFamily="50" charset="0"/>
                    </a:endParaRPr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900" dirty="0" smtClean="0">
                        <a:latin typeface="Proxima Nova Bl" pitchFamily="50" charset="0"/>
                      </a:rPr>
                      <a:t>1</a:t>
                    </a:r>
                    <a:r>
                      <a:rPr lang="ru-RU" sz="900" dirty="0" smtClean="0">
                        <a:latin typeface="Proxima Nova Bl" pitchFamily="50" charset="0"/>
                      </a:rPr>
                      <a:t> </a:t>
                    </a:r>
                    <a:r>
                      <a:rPr lang="en-US" sz="900" dirty="0" smtClean="0">
                        <a:latin typeface="Proxima Nova Bl" pitchFamily="50" charset="0"/>
                      </a:rPr>
                      <a:t>030,5</a:t>
                    </a:r>
                    <a:endParaRPr lang="en-US" sz="900" dirty="0">
                      <a:latin typeface="Proxima Nova Bl" pitchFamily="50" charset="0"/>
                    </a:endParaRPr>
                  </a:p>
                </c:rich>
              </c:tx>
              <c:showVal val="1"/>
            </c:dLbl>
            <c:dLbl>
              <c:idx val="4"/>
              <c:layout>
                <c:manualLayout>
                  <c:x val="0"/>
                  <c:y val="-1.6771371084677418E-2"/>
                </c:manualLayout>
              </c:layout>
              <c:showVal val="1"/>
            </c:dLbl>
            <c:txPr>
              <a:bodyPr/>
              <a:lstStyle/>
              <a:p>
                <a:pPr>
                  <a:defRPr sz="900">
                    <a:latin typeface="Proxima Nova Bl" pitchFamily="50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1881.2</c:v>
                </c:pt>
                <c:pt idx="1">
                  <c:v>2334.8000000000002</c:v>
                </c:pt>
                <c:pt idx="2" formatCode="0.0">
                  <c:v>1970</c:v>
                </c:pt>
                <c:pt idx="3">
                  <c:v>333.6</c:v>
                </c:pt>
                <c:pt idx="4">
                  <c:v>151.6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2FD5E7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dLbl>
              <c:idx val="0"/>
              <c:layout>
                <c:manualLayout>
                  <c:x val="0"/>
                  <c:y val="-1.6771371084677418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>
                        <a:latin typeface="Proxima Nova Bl" pitchFamily="50" charset="0"/>
                      </a:rPr>
                      <a:t>1</a:t>
                    </a:r>
                    <a:r>
                      <a:rPr lang="ru-RU" sz="900" dirty="0" smtClean="0">
                        <a:latin typeface="Proxima Nova Bl" pitchFamily="50" charset="0"/>
                      </a:rPr>
                      <a:t> </a:t>
                    </a:r>
                    <a:r>
                      <a:rPr lang="en-US" sz="900" dirty="0" smtClean="0">
                        <a:latin typeface="Proxima Nova Bl" pitchFamily="50" charset="0"/>
                      </a:rPr>
                      <a:t>293,4</a:t>
                    </a:r>
                    <a:endParaRPr lang="en-US" sz="900" dirty="0">
                      <a:latin typeface="Proxima Nova Bl" pitchFamily="50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-4.4817613486784523E-3"/>
                  <c:y val="-2.3479919518548397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>
                        <a:latin typeface="Proxima Nova Bl" pitchFamily="50" charset="0"/>
                      </a:rPr>
                      <a:t>1</a:t>
                    </a:r>
                    <a:r>
                      <a:rPr lang="ru-RU" sz="900" dirty="0" smtClean="0">
                        <a:latin typeface="Proxima Nova Bl" pitchFamily="50" charset="0"/>
                      </a:rPr>
                      <a:t> </a:t>
                    </a:r>
                    <a:r>
                      <a:rPr lang="en-US" sz="900" dirty="0" smtClean="0">
                        <a:latin typeface="Proxima Nova Bl" pitchFamily="50" charset="0"/>
                      </a:rPr>
                      <a:t>290,9</a:t>
                    </a:r>
                    <a:endParaRPr lang="en-US" sz="900" dirty="0">
                      <a:latin typeface="Proxima Nova Bl" pitchFamily="50" charset="0"/>
                    </a:endParaRPr>
                  </a:p>
                </c:rich>
              </c:tx>
              <c:showVal val="1"/>
            </c:dLbl>
            <c:dLbl>
              <c:idx val="2"/>
              <c:layout>
                <c:manualLayout>
                  <c:x val="0"/>
                  <c:y val="-2.0125645301612639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>
                        <a:latin typeface="Proxima Nova Bl" pitchFamily="50" charset="0"/>
                      </a:rPr>
                      <a:t>1</a:t>
                    </a:r>
                    <a:r>
                      <a:rPr lang="ru-RU" sz="900" dirty="0" smtClean="0">
                        <a:latin typeface="Proxima Nova Bl" pitchFamily="50" charset="0"/>
                      </a:rPr>
                      <a:t> </a:t>
                    </a:r>
                    <a:r>
                      <a:rPr lang="en-US" sz="900" dirty="0" smtClean="0">
                        <a:latin typeface="Proxima Nova Bl" pitchFamily="50" charset="0"/>
                      </a:rPr>
                      <a:t>273</a:t>
                    </a:r>
                    <a:r>
                      <a:rPr lang="ru-RU" sz="900" dirty="0" smtClean="0">
                        <a:latin typeface="Proxima Nova Bl" pitchFamily="50" charset="0"/>
                      </a:rPr>
                      <a:t>,0</a:t>
                    </a:r>
                    <a:endParaRPr lang="en-US" sz="900" dirty="0">
                      <a:latin typeface="Proxima Nova Bl" pitchFamily="50" charset="0"/>
                    </a:endParaRPr>
                  </a:p>
                </c:rich>
              </c:tx>
              <c:showVal val="1"/>
            </c:dLbl>
            <c:dLbl>
              <c:idx val="3"/>
              <c:layout>
                <c:manualLayout>
                  <c:x val="1.4939204495594816E-3"/>
                  <c:y val="-3.018846795241896E-2"/>
                </c:manualLayout>
              </c:layout>
              <c:showVal val="1"/>
            </c:dLbl>
            <c:dLbl>
              <c:idx val="4"/>
              <c:layout>
                <c:manualLayout>
                  <c:x val="8.9635226973571267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900">
                    <a:latin typeface="Proxima Nova Bl" pitchFamily="50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 formatCode="0.0">
                  <c:v>2034.8</c:v>
                </c:pt>
                <c:pt idx="1">
                  <c:v>2427.4</c:v>
                </c:pt>
                <c:pt idx="2" formatCode="0.0">
                  <c:v>1971</c:v>
                </c:pt>
                <c:pt idx="3">
                  <c:v>320.10000000000002</c:v>
                </c:pt>
                <c:pt idx="4">
                  <c:v>154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dLbl>
              <c:idx val="0"/>
              <c:layout>
                <c:manualLayout>
                  <c:x val="1.195136359647586E-2"/>
                  <c:y val="-1.6771371084677418E-2"/>
                </c:manualLayout>
              </c:layout>
              <c:showVal val="1"/>
            </c:dLbl>
            <c:dLbl>
              <c:idx val="1"/>
              <c:layout>
                <c:manualLayout>
                  <c:x val="1.3445284046035514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2.2408806743392226E-2"/>
                  <c:y val="-6.7085484338709608E-3"/>
                </c:manualLayout>
              </c:layout>
              <c:showVal val="1"/>
            </c:dLbl>
            <c:dLbl>
              <c:idx val="3"/>
              <c:layout>
                <c:manualLayout>
                  <c:x val="7.4696022477974133E-3"/>
                  <c:y val="-6.7085484338709192E-3"/>
                </c:manualLayout>
              </c:layout>
              <c:showVal val="1"/>
            </c:dLbl>
            <c:dLbl>
              <c:idx val="4"/>
              <c:layout>
                <c:manualLayout>
                  <c:x val="2.0914886293832365E-2"/>
                  <c:y val="3.3542742169354717E-3"/>
                </c:manualLayout>
              </c:layout>
              <c:showVal val="1"/>
            </c:dLbl>
            <c:txPr>
              <a:bodyPr/>
              <a:lstStyle/>
              <a:p>
                <a:pPr>
                  <a:defRPr sz="900">
                    <a:latin typeface="Proxima Nova Bl" pitchFamily="50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2185.6999999999998</c:v>
                </c:pt>
                <c:pt idx="1">
                  <c:v>2606.9</c:v>
                </c:pt>
                <c:pt idx="2" formatCode="0.0">
                  <c:v>2110.1999999999998</c:v>
                </c:pt>
                <c:pt idx="3">
                  <c:v>350.3</c:v>
                </c:pt>
                <c:pt idx="4">
                  <c:v>161.4</c:v>
                </c:pt>
              </c:numCache>
            </c:numRef>
          </c:val>
        </c:ser>
        <c:dLbls>
          <c:showVal val="1"/>
        </c:dLbls>
        <c:gapWidth val="371"/>
        <c:overlap val="-71"/>
        <c:axId val="129881216"/>
        <c:axId val="129882752"/>
      </c:barChart>
      <c:catAx>
        <c:axId val="12988121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29882752"/>
        <c:crosses val="autoZero"/>
        <c:auto val="1"/>
        <c:lblAlgn val="ctr"/>
        <c:lblOffset val="100"/>
      </c:catAx>
      <c:valAx>
        <c:axId val="12988275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2988121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2.5263724011959851E-2"/>
          <c:y val="0.84932547394312174"/>
          <c:w val="0.65989136492807443"/>
          <c:h val="7.510035090462408E-2"/>
        </c:manualLayout>
      </c:layout>
      <c:txPr>
        <a:bodyPr/>
        <a:lstStyle/>
        <a:p>
          <a:pPr>
            <a:defRPr sz="1600">
              <a:latin typeface="Proxima Nova Lt" pitchFamily="50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'Свод на слайд'!$A$15:$B$15</c:f>
              <c:strCache>
                <c:ptCount val="1"/>
                <c:pt idx="0">
                  <c:v>Выпадающие доходы, всего</c:v>
                </c:pt>
              </c:strCache>
            </c:strRef>
          </c:tx>
          <c:cat>
            <c:strRef>
              <c:f>'Свод на слайд'!$C$14:$G$14</c:f>
              <c:strCache>
                <c:ptCount val="5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  <c:pt idx="4">
                  <c:v>2021 год</c:v>
                </c:pt>
              </c:strCache>
            </c:strRef>
          </c:cat>
          <c:val>
            <c:numRef>
              <c:f>'Свод на слайд'!$C$15:$G$15</c:f>
              <c:numCache>
                <c:formatCode>0.0</c:formatCode>
                <c:ptCount val="5"/>
                <c:pt idx="0">
                  <c:v>346.54980000000018</c:v>
                </c:pt>
                <c:pt idx="1">
                  <c:v>308.11400000000015</c:v>
                </c:pt>
                <c:pt idx="2">
                  <c:v>362.41399999999987</c:v>
                </c:pt>
                <c:pt idx="3">
                  <c:v>417.31399999999985</c:v>
                </c:pt>
                <c:pt idx="4">
                  <c:v>443.31399999999985</c:v>
                </c:pt>
              </c:numCache>
            </c:numRef>
          </c:val>
        </c:ser>
        <c:axId val="67317120"/>
        <c:axId val="67327104"/>
      </c:barChart>
      <c:catAx>
        <c:axId val="67317120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>
                <a:solidFill>
                  <a:schemeClr val="bg1"/>
                </a:solidFill>
              </a:defRPr>
            </a:pPr>
            <a:endParaRPr lang="ru-RU"/>
          </a:p>
        </c:txPr>
        <c:crossAx val="67327104"/>
        <c:crosses val="autoZero"/>
        <c:auto val="1"/>
        <c:lblAlgn val="ctr"/>
        <c:lblOffset val="100"/>
      </c:catAx>
      <c:valAx>
        <c:axId val="67327104"/>
        <c:scaling>
          <c:orientation val="minMax"/>
        </c:scaling>
        <c:delete val="1"/>
        <c:axPos val="l"/>
        <c:numFmt formatCode="0.0" sourceLinked="1"/>
        <c:tickLblPos val="none"/>
        <c:crossAx val="673171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5"/>
  <c:chart>
    <c:plotArea>
      <c:layout>
        <c:manualLayout>
          <c:layoutTarget val="inner"/>
          <c:xMode val="edge"/>
          <c:yMode val="edge"/>
          <c:x val="2.5292321555307657E-2"/>
          <c:y val="3.2914085308209821E-2"/>
          <c:w val="0.66589249799108419"/>
          <c:h val="0.85845292606037271"/>
        </c:manualLayout>
      </c:layout>
      <c:doughnutChart>
        <c:varyColors val="1"/>
        <c:ser>
          <c:idx val="0"/>
          <c:order val="0"/>
          <c:tx>
            <c:strRef>
              <c:f>'[2]2017-2019 (2)'!$B$6</c:f>
              <c:strCache>
                <c:ptCount val="1"/>
                <c:pt idx="0">
                  <c:v>2016 год</c:v>
                </c:pt>
              </c:strCache>
            </c:strRef>
          </c:tx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'[2]2017-2019 (2)'!$A$7:$A$10</c:f>
              <c:strCache>
                <c:ptCount val="4"/>
                <c:pt idx="0">
                  <c:v>Налог на имущество организаций</c:v>
                </c:pt>
                <c:pt idx="2">
                  <c:v>Налог на прибыль организаций</c:v>
                </c:pt>
                <c:pt idx="3">
                  <c:v>Транспортный налог</c:v>
                </c:pt>
              </c:strCache>
            </c:strRef>
          </c:cat>
          <c:val>
            <c:numRef>
              <c:f>'[2]2017-2019 (2)'!$B$7:$B$10</c:f>
              <c:numCache>
                <c:formatCode>General</c:formatCode>
                <c:ptCount val="4"/>
                <c:pt idx="1">
                  <c:v>0</c:v>
                </c:pt>
              </c:numCache>
            </c:numRef>
          </c:val>
        </c:ser>
        <c:ser>
          <c:idx val="1"/>
          <c:order val="1"/>
          <c:tx>
            <c:strRef>
              <c:f>'Свод на слайд'!$C$6</c:f>
              <c:strCache>
                <c:ptCount val="1"/>
                <c:pt idx="0">
                  <c:v>2017 год</c:v>
                </c:pt>
              </c:strCache>
            </c:strRef>
          </c:tx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'Свод на слайд'!$A$7:$A$10</c:f>
              <c:strCache>
                <c:ptCount val="3"/>
                <c:pt idx="0">
                  <c:v>Налог на имущество организаций</c:v>
                </c:pt>
                <c:pt idx="1">
                  <c:v>Налог на прибыль организаций</c:v>
                </c:pt>
                <c:pt idx="2">
                  <c:v>Транспортный налог</c:v>
                </c:pt>
              </c:strCache>
            </c:strRef>
          </c:cat>
          <c:val>
            <c:numRef>
              <c:f>'Свод на слайд'!$C$7:$C$10</c:f>
              <c:numCache>
                <c:formatCode>0.0</c:formatCode>
                <c:ptCount val="3"/>
                <c:pt idx="0">
                  <c:v>309.27580000000006</c:v>
                </c:pt>
                <c:pt idx="1">
                  <c:v>0.57399999999999995</c:v>
                </c:pt>
                <c:pt idx="2">
                  <c:v>36.700000000000003</c:v>
                </c:pt>
              </c:numCache>
            </c:numRef>
          </c:val>
        </c:ser>
        <c:ser>
          <c:idx val="2"/>
          <c:order val="2"/>
          <c:tx>
            <c:strRef>
              <c:f>'Свод на слайд'!$D$6</c:f>
              <c:strCache>
                <c:ptCount val="1"/>
                <c:pt idx="0">
                  <c:v>2018 год</c:v>
                </c:pt>
              </c:strCache>
            </c:strRef>
          </c:tx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'Свод на слайд'!$A$7:$A$10</c:f>
              <c:strCache>
                <c:ptCount val="3"/>
                <c:pt idx="0">
                  <c:v>Налог на имущество организаций</c:v>
                </c:pt>
                <c:pt idx="1">
                  <c:v>Налог на прибыль организаций</c:v>
                </c:pt>
                <c:pt idx="2">
                  <c:v>Транспортный налог</c:v>
                </c:pt>
              </c:strCache>
            </c:strRef>
          </c:cat>
          <c:val>
            <c:numRef>
              <c:f>'Свод на слайд'!$D$7:$D$10</c:f>
              <c:numCache>
                <c:formatCode>0.0</c:formatCode>
                <c:ptCount val="3"/>
                <c:pt idx="0">
                  <c:v>217.11399999999998</c:v>
                </c:pt>
                <c:pt idx="1">
                  <c:v>54.3</c:v>
                </c:pt>
                <c:pt idx="2">
                  <c:v>36.700000000000003</c:v>
                </c:pt>
              </c:numCache>
            </c:numRef>
          </c:val>
        </c:ser>
        <c:ser>
          <c:idx val="3"/>
          <c:order val="3"/>
          <c:tx>
            <c:strRef>
              <c:f>'Свод на слайд'!$E$6</c:f>
              <c:strCache>
                <c:ptCount val="1"/>
                <c:pt idx="0">
                  <c:v>2019 год</c:v>
                </c:pt>
              </c:strCache>
            </c:strRef>
          </c:tx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'Свод на слайд'!$A$7:$A$10</c:f>
              <c:strCache>
                <c:ptCount val="3"/>
                <c:pt idx="0">
                  <c:v>Налог на имущество организаций</c:v>
                </c:pt>
                <c:pt idx="1">
                  <c:v>Налог на прибыль организаций</c:v>
                </c:pt>
                <c:pt idx="2">
                  <c:v>Транспортный налог</c:v>
                </c:pt>
              </c:strCache>
            </c:strRef>
          </c:cat>
          <c:val>
            <c:numRef>
              <c:f>'Свод на слайд'!$E$7:$E$10</c:f>
              <c:numCache>
                <c:formatCode>0.0</c:formatCode>
                <c:ptCount val="3"/>
                <c:pt idx="0">
                  <c:v>227.81399999999999</c:v>
                </c:pt>
                <c:pt idx="1">
                  <c:v>97.9</c:v>
                </c:pt>
                <c:pt idx="2">
                  <c:v>36.700000000000003</c:v>
                </c:pt>
              </c:numCache>
            </c:numRef>
          </c:val>
        </c:ser>
        <c:ser>
          <c:idx val="4"/>
          <c:order val="4"/>
          <c:tx>
            <c:strRef>
              <c:f>'Свод на слайд'!$F$6</c:f>
              <c:strCache>
                <c:ptCount val="1"/>
                <c:pt idx="0">
                  <c:v>2020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'Свод на слайд'!$A$7:$A$10</c:f>
              <c:strCache>
                <c:ptCount val="3"/>
                <c:pt idx="0">
                  <c:v>Налог на имущество организаций</c:v>
                </c:pt>
                <c:pt idx="1">
                  <c:v>Налог на прибыль организаций</c:v>
                </c:pt>
                <c:pt idx="2">
                  <c:v>Транспортный налог</c:v>
                </c:pt>
              </c:strCache>
            </c:strRef>
          </c:cat>
          <c:val>
            <c:numRef>
              <c:f>'Свод на слайд'!$F$7:$F$10</c:f>
              <c:numCache>
                <c:formatCode>0.0</c:formatCode>
                <c:ptCount val="3"/>
                <c:pt idx="0">
                  <c:v>231.11399999999998</c:v>
                </c:pt>
                <c:pt idx="1">
                  <c:v>149.5</c:v>
                </c:pt>
                <c:pt idx="2">
                  <c:v>36.700000000000003</c:v>
                </c:pt>
              </c:numCache>
            </c:numRef>
          </c:val>
        </c:ser>
        <c:ser>
          <c:idx val="5"/>
          <c:order val="5"/>
          <c:tx>
            <c:strRef>
              <c:f>'Свод на слайд'!$G$6</c:f>
              <c:strCache>
                <c:ptCount val="1"/>
                <c:pt idx="0">
                  <c:v>2021 год</c:v>
                </c:pt>
              </c:strCache>
            </c:strRef>
          </c:tx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'Свод на слайд'!$A$7:$A$10</c:f>
              <c:strCache>
                <c:ptCount val="3"/>
                <c:pt idx="0">
                  <c:v>Налог на имущество организаций</c:v>
                </c:pt>
                <c:pt idx="1">
                  <c:v>Налог на прибыль организаций</c:v>
                </c:pt>
                <c:pt idx="2">
                  <c:v>Транспортный налог</c:v>
                </c:pt>
              </c:strCache>
            </c:strRef>
          </c:cat>
          <c:val>
            <c:numRef>
              <c:f>'Свод на слайд'!$G$7:$G$10</c:f>
              <c:numCache>
                <c:formatCode>0.0</c:formatCode>
                <c:ptCount val="3"/>
                <c:pt idx="0">
                  <c:v>228.61399999999998</c:v>
                </c:pt>
                <c:pt idx="1">
                  <c:v>178</c:v>
                </c:pt>
                <c:pt idx="2">
                  <c:v>36.700000000000003</c:v>
                </c:pt>
              </c:numCache>
            </c:numRef>
          </c:val>
        </c:ser>
        <c:dLbls>
          <c:showVal val="1"/>
        </c:dLbls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0"/>
          <c:y val="0.83461734484618089"/>
          <c:w val="1"/>
          <c:h val="0.13976517986695056"/>
        </c:manualLayout>
      </c:layout>
      <c:txPr>
        <a:bodyPr/>
        <a:lstStyle/>
        <a:p>
          <a:pPr>
            <a:defRPr sz="10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spPr>
            <a:solidFill>
              <a:srgbClr val="7030A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Лист1!$B$30:$F$30</c:f>
              <c:strCache>
                <c:ptCount val="5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</c:strCache>
            </c:strRef>
          </c:cat>
          <c:val>
            <c:numRef>
              <c:f>Лист1!$B$31:$F$31</c:f>
              <c:numCache>
                <c:formatCode>General</c:formatCode>
                <c:ptCount val="5"/>
                <c:pt idx="0">
                  <c:v>310.8</c:v>
                </c:pt>
                <c:pt idx="1">
                  <c:v>336.2</c:v>
                </c:pt>
                <c:pt idx="2">
                  <c:v>371.9</c:v>
                </c:pt>
                <c:pt idx="3">
                  <c:v>398.5</c:v>
                </c:pt>
                <c:pt idx="4">
                  <c:v>426.5</c:v>
                </c:pt>
              </c:numCache>
            </c:numRef>
          </c:val>
        </c:ser>
        <c:dLbls>
          <c:showVal val="1"/>
        </c:dLbls>
        <c:axId val="66104704"/>
        <c:axId val="66114688"/>
      </c:barChart>
      <c:catAx>
        <c:axId val="66104704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66114688"/>
        <c:crosses val="autoZero"/>
        <c:auto val="1"/>
        <c:lblAlgn val="ctr"/>
        <c:lblOffset val="100"/>
      </c:catAx>
      <c:valAx>
        <c:axId val="66114688"/>
        <c:scaling>
          <c:orientation val="minMax"/>
        </c:scaling>
        <c:delete val="1"/>
        <c:axPos val="l"/>
        <c:numFmt formatCode="General" sourceLinked="1"/>
        <c:tickLblPos val="none"/>
        <c:crossAx val="66104704"/>
        <c:crosses val="autoZero"/>
        <c:crossBetween val="between"/>
      </c:valAx>
    </c:plotArea>
    <c:plotVisOnly val="1"/>
    <c:dispBlanksAs val="gap"/>
  </c:chart>
  <c:spPr>
    <a:ln>
      <a:noFill/>
    </a:ln>
  </c:sp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7"/>
  <c:chart>
    <c:plotArea>
      <c:layout/>
      <c:barChart>
        <c:barDir val="col"/>
        <c:grouping val="stacked"/>
        <c:ser>
          <c:idx val="0"/>
          <c:order val="0"/>
          <c:tx>
            <c:strRef>
              <c:f>'Свод на слайд'!$A$37:$B$37</c:f>
              <c:strCache>
                <c:ptCount val="1"/>
                <c:pt idx="0">
                  <c:v>прочие категории</c:v>
                </c:pt>
              </c:strCache>
            </c:strRef>
          </c:tx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'Свод на слайд'!$C$36:$G$36</c:f>
              <c:strCache>
                <c:ptCount val="5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  <c:pt idx="4">
                  <c:v>2021 год</c:v>
                </c:pt>
              </c:strCache>
            </c:strRef>
          </c:cat>
          <c:val>
            <c:numRef>
              <c:f>'Свод на слайд'!$C$37:$G$37</c:f>
              <c:numCache>
                <c:formatCode>#,##0.0</c:formatCode>
                <c:ptCount val="5"/>
                <c:pt idx="0">
                  <c:v>36.600000000000065</c:v>
                </c:pt>
                <c:pt idx="1">
                  <c:v>36.700000000000038</c:v>
                </c:pt>
                <c:pt idx="2">
                  <c:v>36.70000000000001</c:v>
                </c:pt>
                <c:pt idx="3">
                  <c:v>36.699999999999996</c:v>
                </c:pt>
                <c:pt idx="4">
                  <c:v>36.699999999999996</c:v>
                </c:pt>
              </c:numCache>
            </c:numRef>
          </c:val>
        </c:ser>
        <c:ser>
          <c:idx val="1"/>
          <c:order val="1"/>
          <c:tx>
            <c:strRef>
              <c:f>'Свод на слайд'!$A$38:$B$38</c:f>
              <c:strCache>
                <c:ptCount val="1"/>
                <c:pt idx="0">
                  <c:v>ТОСЭР</c:v>
                </c:pt>
              </c:strCache>
            </c:strRef>
          </c:tx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'Свод на слайд'!$C$36:$G$36</c:f>
              <c:strCache>
                <c:ptCount val="5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  <c:pt idx="4">
                  <c:v>2021 год</c:v>
                </c:pt>
              </c:strCache>
            </c:strRef>
          </c:cat>
          <c:val>
            <c:numRef>
              <c:f>'Свод на слайд'!$C$38:$G$38</c:f>
              <c:numCache>
                <c:formatCode>0.0</c:formatCode>
                <c:ptCount val="5"/>
                <c:pt idx="0">
                  <c:v>15.57</c:v>
                </c:pt>
                <c:pt idx="1">
                  <c:v>63.4</c:v>
                </c:pt>
                <c:pt idx="2">
                  <c:v>117.7</c:v>
                </c:pt>
                <c:pt idx="3">
                  <c:v>172.6</c:v>
                </c:pt>
                <c:pt idx="4">
                  <c:v>198.6</c:v>
                </c:pt>
              </c:numCache>
            </c:numRef>
          </c:val>
        </c:ser>
        <c:ser>
          <c:idx val="2"/>
          <c:order val="2"/>
          <c:tx>
            <c:strRef>
              <c:f>'Свод на слайд'!$A$39:$B$39</c:f>
              <c:strCache>
                <c:ptCount val="1"/>
                <c:pt idx="0">
                  <c:v>сельхозтоваропроизводители</c:v>
                </c:pt>
              </c:strCache>
            </c:strRef>
          </c:tx>
          <c:dLbls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'Свод на слайд'!$C$36:$G$36</c:f>
              <c:strCache>
                <c:ptCount val="5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  <c:pt idx="4">
                  <c:v>2021 год</c:v>
                </c:pt>
              </c:strCache>
            </c:strRef>
          </c:cat>
          <c:val>
            <c:numRef>
              <c:f>'Свод на слайд'!$C$39:$G$39</c:f>
              <c:numCache>
                <c:formatCode>0.0</c:formatCode>
                <c:ptCount val="5"/>
                <c:pt idx="0">
                  <c:v>272</c:v>
                </c:pt>
                <c:pt idx="1">
                  <c:v>204.14699999999999</c:v>
                </c:pt>
                <c:pt idx="2">
                  <c:v>204.14699999999999</c:v>
                </c:pt>
                <c:pt idx="3">
                  <c:v>204.14699999999999</c:v>
                </c:pt>
                <c:pt idx="4">
                  <c:v>204.14699999999999</c:v>
                </c:pt>
              </c:numCache>
            </c:numRef>
          </c:val>
        </c:ser>
        <c:ser>
          <c:idx val="3"/>
          <c:order val="3"/>
          <c:tx>
            <c:strRef>
              <c:f>'Свод на слайд'!$A$40:$B$40</c:f>
              <c:strCache>
                <c:ptCount val="1"/>
                <c:pt idx="0">
                  <c:v>детские ж/д</c:v>
                </c:pt>
              </c:strCache>
            </c:strRef>
          </c:tx>
          <c:dLbls>
            <c:dLbl>
              <c:idx val="0"/>
              <c:layout>
                <c:manualLayout>
                  <c:x val="2.8443227434505791E-3"/>
                  <c:y val="3.0097953433963206E-2"/>
                </c:manualLayout>
              </c:layout>
              <c:dLblPos val="ctr"/>
              <c:showVal val="1"/>
            </c:dLbl>
            <c:txPr>
              <a:bodyPr/>
              <a:lstStyle/>
              <a:p>
                <a:pPr>
                  <a:defRPr sz="10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'Свод на слайд'!$C$36:$G$36</c:f>
              <c:strCache>
                <c:ptCount val="5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  <c:pt idx="4">
                  <c:v>2021 год</c:v>
                </c:pt>
              </c:strCache>
            </c:strRef>
          </c:cat>
          <c:val>
            <c:numRef>
              <c:f>'Свод на слайд'!$C$40:$G$40</c:f>
              <c:numCache>
                <c:formatCode>0.0</c:formatCode>
                <c:ptCount val="5"/>
                <c:pt idx="0">
                  <c:v>3.8668999999999993</c:v>
                </c:pt>
                <c:pt idx="1">
                  <c:v>3.867</c:v>
                </c:pt>
                <c:pt idx="2">
                  <c:v>3.867</c:v>
                </c:pt>
                <c:pt idx="3">
                  <c:v>3.867</c:v>
                </c:pt>
                <c:pt idx="4">
                  <c:v>3.867</c:v>
                </c:pt>
              </c:numCache>
            </c:numRef>
          </c:val>
        </c:ser>
        <c:ser>
          <c:idx val="4"/>
          <c:order val="4"/>
          <c:tx>
            <c:strRef>
              <c:f>'Свод на слайд'!$A$41:$B$41</c:f>
              <c:strCache>
                <c:ptCount val="1"/>
                <c:pt idx="0">
                  <c:v>транспортировка нефти и нефтепродуктов</c:v>
                </c:pt>
              </c:strCache>
            </c:strRef>
          </c:tx>
          <c:dLbls>
            <c:dLbl>
              <c:idx val="0"/>
              <c:layout>
                <c:manualLayout>
                  <c:x val="2.8443227434505791E-3"/>
                  <c:y val="-6.0195906867926391E-2"/>
                </c:manualLayout>
              </c:layout>
              <c:dLblPos val="ctr"/>
              <c:showVal val="1"/>
            </c:dLbl>
            <c:dLbl>
              <c:idx val="1"/>
              <c:layout>
                <c:manualLayout>
                  <c:x val="0"/>
                  <c:y val="-5.417631618113377E-2"/>
                </c:manualLayout>
              </c:layout>
              <c:dLblPos val="ctr"/>
              <c:showVal val="1"/>
            </c:dLbl>
            <c:dLbl>
              <c:idx val="2"/>
              <c:layout>
                <c:manualLayout>
                  <c:x val="0"/>
                  <c:y val="-7.2235088241511633E-2"/>
                </c:manualLayout>
              </c:layout>
              <c:dLblPos val="ctr"/>
              <c:showVal val="1"/>
            </c:dLbl>
            <c:dLbl>
              <c:idx val="3"/>
              <c:layout>
                <c:manualLayout>
                  <c:x val="0"/>
                  <c:y val="-6.0195906867926419E-2"/>
                </c:manualLayout>
              </c:layout>
              <c:dLblPos val="ctr"/>
              <c:showVal val="1"/>
            </c:dLbl>
            <c:dLbl>
              <c:idx val="4"/>
              <c:layout>
                <c:manualLayout>
                  <c:x val="0"/>
                  <c:y val="-6.0195906867926419E-2"/>
                </c:manualLayout>
              </c:layout>
              <c:dLblPos val="ctr"/>
              <c:showVal val="1"/>
            </c:dLbl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'Свод на слайд'!$C$36:$G$36</c:f>
              <c:strCache>
                <c:ptCount val="5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  <c:pt idx="3">
                  <c:v>2020 год</c:v>
                </c:pt>
                <c:pt idx="4">
                  <c:v>2021 год</c:v>
                </c:pt>
              </c:strCache>
            </c:strRef>
          </c:cat>
          <c:val>
            <c:numRef>
              <c:f>'Свод на слайд'!$C$41:$G$41</c:f>
              <c:numCache>
                <c:formatCode>0.0</c:formatCode>
                <c:ptCount val="5"/>
                <c:pt idx="0">
                  <c:v>18.512900000000005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Val val="1"/>
        </c:dLbls>
        <c:overlap val="100"/>
        <c:axId val="82741888"/>
        <c:axId val="82764160"/>
      </c:barChart>
      <c:catAx>
        <c:axId val="82741888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>
                <a:solidFill>
                  <a:schemeClr val="bg1"/>
                </a:solidFill>
              </a:defRPr>
            </a:pPr>
            <a:endParaRPr lang="ru-RU"/>
          </a:p>
        </c:txPr>
        <c:crossAx val="82764160"/>
        <c:crosses val="autoZero"/>
        <c:auto val="1"/>
        <c:lblAlgn val="ctr"/>
        <c:lblOffset val="100"/>
      </c:catAx>
      <c:valAx>
        <c:axId val="82764160"/>
        <c:scaling>
          <c:orientation val="minMax"/>
        </c:scaling>
        <c:delete val="1"/>
        <c:axPos val="l"/>
        <c:numFmt formatCode="#,##0.0" sourceLinked="1"/>
        <c:tickLblPos val="none"/>
        <c:crossAx val="8274188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0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38100"/>
          </c:spPr>
          <c:marker>
            <c:spPr>
              <a:ln w="38100"/>
            </c:spPr>
          </c:marker>
          <c:dLbls>
            <c:dLbl>
              <c:idx val="0"/>
              <c:layout>
                <c:manualLayout>
                  <c:x val="-2.9143694015996438E-2"/>
                  <c:y val="-0.1015865905700447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</a:t>
                    </a:r>
                    <a:r>
                      <a:rPr lang="ru-RU" dirty="0" smtClean="0"/>
                      <a:t>2,5%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3.4972432819195751E-2"/>
                  <c:y val="-0.1269839047912359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70</a:t>
                    </a:r>
                    <a:r>
                      <a:rPr lang="ru-RU" dirty="0" smtClean="0"/>
                      <a:t>,0%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2.6229324614396806E-2"/>
                  <c:y val="-0.10158659057004478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67</a:t>
                    </a:r>
                    <a:r>
                      <a:rPr lang="ru-RU" smtClean="0"/>
                      <a:t>,0%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>
                <c:manualLayout>
                  <c:x val="-4.9544279827194004E-2"/>
                  <c:y val="-9.3121041355876219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63</a:t>
                    </a:r>
                    <a:r>
                      <a:rPr lang="ru-RU" smtClean="0"/>
                      <a:t>,0%</a:t>
                    </a:r>
                    <a:endParaRPr lang="en-US"/>
                  </a:p>
                </c:rich>
              </c:tx>
              <c:showVal val="1"/>
            </c:dLbl>
            <c:dLbl>
              <c:idx val="4"/>
              <c:layout>
                <c:manualLayout>
                  <c:x val="-3.7886802220795872E-2"/>
                  <c:y val="-9.3121041355876219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56</a:t>
                    </a:r>
                    <a:r>
                      <a:rPr lang="ru-RU" smtClean="0"/>
                      <a:t>,0%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100" b="1">
                    <a:latin typeface="TT Norms Regular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73</c:v>
                </c:pt>
                <c:pt idx="1">
                  <c:v>70</c:v>
                </c:pt>
                <c:pt idx="2">
                  <c:v>67</c:v>
                </c:pt>
                <c:pt idx="3">
                  <c:v>63</c:v>
                </c:pt>
                <c:pt idx="4">
                  <c:v>56</c:v>
                </c:pt>
              </c:numCache>
            </c:numRef>
          </c:val>
        </c:ser>
        <c:marker val="1"/>
        <c:axId val="117586560"/>
        <c:axId val="117657984"/>
      </c:lineChart>
      <c:catAx>
        <c:axId val="117586560"/>
        <c:scaling>
          <c:orientation val="minMax"/>
        </c:scaling>
        <c:delete val="1"/>
        <c:axPos val="b"/>
        <c:numFmt formatCode="General" sourceLinked="1"/>
        <c:tickLblPos val="none"/>
        <c:crossAx val="117657984"/>
        <c:crosses val="autoZero"/>
        <c:auto val="1"/>
        <c:lblAlgn val="ctr"/>
        <c:lblOffset val="100"/>
      </c:catAx>
      <c:valAx>
        <c:axId val="117657984"/>
        <c:scaling>
          <c:orientation val="minMax"/>
        </c:scaling>
        <c:delete val="1"/>
        <c:axPos val="l"/>
        <c:numFmt formatCode="General" sourceLinked="1"/>
        <c:tickLblPos val="none"/>
        <c:crossAx val="11758656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10"/>
      <c:rotY val="5"/>
      <c:depthPercent val="110"/>
      <c:perspective val="30"/>
    </c:view3D>
    <c:floor>
      <c:spPr>
        <a:noFill/>
        <a:ln w="9525">
          <a:noFill/>
        </a:ln>
      </c:spPr>
    </c:floor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Бюджетные кредиты</c:v>
                </c:pt>
              </c:strCache>
            </c:strRef>
          </c:tx>
          <c:spPr>
            <a:solidFill>
              <a:srgbClr val="00B0F0"/>
            </a:solidFill>
          </c:spPr>
          <c:dLbls>
            <c:txPr>
              <a:bodyPr/>
              <a:lstStyle/>
              <a:p>
                <a:pPr>
                  <a:defRPr sz="1300" b="1">
                    <a:latin typeface="TT Norms Regular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18.600000000000001</c:v>
                </c:pt>
                <c:pt idx="1">
                  <c:v>17.899999999999999</c:v>
                </c:pt>
                <c:pt idx="2">
                  <c:v>17.100000000000001</c:v>
                </c:pt>
                <c:pt idx="3">
                  <c:v>15.6</c:v>
                </c:pt>
                <c:pt idx="4">
                  <c:v>12.6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Коммерческие кредиты</c:v>
                </c:pt>
              </c:strCache>
            </c:strRef>
          </c:tx>
          <c:spPr>
            <a:solidFill>
              <a:srgbClr val="FC18AB"/>
            </a:solidFill>
          </c:spPr>
          <c:dLbls>
            <c:txPr>
              <a:bodyPr/>
              <a:lstStyle/>
              <a:p>
                <a:pPr>
                  <a:defRPr sz="1300" b="1">
                    <a:latin typeface="TT Norms Regular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9.1</c:v>
                </c:pt>
                <c:pt idx="1">
                  <c:v>9.5</c:v>
                </c:pt>
                <c:pt idx="2">
                  <c:v>8.9</c:v>
                </c:pt>
                <c:pt idx="3">
                  <c:v>10.6</c:v>
                </c:pt>
                <c:pt idx="4">
                  <c:v>12.5</c:v>
                </c:pt>
              </c:numCache>
            </c:numRef>
          </c:val>
        </c:ser>
        <c:dLbls>
          <c:showVal val="1"/>
        </c:dLbls>
        <c:gapWidth val="75"/>
        <c:shape val="box"/>
        <c:axId val="117740672"/>
        <c:axId val="117742208"/>
        <c:axId val="0"/>
      </c:bar3DChart>
      <c:catAx>
        <c:axId val="11774067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600" b="1">
                <a:latin typeface="TT Norms Regular"/>
              </a:defRPr>
            </a:pPr>
            <a:endParaRPr lang="ru-RU"/>
          </a:p>
        </c:txPr>
        <c:crossAx val="117742208"/>
        <c:crosses val="autoZero"/>
        <c:auto val="1"/>
        <c:lblAlgn val="ctr"/>
        <c:lblOffset val="100"/>
      </c:catAx>
      <c:valAx>
        <c:axId val="11774220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1774067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400">
              <a:latin typeface="TT Norms Regular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0.13968166728307468"/>
          <c:w val="1"/>
          <c:h val="0.86031816527491056"/>
        </c:manualLayout>
      </c:layout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38100"/>
          </c:spPr>
          <c:marker>
            <c:spPr>
              <a:ln w="38100"/>
            </c:spPr>
          </c:marker>
          <c:dLbls>
            <c:dLbl>
              <c:idx val="0"/>
              <c:layout>
                <c:manualLayout>
                  <c:x val="-9.6174190252788269E-2"/>
                  <c:y val="-0.18624208271175138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0,8</a:t>
                    </a:r>
                  </a:p>
                  <a:p>
                    <a:r>
                      <a:rPr lang="ru-RU" sz="900" dirty="0" smtClean="0"/>
                      <a:t>млрд. руб.</a:t>
                    </a:r>
                    <a:endParaRPr lang="en-US" sz="900" dirty="0"/>
                  </a:p>
                </c:rich>
              </c:tx>
            </c:dLbl>
            <c:dLbl>
              <c:idx val="1"/>
              <c:layout>
                <c:manualLayout>
                  <c:x val="-6.9944865638391474E-2"/>
                  <c:y val="-0.1523812190124260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0,9</a:t>
                    </a:r>
                  </a:p>
                  <a:p>
                    <a:r>
                      <a:rPr lang="ru-RU" sz="900" dirty="0" smtClean="0"/>
                      <a:t>млрд. руб.</a:t>
                    </a:r>
                  </a:p>
                  <a:p>
                    <a:endParaRPr lang="en-US" sz="900" dirty="0"/>
                  </a:p>
                </c:rich>
              </c:tx>
            </c:dLbl>
            <c:dLbl>
              <c:idx val="2"/>
              <c:layout>
                <c:manualLayout>
                  <c:x val="-7.8687973843190914E-2"/>
                  <c:y val="-0.1947076319259191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0,8</a:t>
                    </a:r>
                  </a:p>
                  <a:p>
                    <a:r>
                      <a:rPr lang="ru-RU" sz="900" dirty="0" smtClean="0"/>
                      <a:t>млрд. руб.</a:t>
                    </a:r>
                    <a:endParaRPr lang="en-US" sz="900" dirty="0"/>
                  </a:p>
                </c:rich>
              </c:tx>
            </c:dLbl>
            <c:dLbl>
              <c:idx val="3"/>
              <c:layout>
                <c:manualLayout>
                  <c:x val="-8.1602343244790265E-2"/>
                  <c:y val="-0.1608454350692396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0,9</a:t>
                    </a:r>
                  </a:p>
                  <a:p>
                    <a:r>
                      <a:rPr lang="ru-RU" sz="900" dirty="0" smtClean="0"/>
                      <a:t>млрд. руб.</a:t>
                    </a:r>
                    <a:endParaRPr lang="en-US" sz="900" dirty="0"/>
                  </a:p>
                </c:rich>
              </c:tx>
            </c:dLbl>
            <c:dLbl>
              <c:idx val="4"/>
              <c:layout>
                <c:manualLayout>
                  <c:x val="-5.5373018630393143E-2"/>
                  <c:y val="-0.1947082985045990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1,0</a:t>
                    </a:r>
                  </a:p>
                  <a:p>
                    <a:r>
                      <a:rPr lang="ru-RU" sz="900" dirty="0" smtClean="0"/>
                      <a:t>млрд. руб.</a:t>
                    </a:r>
                    <a:endParaRPr lang="en-US" sz="900" dirty="0"/>
                  </a:p>
                </c:rich>
              </c:tx>
            </c:dLbl>
            <c:delete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0.8</c:v>
                </c:pt>
                <c:pt idx="1">
                  <c:v>0.9</c:v>
                </c:pt>
                <c:pt idx="2">
                  <c:v>0.8</c:v>
                </c:pt>
                <c:pt idx="3">
                  <c:v>0.9</c:v>
                </c:pt>
                <c:pt idx="4">
                  <c:v>1</c:v>
                </c:pt>
              </c:numCache>
            </c:numRef>
          </c:val>
        </c:ser>
        <c:marker val="1"/>
        <c:axId val="117831168"/>
        <c:axId val="117833088"/>
      </c:lineChart>
      <c:catAx>
        <c:axId val="117831168"/>
        <c:scaling>
          <c:orientation val="minMax"/>
        </c:scaling>
        <c:delete val="1"/>
        <c:axPos val="b"/>
        <c:numFmt formatCode="General" sourceLinked="1"/>
        <c:tickLblPos val="none"/>
        <c:crossAx val="117833088"/>
        <c:crosses val="autoZero"/>
        <c:auto val="1"/>
        <c:lblAlgn val="ctr"/>
        <c:lblOffset val="100"/>
      </c:catAx>
      <c:valAx>
        <c:axId val="117833088"/>
        <c:scaling>
          <c:orientation val="minMax"/>
        </c:scaling>
        <c:delete val="1"/>
        <c:axPos val="l"/>
        <c:numFmt formatCode="General" sourceLinked="1"/>
        <c:tickLblPos val="none"/>
        <c:crossAx val="117831168"/>
        <c:crosses val="autoZero"/>
        <c:crossBetween val="between"/>
      </c:valAx>
      <c:spPr>
        <a:ln w="25400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"/>
          <c:y val="0"/>
          <c:w val="0.92210012913410155"/>
          <c:h val="0.7770969091765106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FC18AB"/>
            </a:solidFill>
            <a:ln>
              <a:solidFill>
                <a:srgbClr val="FF0000"/>
              </a:solidFill>
            </a:ln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-1.1000000000000001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70C0"/>
              </a:solidFill>
            </a:ln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FC18AB"/>
            </a:solidFill>
            <a:ln>
              <a:solidFill>
                <a:srgbClr val="FF0000"/>
              </a:solidFill>
            </a:ln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-0.2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70C0"/>
              </a:solidFill>
            </a:ln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0.0</c:formatCode>
                <c:ptCount val="1"/>
                <c:pt idx="0">
                  <c:v>1</c:v>
                </c:pt>
              </c:numCache>
            </c:numRef>
          </c:val>
        </c:ser>
        <c:axId val="146683392"/>
        <c:axId val="146684928"/>
      </c:barChart>
      <c:catAx>
        <c:axId val="146683392"/>
        <c:scaling>
          <c:orientation val="minMax"/>
        </c:scaling>
        <c:delete val="1"/>
        <c:axPos val="b"/>
        <c:tickLblPos val="none"/>
        <c:crossAx val="146684928"/>
        <c:crosses val="autoZero"/>
        <c:auto val="1"/>
        <c:lblAlgn val="ctr"/>
        <c:lblOffset val="100"/>
      </c:catAx>
      <c:valAx>
        <c:axId val="146684928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46683392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b="1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0" b="1"/>
            </a:pPr>
            <a:endParaRPr lang="ru-RU"/>
          </a:p>
        </c:txPr>
      </c:legendEntry>
      <c:layout>
        <c:manualLayout>
          <c:xMode val="edge"/>
          <c:yMode val="edge"/>
          <c:x val="8.8492712502589693E-2"/>
          <c:y val="0.83423969619835536"/>
          <c:w val="0.7655829972476863"/>
          <c:h val="0.10342271795964662"/>
        </c:manualLayout>
      </c:layout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>
          <a:solidFill>
            <a:schemeClr val="tx1">
              <a:lumMod val="75000"/>
              <a:lumOff val="25000"/>
            </a:schemeClr>
          </a:solidFill>
          <a:latin typeface="TT Norms Regular" pitchFamily="50" charset="-52"/>
        </a:defRPr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8344294989221393E-2"/>
          <c:y val="0.36809891094376063"/>
          <c:w val="0.9233114100215577"/>
          <c:h val="0.63189933928721465"/>
        </c:manualLayout>
      </c:layout>
      <c:lineChart>
        <c:grouping val="standard"/>
        <c:ser>
          <c:idx val="2"/>
          <c:order val="2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D135E0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400.6</c:v>
                </c:pt>
                <c:pt idx="1">
                  <c:v>407.7</c:v>
                </c:pt>
                <c:pt idx="2">
                  <c:v>411.8</c:v>
                </c:pt>
              </c:numCache>
            </c:numRef>
          </c:val>
        </c:ser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D135E0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400.6</c:v>
                </c:pt>
                <c:pt idx="1">
                  <c:v>407.7</c:v>
                </c:pt>
                <c:pt idx="2">
                  <c:v>411.8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D135E0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400.6</c:v>
                </c:pt>
                <c:pt idx="1">
                  <c:v>407.7</c:v>
                </c:pt>
                <c:pt idx="2">
                  <c:v>411.8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D135E0"/>
              </a:solidFill>
            </a:ln>
          </c:spPr>
          <c:marker>
            <c:symbol val="circle"/>
            <c:size val="4"/>
            <c:spPr>
              <a:solidFill>
                <a:schemeClr val="bg1"/>
              </a:solidFill>
              <a:ln w="22225">
                <a:solidFill>
                  <a:srgbClr val="D135E0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400.6</c:v>
                </c:pt>
                <c:pt idx="1">
                  <c:v>407.7</c:v>
                </c:pt>
                <c:pt idx="2">
                  <c:v>411.8</c:v>
                </c:pt>
              </c:numCache>
            </c:numRef>
          </c:val>
        </c:ser>
        <c:marker val="1"/>
        <c:axId val="147470208"/>
        <c:axId val="147471744"/>
      </c:lineChart>
      <c:catAx>
        <c:axId val="147470208"/>
        <c:scaling>
          <c:orientation val="minMax"/>
        </c:scaling>
        <c:delete val="1"/>
        <c:axPos val="b"/>
        <c:numFmt formatCode="General" sourceLinked="1"/>
        <c:tickLblPos val="none"/>
        <c:crossAx val="147471744"/>
        <c:crosses val="autoZero"/>
        <c:auto val="1"/>
        <c:lblAlgn val="ctr"/>
        <c:lblOffset val="100"/>
      </c:catAx>
      <c:valAx>
        <c:axId val="147471744"/>
        <c:scaling>
          <c:orientation val="minMax"/>
        </c:scaling>
        <c:delete val="1"/>
        <c:axPos val="l"/>
        <c:numFmt formatCode="General" sourceLinked="1"/>
        <c:tickLblPos val="none"/>
        <c:crossAx val="1474702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84078101690698E-2"/>
          <c:y val="0.49777429379322435"/>
          <c:w val="0.86031843796619734"/>
          <c:h val="0.5022257062067806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280</c:v>
                </c:pt>
                <c:pt idx="1">
                  <c:v>280</c:v>
                </c:pt>
                <c:pt idx="2">
                  <c:v>303</c:v>
                </c:pt>
              </c:numCache>
            </c:numRef>
          </c:val>
        </c:ser>
        <c:marker val="1"/>
        <c:axId val="147425920"/>
        <c:axId val="147427712"/>
      </c:lineChart>
      <c:catAx>
        <c:axId val="147425920"/>
        <c:scaling>
          <c:orientation val="minMax"/>
        </c:scaling>
        <c:delete val="1"/>
        <c:axPos val="b"/>
        <c:numFmt formatCode="General" sourceLinked="1"/>
        <c:tickLblPos val="none"/>
        <c:crossAx val="147427712"/>
        <c:crosses val="autoZero"/>
        <c:auto val="1"/>
        <c:lblAlgn val="ctr"/>
        <c:lblOffset val="100"/>
      </c:catAx>
      <c:valAx>
        <c:axId val="147427712"/>
        <c:scaling>
          <c:orientation val="minMax"/>
        </c:scaling>
        <c:delete val="1"/>
        <c:axPos val="l"/>
        <c:numFmt formatCode="General" sourceLinked="1"/>
        <c:tickLblPos val="none"/>
        <c:crossAx val="1474259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9840781016907036E-2"/>
          <c:y val="0.49777429379322458"/>
          <c:w val="0.86031843796619789"/>
          <c:h val="0.50222570620678064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5.8</c:v>
                </c:pt>
                <c:pt idx="1">
                  <c:v>6</c:v>
                </c:pt>
                <c:pt idx="2">
                  <c:v>6.05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5.8</c:v>
                </c:pt>
                <c:pt idx="1">
                  <c:v>6</c:v>
                </c:pt>
                <c:pt idx="2">
                  <c:v>6.05</c:v>
                </c:pt>
              </c:numCache>
            </c:numRef>
          </c:val>
        </c:ser>
        <c:marker val="1"/>
        <c:axId val="147436288"/>
        <c:axId val="147437824"/>
      </c:lineChart>
      <c:catAx>
        <c:axId val="147436288"/>
        <c:scaling>
          <c:orientation val="minMax"/>
        </c:scaling>
        <c:delete val="1"/>
        <c:axPos val="b"/>
        <c:numFmt formatCode="General" sourceLinked="1"/>
        <c:tickLblPos val="none"/>
        <c:crossAx val="147437824"/>
        <c:crosses val="autoZero"/>
        <c:auto val="1"/>
        <c:lblAlgn val="ctr"/>
        <c:lblOffset val="100"/>
      </c:catAx>
      <c:valAx>
        <c:axId val="147437824"/>
        <c:scaling>
          <c:orientation val="minMax"/>
        </c:scaling>
        <c:delete val="1"/>
        <c:axPos val="l"/>
        <c:numFmt formatCode="General" sourceLinked="1"/>
        <c:tickLblPos val="none"/>
        <c:crossAx val="1474362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9840781016907064E-2"/>
          <c:y val="0.49777429379322474"/>
          <c:w val="0.86031843796619811"/>
          <c:h val="0.50222570620678064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9.2000000000000011</c:v>
                </c:pt>
                <c:pt idx="1">
                  <c:v>9.5</c:v>
                </c:pt>
                <c:pt idx="2">
                  <c:v>9.7000000000000011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9.2000000000000011</c:v>
                </c:pt>
                <c:pt idx="1">
                  <c:v>9.5</c:v>
                </c:pt>
                <c:pt idx="2">
                  <c:v>9.7000000000000011</c:v>
                </c:pt>
              </c:numCache>
            </c:numRef>
          </c:val>
        </c:ser>
        <c:marker val="1"/>
        <c:axId val="147573376"/>
        <c:axId val="147579264"/>
      </c:lineChart>
      <c:catAx>
        <c:axId val="147573376"/>
        <c:scaling>
          <c:orientation val="minMax"/>
        </c:scaling>
        <c:delete val="1"/>
        <c:axPos val="b"/>
        <c:numFmt formatCode="General" sourceLinked="1"/>
        <c:tickLblPos val="none"/>
        <c:crossAx val="147579264"/>
        <c:crosses val="autoZero"/>
        <c:auto val="1"/>
        <c:lblAlgn val="ctr"/>
        <c:lblOffset val="100"/>
      </c:catAx>
      <c:valAx>
        <c:axId val="147579264"/>
        <c:scaling>
          <c:orientation val="minMax"/>
        </c:scaling>
        <c:delete val="1"/>
        <c:axPos val="l"/>
        <c:numFmt formatCode="General" sourceLinked="1"/>
        <c:tickLblPos val="none"/>
        <c:crossAx val="1475733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9840781016907064E-2"/>
          <c:y val="0.49777429379322474"/>
          <c:w val="0.86031843796619811"/>
          <c:h val="0.5022257062067806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</c:v>
                </c:pt>
                <c:pt idx="1">
                  <c:v>35</c:v>
                </c:pt>
                <c:pt idx="2">
                  <c:v>37</c:v>
                </c:pt>
              </c:numCache>
            </c:numRef>
          </c:val>
        </c:ser>
        <c:marker val="1"/>
        <c:axId val="147606912"/>
        <c:axId val="147620992"/>
      </c:lineChart>
      <c:catAx>
        <c:axId val="147606912"/>
        <c:scaling>
          <c:orientation val="minMax"/>
        </c:scaling>
        <c:delete val="1"/>
        <c:axPos val="b"/>
        <c:numFmt formatCode="General" sourceLinked="1"/>
        <c:tickLblPos val="none"/>
        <c:crossAx val="147620992"/>
        <c:crosses val="autoZero"/>
        <c:auto val="1"/>
        <c:lblAlgn val="ctr"/>
        <c:lblOffset val="100"/>
      </c:catAx>
      <c:valAx>
        <c:axId val="147620992"/>
        <c:scaling>
          <c:orientation val="minMax"/>
        </c:scaling>
        <c:delete val="1"/>
        <c:axPos val="l"/>
        <c:numFmt formatCode="General" sourceLinked="1"/>
        <c:tickLblPos val="none"/>
        <c:crossAx val="1476069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spPr>
            <a:solidFill>
              <a:srgbClr val="7030A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showVal val="1"/>
          </c:dLbls>
          <c:cat>
            <c:strRef>
              <c:f>Лист1!$H$17:$L$17</c:f>
              <c:strCache>
                <c:ptCount val="5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</c:strCache>
            </c:strRef>
          </c:cat>
          <c:val>
            <c:numRef>
              <c:f>Лист1!$H$18:$L$18</c:f>
              <c:numCache>
                <c:formatCode>0.00</c:formatCode>
                <c:ptCount val="5"/>
                <c:pt idx="0" formatCode="General">
                  <c:v>101.71000000000002</c:v>
                </c:pt>
                <c:pt idx="1">
                  <c:v>103.1</c:v>
                </c:pt>
                <c:pt idx="2">
                  <c:v>104.3</c:v>
                </c:pt>
                <c:pt idx="3">
                  <c:v>103.8</c:v>
                </c:pt>
                <c:pt idx="4">
                  <c:v>104</c:v>
                </c:pt>
              </c:numCache>
            </c:numRef>
          </c:val>
        </c:ser>
        <c:dLbls>
          <c:showVal val="1"/>
        </c:dLbls>
        <c:axId val="66154880"/>
        <c:axId val="66156416"/>
      </c:barChart>
      <c:catAx>
        <c:axId val="66154880"/>
        <c:scaling>
          <c:orientation val="minMax"/>
        </c:scaling>
        <c:axPos val="b"/>
        <c:tickLblPos val="nextTo"/>
        <c:crossAx val="66156416"/>
        <c:crosses val="autoZero"/>
        <c:auto val="1"/>
        <c:lblAlgn val="ctr"/>
        <c:lblOffset val="100"/>
      </c:catAx>
      <c:valAx>
        <c:axId val="66156416"/>
        <c:scaling>
          <c:orientation val="minMax"/>
        </c:scaling>
        <c:delete val="1"/>
        <c:axPos val="l"/>
        <c:numFmt formatCode="General" sourceLinked="1"/>
        <c:tickLblPos val="none"/>
        <c:crossAx val="66154880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b="1"/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9840781016907008E-2"/>
          <c:y val="0.49777429379322446"/>
          <c:w val="0.86031843796619756"/>
          <c:h val="0.5022257062067806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150.6</c:v>
                </c:pt>
                <c:pt idx="1">
                  <c:v>151.4</c:v>
                </c:pt>
                <c:pt idx="2">
                  <c:v>153.30000000000001</c:v>
                </c:pt>
              </c:numCache>
            </c:numRef>
          </c:val>
        </c:ser>
        <c:marker val="1"/>
        <c:axId val="147644800"/>
        <c:axId val="147646336"/>
      </c:lineChart>
      <c:catAx>
        <c:axId val="147644800"/>
        <c:scaling>
          <c:orientation val="minMax"/>
        </c:scaling>
        <c:delete val="1"/>
        <c:axPos val="b"/>
        <c:numFmt formatCode="General" sourceLinked="1"/>
        <c:tickLblPos val="none"/>
        <c:crossAx val="147646336"/>
        <c:crosses val="autoZero"/>
        <c:auto val="1"/>
        <c:lblAlgn val="ctr"/>
        <c:lblOffset val="100"/>
      </c:catAx>
      <c:valAx>
        <c:axId val="147646336"/>
        <c:scaling>
          <c:orientation val="minMax"/>
        </c:scaling>
        <c:delete val="1"/>
        <c:axPos val="l"/>
        <c:numFmt formatCode="General" sourceLinked="1"/>
        <c:tickLblPos val="none"/>
        <c:crossAx val="1476448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9840781016907036E-2"/>
          <c:y val="0.49777429379322458"/>
          <c:w val="0.86031843796619789"/>
          <c:h val="0.5022257062067806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59.2</c:v>
                </c:pt>
                <c:pt idx="1">
                  <c:v>59.3</c:v>
                </c:pt>
                <c:pt idx="2">
                  <c:v>59.7</c:v>
                </c:pt>
              </c:numCache>
            </c:numRef>
          </c:val>
        </c:ser>
        <c:marker val="1"/>
        <c:axId val="147694720"/>
        <c:axId val="147696256"/>
      </c:lineChart>
      <c:catAx>
        <c:axId val="147694720"/>
        <c:scaling>
          <c:orientation val="minMax"/>
        </c:scaling>
        <c:delete val="1"/>
        <c:axPos val="b"/>
        <c:numFmt formatCode="General" sourceLinked="1"/>
        <c:tickLblPos val="none"/>
        <c:crossAx val="147696256"/>
        <c:crosses val="autoZero"/>
        <c:auto val="1"/>
        <c:lblAlgn val="ctr"/>
        <c:lblOffset val="100"/>
      </c:catAx>
      <c:valAx>
        <c:axId val="147696256"/>
        <c:scaling>
          <c:orientation val="minMax"/>
        </c:scaling>
        <c:delete val="1"/>
        <c:axPos val="l"/>
        <c:numFmt formatCode="General" sourceLinked="1"/>
        <c:tickLblPos val="none"/>
        <c:crossAx val="1476947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9840781016907091E-2"/>
          <c:y val="0.49777429379322491"/>
          <c:w val="0.86031843796619833"/>
          <c:h val="0.50222570620678064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5.3599999999999985</c:v>
                </c:pt>
                <c:pt idx="1">
                  <c:v>5.4</c:v>
                </c:pt>
                <c:pt idx="2">
                  <c:v>5.42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5.3599999999999985</c:v>
                </c:pt>
                <c:pt idx="1">
                  <c:v>5.4</c:v>
                </c:pt>
                <c:pt idx="2">
                  <c:v>5.42</c:v>
                </c:pt>
              </c:numCache>
            </c:numRef>
          </c:val>
        </c:ser>
        <c:marker val="1"/>
        <c:axId val="147725312"/>
        <c:axId val="147731200"/>
      </c:lineChart>
      <c:catAx>
        <c:axId val="147725312"/>
        <c:scaling>
          <c:orientation val="minMax"/>
        </c:scaling>
        <c:delete val="1"/>
        <c:axPos val="b"/>
        <c:numFmt formatCode="General" sourceLinked="1"/>
        <c:tickLblPos val="none"/>
        <c:crossAx val="147731200"/>
        <c:crosses val="autoZero"/>
        <c:auto val="1"/>
        <c:lblAlgn val="ctr"/>
        <c:lblOffset val="100"/>
      </c:catAx>
      <c:valAx>
        <c:axId val="147731200"/>
        <c:scaling>
          <c:orientation val="minMax"/>
        </c:scaling>
        <c:delete val="1"/>
        <c:axPos val="l"/>
        <c:numFmt formatCode="General" sourceLinked="1"/>
        <c:tickLblPos val="none"/>
        <c:crossAx val="1477253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9840781016907091E-2"/>
          <c:y val="0.49777429379322491"/>
          <c:w val="0.86031843796619833"/>
          <c:h val="0.5022257062067806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16.5</c:v>
                </c:pt>
                <c:pt idx="1">
                  <c:v>17</c:v>
                </c:pt>
                <c:pt idx="2" formatCode="General">
                  <c:v>14</c:v>
                </c:pt>
              </c:numCache>
            </c:numRef>
          </c:val>
        </c:ser>
        <c:marker val="1"/>
        <c:axId val="147779584"/>
        <c:axId val="147781120"/>
      </c:lineChart>
      <c:catAx>
        <c:axId val="147779584"/>
        <c:scaling>
          <c:orientation val="minMax"/>
        </c:scaling>
        <c:delete val="1"/>
        <c:axPos val="b"/>
        <c:numFmt formatCode="General" sourceLinked="1"/>
        <c:tickLblPos val="none"/>
        <c:crossAx val="147781120"/>
        <c:crosses val="autoZero"/>
        <c:auto val="1"/>
        <c:lblAlgn val="ctr"/>
        <c:lblOffset val="100"/>
      </c:catAx>
      <c:valAx>
        <c:axId val="147781120"/>
        <c:scaling>
          <c:orientation val="minMax"/>
        </c:scaling>
        <c:delete val="1"/>
        <c:axPos val="l"/>
        <c:numFmt formatCode="General" sourceLinked="1"/>
        <c:tickLblPos val="none"/>
        <c:crossAx val="1477795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840781016907119E-2"/>
          <c:y val="0.49777429379322502"/>
          <c:w val="0.86031843796619856"/>
          <c:h val="0.5022257062067806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prstClr val="white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141.69999999999999</c:v>
                </c:pt>
                <c:pt idx="1">
                  <c:v>147.9</c:v>
                </c:pt>
                <c:pt idx="2" formatCode="General">
                  <c:v>159.6</c:v>
                </c:pt>
              </c:numCache>
            </c:numRef>
          </c:val>
        </c:ser>
        <c:marker val="1"/>
        <c:axId val="147825408"/>
        <c:axId val="147826944"/>
      </c:lineChart>
      <c:catAx>
        <c:axId val="147825408"/>
        <c:scaling>
          <c:orientation val="minMax"/>
        </c:scaling>
        <c:delete val="1"/>
        <c:axPos val="b"/>
        <c:numFmt formatCode="General" sourceLinked="1"/>
        <c:tickLblPos val="none"/>
        <c:crossAx val="147826944"/>
        <c:crosses val="autoZero"/>
        <c:auto val="1"/>
        <c:lblAlgn val="ctr"/>
        <c:lblOffset val="100"/>
      </c:catAx>
      <c:valAx>
        <c:axId val="147826944"/>
        <c:scaling>
          <c:orientation val="minMax"/>
        </c:scaling>
        <c:delete val="1"/>
        <c:axPos val="l"/>
        <c:numFmt formatCode="General" sourceLinked="1"/>
        <c:tickLblPos val="none"/>
        <c:crossAx val="1478254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9125318216616092E-2"/>
          <c:y val="0.34285440988456989"/>
          <c:w val="0.88496812538391956"/>
          <c:h val="0.3007243043918260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29</c:v>
                </c:pt>
                <c:pt idx="1">
                  <c:v>29</c:v>
                </c:pt>
                <c:pt idx="2">
                  <c:v>29</c:v>
                </c:pt>
              </c:numCache>
            </c:numRef>
          </c:val>
        </c:ser>
        <c:marker val="1"/>
        <c:axId val="147908864"/>
        <c:axId val="147988480"/>
      </c:lineChart>
      <c:catAx>
        <c:axId val="147908864"/>
        <c:scaling>
          <c:orientation val="minMax"/>
        </c:scaling>
        <c:delete val="1"/>
        <c:axPos val="b"/>
        <c:numFmt formatCode="General" sourceLinked="1"/>
        <c:tickLblPos val="none"/>
        <c:crossAx val="147988480"/>
        <c:crosses val="autoZero"/>
        <c:auto val="1"/>
        <c:lblAlgn val="ctr"/>
        <c:lblOffset val="100"/>
      </c:catAx>
      <c:valAx>
        <c:axId val="147988480"/>
        <c:scaling>
          <c:orientation val="minMax"/>
        </c:scaling>
        <c:delete val="1"/>
        <c:axPos val="l"/>
        <c:numFmt formatCode="#,##0" sourceLinked="1"/>
        <c:tickLblPos val="none"/>
        <c:crossAx val="1479088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575E-2"/>
          <c:y val="0.43174300992269032"/>
          <c:w val="0.88496812538391956"/>
          <c:h val="0.3007243043918261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18</c:v>
                </c:pt>
                <c:pt idx="1">
                  <c:v>18</c:v>
                </c:pt>
                <c:pt idx="2">
                  <c:v>18</c:v>
                </c:pt>
              </c:numCache>
            </c:numRef>
          </c:val>
        </c:ser>
        <c:marker val="1"/>
        <c:axId val="147917824"/>
        <c:axId val="147919616"/>
      </c:lineChart>
      <c:catAx>
        <c:axId val="147917824"/>
        <c:scaling>
          <c:orientation val="minMax"/>
        </c:scaling>
        <c:delete val="1"/>
        <c:axPos val="b"/>
        <c:numFmt formatCode="General" sourceLinked="1"/>
        <c:tickLblPos val="none"/>
        <c:crossAx val="147919616"/>
        <c:crosses val="autoZero"/>
        <c:auto val="1"/>
        <c:lblAlgn val="ctr"/>
        <c:lblOffset val="100"/>
      </c:catAx>
      <c:valAx>
        <c:axId val="147919616"/>
        <c:scaling>
          <c:orientation val="minMax"/>
        </c:scaling>
        <c:delete val="1"/>
        <c:axPos val="l"/>
        <c:numFmt formatCode="#,##0" sourceLinked="1"/>
        <c:tickLblPos val="none"/>
        <c:crossAx val="1479178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A62EE8"/>
            </a:solidFill>
          </c:spPr>
          <c:dPt>
            <c:idx val="0"/>
            <c:spPr>
              <a:solidFill>
                <a:srgbClr val="CF75D1"/>
              </a:solidFill>
            </c:spPr>
          </c:dPt>
          <c:dPt>
            <c:idx val="1"/>
            <c:spPr>
              <a:solidFill>
                <a:srgbClr val="E9559F">
                  <a:alpha val="64706"/>
                </a:srgbClr>
              </a:solidFill>
            </c:spPr>
          </c:dPt>
          <c:dPt>
            <c:idx val="2"/>
            <c:spPr>
              <a:solidFill>
                <a:srgbClr val="F79646">
                  <a:lumMod val="75000"/>
                  <a:alpha val="67000"/>
                </a:srgbClr>
              </a:solidFill>
            </c:spPr>
          </c:dPt>
          <c:dLbls>
            <c:dLbl>
              <c:idx val="0"/>
              <c:layout>
                <c:manualLayout>
                  <c:x val="6.3491619106278534E-3"/>
                  <c:y val="4.9382370415994033E-2"/>
                </c:manualLayout>
              </c:layout>
              <c:showVal val="1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0.50600000000000001</c:v>
                </c:pt>
                <c:pt idx="1">
                  <c:v>0.85300000000000065</c:v>
                </c:pt>
                <c:pt idx="2">
                  <c:v>0</c:v>
                </c:pt>
              </c:numCache>
            </c:numRef>
          </c:val>
        </c:ser>
        <c:axId val="147952768"/>
        <c:axId val="147954304"/>
      </c:barChart>
      <c:catAx>
        <c:axId val="147952768"/>
        <c:scaling>
          <c:orientation val="minMax"/>
        </c:scaling>
        <c:delete val="1"/>
        <c:axPos val="b"/>
        <c:numFmt formatCode="General" sourceLinked="1"/>
        <c:tickLblPos val="none"/>
        <c:crossAx val="147954304"/>
        <c:crosses val="autoZero"/>
        <c:auto val="1"/>
        <c:lblAlgn val="ctr"/>
        <c:lblOffset val="100"/>
      </c:catAx>
      <c:valAx>
        <c:axId val="147954304"/>
        <c:scaling>
          <c:orientation val="minMax"/>
        </c:scaling>
        <c:delete val="1"/>
        <c:axPos val="l"/>
        <c:numFmt formatCode="General" sourceLinked="1"/>
        <c:tickLblPos val="none"/>
        <c:crossAx val="1479527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9840781016906939E-2"/>
          <c:y val="0.10864121491518826"/>
          <c:w val="0.860318437966197"/>
          <c:h val="0.7827175701696265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A62EE8"/>
            </a:solidFill>
          </c:spPr>
          <c:dPt>
            <c:idx val="0"/>
            <c:spPr>
              <a:solidFill>
                <a:srgbClr val="CF75D1"/>
              </a:solidFill>
            </c:spPr>
          </c:dPt>
          <c:dPt>
            <c:idx val="1"/>
            <c:spPr>
              <a:solidFill>
                <a:srgbClr val="E9559F">
                  <a:alpha val="64706"/>
                </a:srgbClr>
              </a:solidFill>
            </c:spPr>
          </c:dPt>
          <c:dPt>
            <c:idx val="2"/>
            <c:spPr>
              <a:solidFill>
                <a:srgbClr val="F79646">
                  <a:lumMod val="75000"/>
                  <a:alpha val="67000"/>
                </a:srgbClr>
              </a:solidFill>
            </c:spPr>
          </c:dPt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1.1000000000000001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axId val="148085760"/>
        <c:axId val="148087552"/>
      </c:barChart>
      <c:catAx>
        <c:axId val="148085760"/>
        <c:scaling>
          <c:orientation val="minMax"/>
        </c:scaling>
        <c:delete val="1"/>
        <c:axPos val="b"/>
        <c:numFmt formatCode="General" sourceLinked="1"/>
        <c:tickLblPos val="none"/>
        <c:crossAx val="148087552"/>
        <c:crosses val="autoZero"/>
        <c:auto val="1"/>
        <c:lblAlgn val="ctr"/>
        <c:lblOffset val="100"/>
      </c:catAx>
      <c:valAx>
        <c:axId val="148087552"/>
        <c:scaling>
          <c:orientation val="minMax"/>
        </c:scaling>
        <c:delete val="1"/>
        <c:axPos val="l"/>
        <c:numFmt formatCode="General" sourceLinked="1"/>
        <c:tickLblPos val="none"/>
        <c:crossAx val="1480857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A62EE8"/>
            </a:solidFill>
          </c:spPr>
          <c:dPt>
            <c:idx val="0"/>
            <c:spPr>
              <a:solidFill>
                <a:srgbClr val="CF75D1"/>
              </a:solidFill>
            </c:spPr>
          </c:dPt>
          <c:dPt>
            <c:idx val="1"/>
            <c:spPr>
              <a:solidFill>
                <a:srgbClr val="E9559F">
                  <a:alpha val="64706"/>
                </a:srgbClr>
              </a:solidFill>
            </c:spPr>
          </c:dPt>
          <c:dPt>
            <c:idx val="2"/>
            <c:spPr>
              <a:solidFill>
                <a:srgbClr val="F79646">
                  <a:lumMod val="75000"/>
                  <a:alpha val="67000"/>
                </a:srgbClr>
              </a:solidFill>
            </c:spPr>
          </c:dPt>
          <c:dLbls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axId val="148108416"/>
        <c:axId val="148109952"/>
      </c:barChart>
      <c:catAx>
        <c:axId val="148108416"/>
        <c:scaling>
          <c:orientation val="minMax"/>
        </c:scaling>
        <c:delete val="1"/>
        <c:axPos val="b"/>
        <c:numFmt formatCode="General" sourceLinked="1"/>
        <c:tickLblPos val="none"/>
        <c:crossAx val="148109952"/>
        <c:crosses val="autoZero"/>
        <c:auto val="1"/>
        <c:lblAlgn val="ctr"/>
        <c:lblOffset val="100"/>
      </c:catAx>
      <c:valAx>
        <c:axId val="148109952"/>
        <c:scaling>
          <c:orientation val="minMax"/>
        </c:scaling>
        <c:delete val="1"/>
        <c:axPos val="l"/>
        <c:numFmt formatCode="0.0" sourceLinked="1"/>
        <c:tickLblPos val="none"/>
        <c:crossAx val="1481084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spPr>
            <a:solidFill>
              <a:srgbClr val="7030A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showVal val="1"/>
          </c:dLbls>
          <c:cat>
            <c:strRef>
              <c:f>Лист1!$B$36:$F$36</c:f>
              <c:strCache>
                <c:ptCount val="5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</c:strCache>
            </c:strRef>
          </c:cat>
          <c:val>
            <c:numRef>
              <c:f>Лист1!$B$37:$F$37</c:f>
              <c:numCache>
                <c:formatCode>0.0</c:formatCode>
                <c:ptCount val="5"/>
                <c:pt idx="0">
                  <c:v>122.7</c:v>
                </c:pt>
                <c:pt idx="1">
                  <c:v>140.9</c:v>
                </c:pt>
                <c:pt idx="2" formatCode="General">
                  <c:v>154.4</c:v>
                </c:pt>
                <c:pt idx="3" formatCode="General">
                  <c:v>163.9</c:v>
                </c:pt>
                <c:pt idx="4" formatCode="General">
                  <c:v>174.3</c:v>
                </c:pt>
              </c:numCache>
            </c:numRef>
          </c:val>
        </c:ser>
        <c:dLbls>
          <c:showVal val="1"/>
        </c:dLbls>
        <c:axId val="66184320"/>
        <c:axId val="66185856"/>
      </c:barChart>
      <c:catAx>
        <c:axId val="66184320"/>
        <c:scaling>
          <c:orientation val="minMax"/>
        </c:scaling>
        <c:axPos val="b"/>
        <c:tickLblPos val="nextTo"/>
        <c:crossAx val="66185856"/>
        <c:crosses val="autoZero"/>
        <c:auto val="1"/>
        <c:lblAlgn val="ctr"/>
        <c:lblOffset val="100"/>
      </c:catAx>
      <c:valAx>
        <c:axId val="66185856"/>
        <c:scaling>
          <c:orientation val="minMax"/>
        </c:scaling>
        <c:delete val="1"/>
        <c:axPos val="l"/>
        <c:numFmt formatCode="0.0" sourceLinked="1"/>
        <c:tickLblPos val="none"/>
        <c:crossAx val="66184320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b="1"/>
      </a:pPr>
      <a:endParaRPr lang="ru-RU"/>
    </a:p>
  </c:txPr>
  <c:externalData r:id="rId1"/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512E-2"/>
          <c:y val="0.43174300992269032"/>
          <c:w val="0.88496812538391956"/>
          <c:h val="0.3007243043918260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 b="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291488.90000000002</c:v>
                </c:pt>
                <c:pt idx="1">
                  <c:v>206023.2</c:v>
                </c:pt>
                <c:pt idx="2">
                  <c:v>202410.9</c:v>
                </c:pt>
              </c:numCache>
            </c:numRef>
          </c:val>
        </c:ser>
        <c:marker val="1"/>
        <c:axId val="146446976"/>
        <c:axId val="146469248"/>
      </c:lineChart>
      <c:catAx>
        <c:axId val="1464469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46469248"/>
        <c:crosses val="autoZero"/>
        <c:auto val="1"/>
        <c:lblAlgn val="ctr"/>
        <c:lblOffset val="100"/>
      </c:catAx>
      <c:valAx>
        <c:axId val="146469248"/>
        <c:scaling>
          <c:orientation val="minMax"/>
        </c:scaling>
        <c:delete val="1"/>
        <c:axPos val="l"/>
        <c:numFmt formatCode="#,##0.0" sourceLinked="1"/>
        <c:tickLblPos val="none"/>
        <c:crossAx val="146446976"/>
        <c:crosses val="autoZero"/>
        <c:crossBetween val="between"/>
      </c:valAx>
    </c:plotArea>
    <c:plotVisOnly val="1"/>
    <c:dispBlanksAs val="gap"/>
  </c:chart>
  <c:txPr>
    <a:bodyPr/>
    <a:lstStyle/>
    <a:p>
      <a:pPr marL="0" algn="l" defTabSz="914400" rtl="0" eaLnBrk="1" latinLnBrk="0" hangingPunct="1">
        <a:defRPr lang="ru-RU" sz="900" b="1" kern="1200" dirty="0" smtClean="0">
          <a:solidFill>
            <a:sysClr val="windowText" lastClr="000000">
              <a:lumMod val="95000"/>
              <a:lumOff val="5000"/>
            </a:sysClr>
          </a:solidFill>
          <a:latin typeface="Proxima Nova Lt" pitchFamily="50" charset="0"/>
          <a:ea typeface="+mn-ea"/>
          <a:cs typeface="Angsana New" pitchFamily="18" charset="-34"/>
        </a:defRPr>
      </a:pPr>
      <a:endParaRPr lang="ru-RU"/>
    </a:p>
  </c:txPr>
  <c:externalData r:id="rId1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47E-2"/>
          <c:y val="0.43174300992269032"/>
          <c:w val="0.88496812538391956"/>
          <c:h val="0.3007243043918259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23997.4</c:v>
                </c:pt>
                <c:pt idx="1">
                  <c:v>23997.4</c:v>
                </c:pt>
                <c:pt idx="2">
                  <c:v>23997.4</c:v>
                </c:pt>
              </c:numCache>
            </c:numRef>
          </c:val>
        </c:ser>
        <c:marker val="1"/>
        <c:axId val="148254080"/>
        <c:axId val="148255872"/>
      </c:lineChart>
      <c:catAx>
        <c:axId val="1482540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48255872"/>
        <c:crosses val="autoZero"/>
        <c:auto val="1"/>
        <c:lblAlgn val="ctr"/>
        <c:lblOffset val="100"/>
      </c:catAx>
      <c:valAx>
        <c:axId val="148255872"/>
        <c:scaling>
          <c:orientation val="minMax"/>
        </c:scaling>
        <c:delete val="1"/>
        <c:axPos val="l"/>
        <c:numFmt formatCode="#,##0.0" sourceLinked="1"/>
        <c:tickLblPos val="none"/>
        <c:crossAx val="1482540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512E-2"/>
          <c:y val="0.43174300992269032"/>
          <c:w val="0.88496812538391956"/>
          <c:h val="0.3007243043918260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49411.8</c:v>
                </c:pt>
                <c:pt idx="1">
                  <c:v>49411.8</c:v>
                </c:pt>
                <c:pt idx="2">
                  <c:v>49411.8</c:v>
                </c:pt>
              </c:numCache>
            </c:numRef>
          </c:val>
        </c:ser>
        <c:marker val="1"/>
        <c:axId val="148320640"/>
        <c:axId val="148322176"/>
      </c:lineChart>
      <c:catAx>
        <c:axId val="1483206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48322176"/>
        <c:crosses val="autoZero"/>
        <c:auto val="1"/>
        <c:lblAlgn val="ctr"/>
        <c:lblOffset val="100"/>
      </c:catAx>
      <c:valAx>
        <c:axId val="148322176"/>
        <c:scaling>
          <c:orientation val="minMax"/>
        </c:scaling>
        <c:delete val="1"/>
        <c:axPos val="l"/>
        <c:numFmt formatCode="#,##0.0" sourceLinked="1"/>
        <c:tickLblPos val="none"/>
        <c:crossAx val="1483206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547E-2"/>
          <c:y val="0.43174300992269032"/>
          <c:w val="0.88496812538391956"/>
          <c:h val="0.30072430439182612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11764.7</c:v>
                </c:pt>
                <c:pt idx="1">
                  <c:v>11764.7</c:v>
                </c:pt>
                <c:pt idx="2">
                  <c:v>11764.7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11764.7</c:v>
                </c:pt>
                <c:pt idx="1">
                  <c:v>11764.7</c:v>
                </c:pt>
                <c:pt idx="2">
                  <c:v>11764.7</c:v>
                </c:pt>
              </c:numCache>
            </c:numRef>
          </c:val>
        </c:ser>
        <c:marker val="1"/>
        <c:axId val="148531456"/>
        <c:axId val="148533248"/>
      </c:lineChart>
      <c:catAx>
        <c:axId val="1485314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48533248"/>
        <c:crosses val="autoZero"/>
        <c:auto val="1"/>
        <c:lblAlgn val="ctr"/>
        <c:lblOffset val="100"/>
      </c:catAx>
      <c:valAx>
        <c:axId val="148533248"/>
        <c:scaling>
          <c:orientation val="minMax"/>
        </c:scaling>
        <c:delete val="1"/>
        <c:axPos val="l"/>
        <c:numFmt formatCode="#,##0.0" sourceLinked="1"/>
        <c:tickLblPos val="none"/>
        <c:crossAx val="1485314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644E-2"/>
          <c:y val="0.43174300992269032"/>
          <c:w val="0.88496812538391956"/>
          <c:h val="0.3007243043918264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227670.34999999998</c:v>
                </c:pt>
                <c:pt idx="2">
                  <c:v>237104.4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227670.34999999998</c:v>
                </c:pt>
                <c:pt idx="2">
                  <c:v>237104.4</c:v>
                </c:pt>
              </c:numCache>
            </c:numRef>
          </c:val>
        </c:ser>
        <c:marker val="1"/>
        <c:axId val="148685184"/>
        <c:axId val="148686720"/>
      </c:lineChart>
      <c:catAx>
        <c:axId val="1486851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48686720"/>
        <c:crosses val="autoZero"/>
        <c:auto val="1"/>
        <c:lblAlgn val="ctr"/>
        <c:lblOffset val="100"/>
      </c:catAx>
      <c:valAx>
        <c:axId val="148686720"/>
        <c:scaling>
          <c:orientation val="minMax"/>
        </c:scaling>
        <c:delete val="1"/>
        <c:axPos val="l"/>
        <c:numFmt formatCode="#,##0.0" sourceLinked="1"/>
        <c:tickLblPos val="none"/>
        <c:crossAx val="1486851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644E-2"/>
          <c:y val="0.43174300992269032"/>
          <c:w val="0.88496812538391956"/>
          <c:h val="0.3007243043918264"/>
        </c:manualLayout>
      </c:layout>
      <c:lineChart>
        <c:grouping val="standard"/>
        <c:ser>
          <c:idx val="2"/>
          <c:order val="2"/>
          <c:tx>
            <c:strRef>
              <c:f>Лист1!$B$1</c:f>
            </c:strRef>
          </c:tx>
          <c:spPr>
            <a:ln w="12700">
              <a:solidFill>
                <a:srgbClr val="FFC000"/>
              </a:solidFill>
            </a:ln>
          </c:spPr>
          <c:cat>
            <c:multiLvlStrRef>
              <c:f>Лист1!$A$2:$A$4</c:f>
            </c:multiLvlStrRef>
          </c:cat>
          <c:val>
            <c:numRef>
              <c:f>Лист1!$B$2:$B$4</c:f>
            </c:numRef>
          </c:val>
        </c:ser>
        <c:ser>
          <c:idx val="3"/>
          <c:order val="3"/>
          <c:tx>
            <c:strRef>
              <c:f>Лист1!$B$1</c:f>
            </c:strRef>
          </c:tx>
          <c:spPr>
            <a:ln w="12700">
              <a:solidFill>
                <a:srgbClr val="FFC000"/>
              </a:solidFill>
            </a:ln>
          </c:spPr>
          <c:cat>
            <c:multiLvlStrRef>
              <c:f>Лист1!$A$2:$A$4</c:f>
            </c:multiLvlStrRef>
          </c:cat>
          <c:val>
            <c:numRef>
              <c:f>Лист1!$B$2:$B$4</c:f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10000</c:v>
                </c:pt>
                <c:pt idx="1">
                  <c:v>1772.2</c:v>
                </c:pt>
                <c:pt idx="2">
                  <c:v>2361.8000000000002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10000</c:v>
                </c:pt>
                <c:pt idx="1">
                  <c:v>1772.2</c:v>
                </c:pt>
                <c:pt idx="2">
                  <c:v>2361.8000000000002</c:v>
                </c:pt>
              </c:numCache>
            </c:numRef>
          </c:val>
        </c:ser>
        <c:marker val="1"/>
        <c:axId val="148239488"/>
        <c:axId val="148241024"/>
      </c:lineChart>
      <c:catAx>
        <c:axId val="1482394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48241024"/>
        <c:crosses val="autoZero"/>
        <c:auto val="1"/>
        <c:lblAlgn val="ctr"/>
        <c:lblOffset val="100"/>
      </c:catAx>
      <c:valAx>
        <c:axId val="148241024"/>
        <c:scaling>
          <c:orientation val="minMax"/>
        </c:scaling>
        <c:delete val="1"/>
        <c:axPos val="l"/>
        <c:numFmt formatCode="#,##0.0" sourceLinked="1"/>
        <c:tickLblPos val="none"/>
        <c:crossAx val="1482394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692E-2"/>
          <c:y val="0.43174300992269032"/>
          <c:w val="0.88496812538391956"/>
          <c:h val="0.30072430439182651"/>
        </c:manualLayout>
      </c:layout>
      <c:lineChart>
        <c:grouping val="standard"/>
        <c:ser>
          <c:idx val="2"/>
          <c:order val="2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25882.400000000001</c:v>
                </c:pt>
                <c:pt idx="1">
                  <c:v>25882.400000000001</c:v>
                </c:pt>
                <c:pt idx="2">
                  <c:v>25882.400000000001</c:v>
                </c:pt>
              </c:numCache>
            </c:numRef>
          </c:val>
        </c:ser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25882.400000000001</c:v>
                </c:pt>
                <c:pt idx="1">
                  <c:v>25882.400000000001</c:v>
                </c:pt>
                <c:pt idx="2">
                  <c:v>25882.400000000001</c:v>
                </c:pt>
              </c:numCache>
            </c:numRef>
          </c:val>
        </c:ser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25882.400000000001</c:v>
                </c:pt>
                <c:pt idx="1">
                  <c:v>25882.400000000001</c:v>
                </c:pt>
                <c:pt idx="2">
                  <c:v>25882.400000000001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 sz="8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25882.400000000001</c:v>
                </c:pt>
                <c:pt idx="1">
                  <c:v>25882.400000000001</c:v>
                </c:pt>
                <c:pt idx="2">
                  <c:v>25882.400000000001</c:v>
                </c:pt>
              </c:numCache>
            </c:numRef>
          </c:val>
        </c:ser>
        <c:marker val="1"/>
        <c:axId val="148755968"/>
        <c:axId val="148757504"/>
      </c:lineChart>
      <c:catAx>
        <c:axId val="1487559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48757504"/>
        <c:crosses val="autoZero"/>
        <c:auto val="1"/>
        <c:lblAlgn val="ctr"/>
        <c:lblOffset val="100"/>
      </c:catAx>
      <c:valAx>
        <c:axId val="148757504"/>
        <c:scaling>
          <c:orientation val="minMax"/>
        </c:scaling>
        <c:delete val="1"/>
        <c:axPos val="l"/>
        <c:numFmt formatCode="#,##0.0" sourceLinked="1"/>
        <c:tickLblPos val="none"/>
        <c:crossAx val="1487559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8888266748789246E-2"/>
          <c:y val="0.43174300992269032"/>
          <c:w val="0.85359579594318091"/>
          <c:h val="0.3007243043918253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53294.1</c:v>
                </c:pt>
                <c:pt idx="1">
                  <c:v>53294.1</c:v>
                </c:pt>
                <c:pt idx="2">
                  <c:v>53294.1</c:v>
                </c:pt>
              </c:numCache>
            </c:numRef>
          </c:val>
        </c:ser>
        <c:marker val="1"/>
        <c:axId val="148966400"/>
        <c:axId val="148988672"/>
      </c:lineChart>
      <c:catAx>
        <c:axId val="14896640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48988672"/>
        <c:crosses val="autoZero"/>
        <c:auto val="1"/>
        <c:lblAlgn val="ctr"/>
        <c:lblOffset val="100"/>
      </c:catAx>
      <c:valAx>
        <c:axId val="148988672"/>
        <c:scaling>
          <c:orientation val="minMax"/>
        </c:scaling>
        <c:delete val="1"/>
        <c:axPos val="l"/>
        <c:numFmt formatCode="#,##0.0" sourceLinked="1"/>
        <c:tickLblPos val="none"/>
        <c:crossAx val="1489664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408E-2"/>
          <c:y val="0.43174300992269032"/>
          <c:w val="0.88496812538391956"/>
          <c:h val="0.3007243043918256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12632.7</c:v>
                </c:pt>
                <c:pt idx="1">
                  <c:v>27818.9</c:v>
                </c:pt>
                <c:pt idx="2">
                  <c:v>0</c:v>
                </c:pt>
              </c:numCache>
            </c:numRef>
          </c:val>
        </c:ser>
        <c:marker val="1"/>
        <c:axId val="149016576"/>
        <c:axId val="149018112"/>
      </c:lineChart>
      <c:catAx>
        <c:axId val="1490165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49018112"/>
        <c:crosses val="autoZero"/>
        <c:auto val="1"/>
        <c:lblAlgn val="ctr"/>
        <c:lblOffset val="100"/>
      </c:catAx>
      <c:valAx>
        <c:axId val="149018112"/>
        <c:scaling>
          <c:orientation val="minMax"/>
        </c:scaling>
        <c:delete val="1"/>
        <c:axPos val="l"/>
        <c:numFmt formatCode="#,##0.0" sourceLinked="1"/>
        <c:tickLblPos val="none"/>
        <c:crossAx val="1490165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45E-2"/>
          <c:y val="0.43174300992269032"/>
          <c:w val="0.88496812538391956"/>
          <c:h val="0.3007243043918258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249983.6</c:v>
                </c:pt>
                <c:pt idx="1">
                  <c:v>298609.5</c:v>
                </c:pt>
                <c:pt idx="2">
                  <c:v>260637</c:v>
                </c:pt>
              </c:numCache>
            </c:numRef>
          </c:val>
        </c:ser>
        <c:marker val="1"/>
        <c:axId val="149082880"/>
        <c:axId val="149084416"/>
      </c:lineChart>
      <c:catAx>
        <c:axId val="1490828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49084416"/>
        <c:crosses val="autoZero"/>
        <c:auto val="1"/>
        <c:lblAlgn val="ctr"/>
        <c:lblOffset val="100"/>
      </c:catAx>
      <c:valAx>
        <c:axId val="149084416"/>
        <c:scaling>
          <c:orientation val="minMax"/>
        </c:scaling>
        <c:delete val="1"/>
        <c:axPos val="l"/>
        <c:numFmt formatCode="#,##0.0" sourceLinked="1"/>
        <c:tickLblPos val="none"/>
        <c:crossAx val="1490828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spPr>
            <a:solidFill>
              <a:srgbClr val="7030A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</c:dLbl>
            <c:dLbl>
              <c:idx val="4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</c:dLbl>
            <c:showVal val="1"/>
          </c:dLbls>
          <c:cat>
            <c:strRef>
              <c:f>Лист1!$B$42:$F$42</c:f>
              <c:strCache>
                <c:ptCount val="5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</c:strCache>
            </c:strRef>
          </c:cat>
          <c:val>
            <c:numRef>
              <c:f>Лист1!$B$43:$F$43</c:f>
              <c:numCache>
                <c:formatCode>0.00</c:formatCode>
                <c:ptCount val="5"/>
                <c:pt idx="0">
                  <c:v>5.9</c:v>
                </c:pt>
                <c:pt idx="1">
                  <c:v>5.9</c:v>
                </c:pt>
                <c:pt idx="2">
                  <c:v>5.89</c:v>
                </c:pt>
                <c:pt idx="3">
                  <c:v>5.87</c:v>
                </c:pt>
                <c:pt idx="4">
                  <c:v>5.8599999999999985</c:v>
                </c:pt>
              </c:numCache>
            </c:numRef>
          </c:val>
        </c:ser>
        <c:dLbls>
          <c:showVal val="1"/>
        </c:dLbls>
        <c:axId val="66284160"/>
        <c:axId val="66298240"/>
      </c:barChart>
      <c:catAx>
        <c:axId val="66284160"/>
        <c:scaling>
          <c:orientation val="minMax"/>
        </c:scaling>
        <c:axPos val="b"/>
        <c:tickLblPos val="nextTo"/>
        <c:crossAx val="66298240"/>
        <c:crosses val="autoZero"/>
        <c:auto val="1"/>
        <c:lblAlgn val="ctr"/>
        <c:lblOffset val="100"/>
      </c:catAx>
      <c:valAx>
        <c:axId val="66298240"/>
        <c:scaling>
          <c:orientation val="minMax"/>
        </c:scaling>
        <c:delete val="1"/>
        <c:axPos val="l"/>
        <c:numFmt formatCode="0.00" sourceLinked="1"/>
        <c:tickLblPos val="none"/>
        <c:crossAx val="66284160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b="1"/>
      </a:pPr>
      <a:endParaRPr lang="ru-RU"/>
    </a:p>
  </c:txPr>
  <c:externalData r:id="rId1"/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45E-2"/>
          <c:y val="0.43174300992269032"/>
          <c:w val="0.88496812538391956"/>
          <c:h val="0.3007243043918258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42304.1</c:v>
                </c:pt>
                <c:pt idx="1">
                  <c:v>31726.799999999996</c:v>
                </c:pt>
                <c:pt idx="2">
                  <c:v>33201.599999999999</c:v>
                </c:pt>
              </c:numCache>
            </c:numRef>
          </c:val>
        </c:ser>
        <c:marker val="1"/>
        <c:axId val="151193088"/>
        <c:axId val="151194624"/>
      </c:lineChart>
      <c:catAx>
        <c:axId val="1511930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1194624"/>
        <c:crosses val="autoZero"/>
        <c:auto val="1"/>
        <c:lblAlgn val="ctr"/>
        <c:lblOffset val="100"/>
      </c:catAx>
      <c:valAx>
        <c:axId val="151194624"/>
        <c:scaling>
          <c:orientation val="minMax"/>
        </c:scaling>
        <c:delete val="1"/>
        <c:axPos val="l"/>
        <c:numFmt formatCode="#,##0.0" sourceLinked="1"/>
        <c:tickLblPos val="none"/>
        <c:crossAx val="1511930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45E-2"/>
          <c:y val="0.43174300992269032"/>
          <c:w val="0.88496812538391956"/>
          <c:h val="0.3007243043918258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19950.599999999948</c:v>
                </c:pt>
                <c:pt idx="1">
                  <c:v>487.4</c:v>
                </c:pt>
                <c:pt idx="2">
                  <c:v>649.5</c:v>
                </c:pt>
              </c:numCache>
            </c:numRef>
          </c:val>
        </c:ser>
        <c:marker val="1"/>
        <c:axId val="151259392"/>
        <c:axId val="151269376"/>
      </c:lineChart>
      <c:catAx>
        <c:axId val="1512593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1269376"/>
        <c:crosses val="autoZero"/>
        <c:auto val="1"/>
        <c:lblAlgn val="ctr"/>
        <c:lblOffset val="100"/>
      </c:catAx>
      <c:valAx>
        <c:axId val="151269376"/>
        <c:scaling>
          <c:orientation val="minMax"/>
        </c:scaling>
        <c:delete val="1"/>
        <c:axPos val="l"/>
        <c:numFmt formatCode="#,##0.0" sourceLinked="1"/>
        <c:tickLblPos val="none"/>
        <c:crossAx val="1512593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491E-2"/>
          <c:y val="0.43174300992269032"/>
          <c:w val="0.88496812538391956"/>
          <c:h val="0.3007243043918259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696FF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867.4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marker val="1"/>
        <c:axId val="151292928"/>
        <c:axId val="151294720"/>
      </c:lineChart>
      <c:catAx>
        <c:axId val="15129292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1294720"/>
        <c:crosses val="autoZero"/>
        <c:auto val="1"/>
        <c:lblAlgn val="ctr"/>
        <c:lblOffset val="100"/>
      </c:catAx>
      <c:valAx>
        <c:axId val="151294720"/>
        <c:scaling>
          <c:orientation val="minMax"/>
        </c:scaling>
        <c:delete val="1"/>
        <c:axPos val="l"/>
        <c:numFmt formatCode="#,##0.0" sourceLinked="1"/>
        <c:tickLblPos val="none"/>
        <c:crossAx val="1512929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8888266748789246E-2"/>
          <c:y val="0.43174300992269032"/>
          <c:w val="0.85359579594318113"/>
          <c:h val="0.3007243043918254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23529.4</c:v>
                </c:pt>
                <c:pt idx="1">
                  <c:v>23529.4</c:v>
                </c:pt>
                <c:pt idx="2">
                  <c:v>23529.4</c:v>
                </c:pt>
              </c:numCache>
            </c:numRef>
          </c:val>
        </c:ser>
        <c:marker val="1"/>
        <c:axId val="151351296"/>
        <c:axId val="151352832"/>
      </c:lineChart>
      <c:catAx>
        <c:axId val="15135129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1352832"/>
        <c:crosses val="autoZero"/>
        <c:auto val="1"/>
        <c:lblAlgn val="ctr"/>
        <c:lblOffset val="100"/>
      </c:catAx>
      <c:valAx>
        <c:axId val="151352832"/>
        <c:scaling>
          <c:orientation val="minMax"/>
        </c:scaling>
        <c:delete val="1"/>
        <c:axPos val="l"/>
        <c:numFmt formatCode="#,##0.0" sourceLinked="1"/>
        <c:tickLblPos val="none"/>
        <c:crossAx val="1513512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491E-2"/>
          <c:y val="0.43174300992269032"/>
          <c:w val="0.88496812538391956"/>
          <c:h val="0.3007243043918259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FC000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FC000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8235.2999999999811</c:v>
                </c:pt>
                <c:pt idx="1">
                  <c:v>8235.2999999999811</c:v>
                </c:pt>
                <c:pt idx="2">
                  <c:v>8235.2999999999811</c:v>
                </c:pt>
              </c:numCache>
            </c:numRef>
          </c:val>
        </c:ser>
        <c:marker val="1"/>
        <c:axId val="151376640"/>
        <c:axId val="151378176"/>
      </c:lineChart>
      <c:catAx>
        <c:axId val="1513766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1378176"/>
        <c:crosses val="autoZero"/>
        <c:auto val="1"/>
        <c:lblAlgn val="ctr"/>
        <c:lblOffset val="100"/>
      </c:catAx>
      <c:valAx>
        <c:axId val="151378176"/>
        <c:scaling>
          <c:orientation val="minMax"/>
        </c:scaling>
        <c:delete val="1"/>
        <c:axPos val="l"/>
        <c:numFmt formatCode="#,##0.0" sourceLinked="1"/>
        <c:tickLblPos val="none"/>
        <c:crossAx val="151376640"/>
        <c:crosses val="autoZero"/>
        <c:crossBetween val="between"/>
      </c:valAx>
    </c:plotArea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491E-2"/>
          <c:y val="0.43174300992269032"/>
          <c:w val="0.88496812538391956"/>
          <c:h val="0.3007243043918259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70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4705.9000000000005</c:v>
                </c:pt>
                <c:pt idx="1">
                  <c:v>4705.9000000000005</c:v>
                </c:pt>
                <c:pt idx="2">
                  <c:v>4705.9000000000005</c:v>
                </c:pt>
              </c:numCache>
            </c:numRef>
          </c:val>
        </c:ser>
        <c:marker val="1"/>
        <c:axId val="148953728"/>
        <c:axId val="151354752"/>
      </c:lineChart>
      <c:catAx>
        <c:axId val="14895372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100" b="1">
                <a:latin typeface="Proxima Nova Bl" pitchFamily="50" charset="0"/>
              </a:defRPr>
            </a:pPr>
            <a:endParaRPr lang="ru-RU"/>
          </a:p>
        </c:txPr>
        <c:crossAx val="151354752"/>
        <c:crosses val="autoZero"/>
        <c:auto val="1"/>
        <c:lblAlgn val="ctr"/>
        <c:lblOffset val="100"/>
      </c:catAx>
      <c:valAx>
        <c:axId val="151354752"/>
        <c:scaling>
          <c:orientation val="minMax"/>
        </c:scaling>
        <c:delete val="1"/>
        <c:axPos val="l"/>
        <c:numFmt formatCode="#,##0.0" sourceLinked="1"/>
        <c:tickLblPos val="none"/>
        <c:crossAx val="148953728"/>
        <c:crosses val="autoZero"/>
        <c:crossBetween val="between"/>
      </c:valAx>
    </c:plotArea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20"/>
      <c:depthPercent val="100"/>
      <c:rAngAx val="1"/>
    </c:view3D>
    <c:floor>
      <c:spPr>
        <a:noFill/>
        <a:ln w="9525">
          <a:noFill/>
        </a:ln>
      </c:spPr>
    </c:floor>
    <c:sideWall>
      <c:spPr>
        <a:noFill/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2FD5E7"/>
            </a:solidFill>
          </c:spPr>
          <c:dLbls>
            <c:dLbl>
              <c:idx val="0"/>
              <c:layout>
                <c:manualLayout>
                  <c:x val="1.5204249336280643E-2"/>
                  <c:y val="-1.41881607060565E-2"/>
                </c:manualLayout>
              </c:layout>
              <c:showVal val="1"/>
            </c:dLbl>
            <c:dLbl>
              <c:idx val="1"/>
              <c:layout>
                <c:manualLayout>
                  <c:x val="5.6875175403675845E-3"/>
                  <c:y val="-2.2224002601869443E-2"/>
                </c:manualLayout>
              </c:layout>
              <c:showVal val="1"/>
            </c:dLbl>
            <c:dLbl>
              <c:idx val="2"/>
              <c:layout>
                <c:manualLayout>
                  <c:x val="4.8145108260343765E-3"/>
                  <c:y val="-3.7589208437252296E-2"/>
                </c:manualLayout>
              </c:layout>
              <c:showVal val="1"/>
            </c:dLbl>
            <c:txPr>
              <a:bodyPr/>
              <a:lstStyle/>
              <a:p>
                <a:pPr>
                  <a:defRPr sz="1000" b="1" i="0" baseline="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3623.1</c:v>
                </c:pt>
                <c:pt idx="1">
                  <c:v>3840.3</c:v>
                </c:pt>
                <c:pt idx="2">
                  <c:v>3856.9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0083E6"/>
            </a:solidFill>
          </c:spPr>
          <c:dLbls>
            <c:dLbl>
              <c:idx val="0"/>
              <c:layout>
                <c:manualLayout>
                  <c:x val="1.7344052048544226E-2"/>
                  <c:y val="-4.1607273797305555E-2"/>
                </c:manualLayout>
              </c:layout>
              <c:showVal val="1"/>
            </c:dLbl>
            <c:dLbl>
              <c:idx val="1"/>
              <c:layout>
                <c:manualLayout>
                  <c:x val="1.5176045542476198E-2"/>
                  <c:y val="-3.7824794361186874E-2"/>
                </c:manualLayout>
              </c:layout>
              <c:showVal val="1"/>
            </c:dLbl>
            <c:dLbl>
              <c:idx val="2"/>
              <c:layout>
                <c:manualLayout>
                  <c:x val="1.5176045542476198E-2"/>
                  <c:y val="-4.5389753233424313E-2"/>
                </c:manualLayout>
              </c:layout>
              <c:showVal val="1"/>
            </c:dLbl>
            <c:txPr>
              <a:bodyPr/>
              <a:lstStyle/>
              <a:p>
                <a:pPr>
                  <a:defRPr sz="1000" b="1" i="0" baseline="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2832.8</c:v>
                </c:pt>
                <c:pt idx="1">
                  <c:v>2345.9</c:v>
                </c:pt>
                <c:pt idx="2">
                  <c:v>2409.9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CE2284"/>
            </a:solidFill>
            <a:ln>
              <a:noFill/>
            </a:ln>
          </c:spPr>
          <c:dLbls>
            <c:dLbl>
              <c:idx val="0"/>
              <c:layout>
                <c:manualLayout>
                  <c:x val="3.344934853981759E-2"/>
                  <c:y val="-2.4829281235598768E-2"/>
                </c:manualLayout>
              </c:layout>
              <c:showVal val="1"/>
            </c:dLbl>
            <c:dLbl>
              <c:idx val="1"/>
              <c:layout>
                <c:manualLayout>
                  <c:x val="3.2520097591020432E-2"/>
                  <c:y val="-3.4042314925068241E-2"/>
                </c:manualLayout>
              </c:layout>
              <c:showVal val="1"/>
            </c:dLbl>
            <c:dLbl>
              <c:idx val="2"/>
              <c:layout>
                <c:manualLayout>
                  <c:x val="4.3360130121360564E-2"/>
                  <c:y val="-2.269487661671224E-2"/>
                </c:manualLayout>
              </c:layout>
              <c:showVal val="1"/>
            </c:dLbl>
            <c:txPr>
              <a:bodyPr/>
              <a:lstStyle/>
              <a:p>
                <a:pPr>
                  <a:defRPr sz="1000" b="1" i="0" baseline="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2578.8000000000002</c:v>
                </c:pt>
                <c:pt idx="1">
                  <c:v>2461.8000000000002</c:v>
                </c:pt>
                <c:pt idx="2">
                  <c:v>2620.6999999999998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spPr>
            <a:solidFill>
              <a:srgbClr val="F696FF"/>
            </a:solidFill>
            <a:ln>
              <a:noFill/>
            </a:ln>
          </c:spPr>
          <c:dLbls>
            <c:dLbl>
              <c:idx val="0"/>
              <c:layout>
                <c:manualLayout>
                  <c:x val="2.0413061573433412E-2"/>
                  <c:y val="-6.0064284280432534E-2"/>
                </c:manualLayout>
              </c:layout>
              <c:showVal val="1"/>
            </c:dLbl>
            <c:dLbl>
              <c:idx val="1"/>
              <c:layout>
                <c:manualLayout>
                  <c:x val="2.1285897578592932E-2"/>
                  <c:y val="-3.6662947724943003E-2"/>
                </c:manualLayout>
              </c:layout>
              <c:showVal val="1"/>
            </c:dLbl>
            <c:dLbl>
              <c:idx val="2"/>
              <c:layout>
                <c:manualLayout>
                  <c:x val="3.2154267831768155E-2"/>
                  <c:y val="-3.6898533648877498E-2"/>
                </c:manualLayout>
              </c:layout>
              <c:showVal val="1"/>
            </c:dLbl>
            <c:txPr>
              <a:bodyPr/>
              <a:lstStyle/>
              <a:p>
                <a:pPr>
                  <a:defRPr sz="1000" b="1" i="0" baseline="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Лист1!$E$2:$E$4</c:f>
              <c:numCache>
                <c:formatCode>0.0</c:formatCode>
                <c:ptCount val="3"/>
                <c:pt idx="0">
                  <c:v>59.8</c:v>
                </c:pt>
                <c:pt idx="1">
                  <c:v>59.6</c:v>
                </c:pt>
                <c:pt idx="2">
                  <c:v>63.9</c:v>
                </c:pt>
              </c:numCache>
            </c:numRef>
          </c:val>
        </c:ser>
        <c:dLbls>
          <c:showVal val="1"/>
        </c:dLbls>
        <c:gapWidth val="88"/>
        <c:gapDepth val="38"/>
        <c:shape val="cylinder"/>
        <c:axId val="151510016"/>
        <c:axId val="151917312"/>
        <c:axId val="0"/>
      </c:bar3DChart>
      <c:catAx>
        <c:axId val="151510016"/>
        <c:scaling>
          <c:orientation val="minMax"/>
        </c:scaling>
        <c:delete val="1"/>
        <c:axPos val="b"/>
        <c:numFmt formatCode="General" sourceLinked="1"/>
        <c:tickLblPos val="none"/>
        <c:crossAx val="151917312"/>
        <c:crosses val="autoZero"/>
        <c:auto val="1"/>
        <c:lblAlgn val="ctr"/>
        <c:lblOffset val="100"/>
      </c:catAx>
      <c:valAx>
        <c:axId val="151917312"/>
        <c:scaling>
          <c:orientation val="minMax"/>
        </c:scaling>
        <c:delete val="1"/>
        <c:axPos val="l"/>
        <c:numFmt formatCode="0.0" sourceLinked="1"/>
        <c:tickLblPos val="none"/>
        <c:crossAx val="151510016"/>
        <c:crosses val="autoZero"/>
        <c:crossBetween val="between"/>
      </c:valAx>
      <c:spPr>
        <a:ln w="25400">
          <a:noFill/>
        </a:ln>
      </c:spPr>
    </c:plotArea>
    <c:plotVisOnly val="1"/>
    <c:dispBlanksAs val="gap"/>
  </c:chart>
  <c:spPr>
    <a:scene3d>
      <a:camera prst="orthographicFront"/>
      <a:lightRig rig="threePt" dir="t"/>
    </a:scene3d>
    <a:sp3d>
      <a:bevelT w="6350"/>
    </a:sp3d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0867E-2"/>
          <c:y val="0.43174300992269032"/>
          <c:w val="0.88496812538391956"/>
          <c:h val="0.3007243043918261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800" spc="-5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523490.8</c:v>
                </c:pt>
                <c:pt idx="1">
                  <c:v>538187.5</c:v>
                </c:pt>
                <c:pt idx="2">
                  <c:v>538187.5</c:v>
                </c:pt>
              </c:numCache>
            </c:numRef>
          </c:val>
        </c:ser>
        <c:marker val="1"/>
        <c:axId val="151541248"/>
        <c:axId val="151542784"/>
      </c:lineChart>
      <c:catAx>
        <c:axId val="1515412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1542784"/>
        <c:crosses val="autoZero"/>
        <c:auto val="1"/>
        <c:lblAlgn val="ctr"/>
        <c:lblOffset val="100"/>
      </c:catAx>
      <c:valAx>
        <c:axId val="151542784"/>
        <c:scaling>
          <c:orientation val="minMax"/>
        </c:scaling>
        <c:delete val="1"/>
        <c:axPos val="l"/>
        <c:numFmt formatCode="#,##0.0" sourceLinked="1"/>
        <c:tickLblPos val="none"/>
        <c:crossAx val="1515412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616E-2"/>
          <c:y val="0.43174300992269032"/>
          <c:w val="0.88496812538391956"/>
          <c:h val="0.3007243043918263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696FF"/>
                </a:solidFill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800" spc="-4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0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dLblPos val="t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800" spc="-4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429754,6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dLblPos val="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800" spc="-4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126874,7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dLblPos val="t"/>
              <c:showVal val="1"/>
            </c:dLbl>
            <c:txPr>
              <a:bodyPr/>
              <a:lstStyle/>
              <a:p>
                <a:pPr>
                  <a:defRPr sz="800" spc="-40" baseline="0">
                    <a:latin typeface="Proxima Nova Rg" pitchFamily="50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429754.6</c:v>
                </c:pt>
                <c:pt idx="2">
                  <c:v>126874.7</c:v>
                </c:pt>
              </c:numCache>
            </c:numRef>
          </c:val>
        </c:ser>
        <c:marker val="1"/>
        <c:axId val="151567744"/>
        <c:axId val="152044672"/>
      </c:lineChart>
      <c:catAx>
        <c:axId val="1515677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044672"/>
        <c:crosses val="autoZero"/>
        <c:auto val="1"/>
        <c:lblAlgn val="ctr"/>
        <c:lblOffset val="100"/>
      </c:catAx>
      <c:valAx>
        <c:axId val="152044672"/>
        <c:scaling>
          <c:orientation val="minMax"/>
        </c:scaling>
        <c:delete val="1"/>
        <c:axPos val="l"/>
        <c:numFmt formatCode="#,##0.0" sourceLinked="1"/>
        <c:tickLblPos val="none"/>
        <c:crossAx val="1515677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575E-2"/>
          <c:y val="0.43174300992269032"/>
          <c:w val="0.88496812538391956"/>
          <c:h val="0.3007243043918261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328812,2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341726,6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800" spc="-6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341726,6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dLblPos val="t"/>
              <c:showVal val="1"/>
            </c:dLbl>
            <c:txPr>
              <a:bodyPr/>
              <a:lstStyle/>
              <a:p>
                <a:pPr>
                  <a:defRPr sz="800" spc="-4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328812.2</c:v>
                </c:pt>
                <c:pt idx="1">
                  <c:v>341726.6</c:v>
                </c:pt>
                <c:pt idx="2">
                  <c:v>341726.6</c:v>
                </c:pt>
              </c:numCache>
            </c:numRef>
          </c:val>
        </c:ser>
        <c:marker val="1"/>
        <c:axId val="152106112"/>
        <c:axId val="152107648"/>
      </c:lineChart>
      <c:catAx>
        <c:axId val="1521061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107648"/>
        <c:crosses val="autoZero"/>
        <c:auto val="1"/>
        <c:lblAlgn val="ctr"/>
        <c:lblOffset val="100"/>
      </c:catAx>
      <c:valAx>
        <c:axId val="152107648"/>
        <c:scaling>
          <c:orientation val="minMax"/>
        </c:scaling>
        <c:delete val="1"/>
        <c:axPos val="l"/>
        <c:numFmt formatCode="#,##0.0" sourceLinked="1"/>
        <c:tickLblPos val="none"/>
        <c:crossAx val="1521061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3.23230060904688E-2"/>
          <c:y val="0.1396815620338091"/>
          <c:w val="0.96767699390953565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Proxima Nova Th" pitchFamily="50" charset="0"/>
                      </a:rPr>
                      <a:t>58,3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Proxima Nova Th" pitchFamily="50" charset="0"/>
                      </a:rPr>
                      <a:t>59,4</a:t>
                    </a:r>
                    <a:endParaRPr lang="en-US" dirty="0"/>
                  </a:p>
                </c:rich>
              </c:tx>
              <c:dLblPos val="inBase"/>
              <c:showVal val="1"/>
            </c:dLbl>
            <c:txPr>
              <a:bodyPr/>
              <a:lstStyle/>
              <a:p>
                <a:pPr>
                  <a:defRPr>
                    <a:latin typeface="Proxima Nova Th" pitchFamily="50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43.3</c:v>
                </c:pt>
                <c:pt idx="1">
                  <c:v>38.6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 algn="ctr" rtl="0">
                      <a:defRPr lang="ru-RU" sz="1000" b="1" i="0" u="none" strike="noStrike" kern="1200" baseline="0" smtClean="0">
                        <a:solidFill>
                          <a:schemeClr val="tx1"/>
                        </a:solidFill>
                        <a:latin typeface="Proxima Nova Th" pitchFamily="50" charset="0"/>
                        <a:ea typeface="+mn-ea"/>
                        <a:cs typeface="+mn-cs"/>
                      </a:defRPr>
                    </a:pPr>
                    <a:r>
                      <a:rPr lang="ru-RU" sz="1000" b="1" i="0" u="none" strike="noStrike" kern="1200" baseline="0" dirty="0" smtClean="0">
                        <a:solidFill>
                          <a:schemeClr val="tx1"/>
                        </a:solidFill>
                        <a:latin typeface="Proxima Nova Th" pitchFamily="50" charset="0"/>
                        <a:ea typeface="+mn-ea"/>
                        <a:cs typeface="+mn-cs"/>
                      </a:rPr>
                      <a:t>+ 1,1</a:t>
                    </a:r>
                    <a:endParaRPr lang="ru-RU" sz="1000" b="1" i="0" u="none" strike="noStrike" kern="1200" baseline="0" dirty="0" smtClean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endParaRPr>
                  </a:p>
                </c:rich>
              </c:tx>
              <c:spPr/>
              <c:dLblPos val="inBase"/>
              <c:showVal val="1"/>
            </c:dLbl>
            <c:txPr>
              <a:bodyPr/>
              <a:lstStyle/>
              <a:p>
                <a:pPr>
                  <a:defRPr>
                    <a:latin typeface="Proxima Nova Th" pitchFamily="50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1.8000000000000023E-2</c:v>
                </c:pt>
              </c:numCache>
            </c:numRef>
          </c:val>
        </c:ser>
        <c:gapWidth val="47"/>
        <c:overlap val="100"/>
        <c:axId val="98315648"/>
        <c:axId val="98342016"/>
      </c:barChart>
      <c:catAx>
        <c:axId val="98315648"/>
        <c:scaling>
          <c:orientation val="minMax"/>
        </c:scaling>
        <c:delete val="1"/>
        <c:axPos val="l"/>
        <c:numFmt formatCode="General" sourceLinked="1"/>
        <c:tickLblPos val="none"/>
        <c:crossAx val="98342016"/>
        <c:crosses val="autoZero"/>
        <c:auto val="1"/>
        <c:lblAlgn val="ctr"/>
        <c:lblOffset val="100"/>
      </c:catAx>
      <c:valAx>
        <c:axId val="98342016"/>
        <c:scaling>
          <c:orientation val="minMax"/>
        </c:scaling>
        <c:delete val="1"/>
        <c:axPos val="b"/>
        <c:numFmt formatCode="0%" sourceLinked="1"/>
        <c:tickLblPos val="none"/>
        <c:crossAx val="983156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616E-2"/>
          <c:y val="0.43174300992269032"/>
          <c:w val="0.88496812538391956"/>
          <c:h val="0.3007243043918263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696FF"/>
                </a:solidFill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86632,4</a:t>
                    </a:r>
                    <a:endParaRPr lang="en-US" dirty="0"/>
                  </a:p>
                </c:rich>
              </c:tx>
              <c:dLblPos val="t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1</a:t>
                    </a:r>
                    <a:r>
                      <a:rPr lang="ru-RU"/>
                      <a:t>93962,6</a:t>
                    </a:r>
                    <a:endParaRPr lang="en-US"/>
                  </a:p>
                </c:rich>
              </c:tx>
              <c:dLblPos val="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1</a:t>
                    </a:r>
                    <a:r>
                      <a:rPr lang="ru-RU"/>
                      <a:t>93962,6</a:t>
                    </a:r>
                    <a:endParaRPr lang="en-US"/>
                  </a:p>
                </c:rich>
              </c:tx>
              <c:dLblPos val="t"/>
              <c:showVal val="1"/>
            </c:dLbl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186632.4</c:v>
                </c:pt>
                <c:pt idx="1">
                  <c:v>193962.6</c:v>
                </c:pt>
                <c:pt idx="2">
                  <c:v>193962.6</c:v>
                </c:pt>
              </c:numCache>
            </c:numRef>
          </c:val>
        </c:ser>
        <c:marker val="1"/>
        <c:axId val="152135552"/>
        <c:axId val="152137088"/>
      </c:lineChart>
      <c:catAx>
        <c:axId val="15213555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52137088"/>
        <c:crosses val="autoZero"/>
        <c:auto val="1"/>
        <c:lblAlgn val="ctr"/>
        <c:lblOffset val="100"/>
      </c:catAx>
      <c:valAx>
        <c:axId val="152137088"/>
        <c:scaling>
          <c:orientation val="minMax"/>
        </c:scaling>
        <c:delete val="1"/>
        <c:axPos val="l"/>
        <c:numFmt formatCode="#,##0.0" sourceLinked="1"/>
        <c:tickLblPos val="none"/>
        <c:crossAx val="1521355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575E-2"/>
          <c:y val="0.43174300992269032"/>
          <c:w val="0.88496812538391956"/>
          <c:h val="0.3007243043918261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ru-RU" smtClean="0">
                        <a:latin typeface="Times New Roman" pitchFamily="18" charset="0"/>
                        <a:cs typeface="Times New Roman" pitchFamily="18" charset="0"/>
                      </a:rPr>
                      <a:t>42,3</a:t>
                    </a:r>
                    <a:endParaRPr lang="en-US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>
                        <a:latin typeface="Times New Roman" pitchFamily="18" charset="0"/>
                        <a:cs typeface="Times New Roman" pitchFamily="18" charset="0"/>
                      </a:rPr>
                      <a:t>221,7</a:t>
                    </a:r>
                    <a:endParaRPr lang="en-US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250</c:v>
                </c:pt>
                <c:pt idx="1">
                  <c:v>250</c:v>
                </c:pt>
                <c:pt idx="2">
                  <c:v>250</c:v>
                </c:pt>
              </c:numCache>
            </c:numRef>
          </c:val>
        </c:ser>
        <c:marker val="1"/>
        <c:axId val="152210048"/>
        <c:axId val="152215936"/>
      </c:lineChart>
      <c:catAx>
        <c:axId val="1522100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215936"/>
        <c:crosses val="autoZero"/>
        <c:auto val="1"/>
        <c:lblAlgn val="ctr"/>
        <c:lblOffset val="100"/>
      </c:catAx>
      <c:valAx>
        <c:axId val="152215936"/>
        <c:scaling>
          <c:orientation val="minMax"/>
        </c:scaling>
        <c:delete val="1"/>
        <c:axPos val="l"/>
        <c:numFmt formatCode="#,##0.0" sourceLinked="1"/>
        <c:tickLblPos val="none"/>
        <c:crossAx val="1522100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616E-2"/>
          <c:y val="0.43174300992269032"/>
          <c:w val="0.88496812538391956"/>
          <c:h val="0.3007243043918263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E9559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E9559F"/>
                </a:solidFill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235036,4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35036,4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235036,4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 spc="-3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235036.4</c:v>
                </c:pt>
                <c:pt idx="1">
                  <c:v>235036.4</c:v>
                </c:pt>
                <c:pt idx="2">
                  <c:v>235036.4</c:v>
                </c:pt>
              </c:numCache>
            </c:numRef>
          </c:val>
        </c:ser>
        <c:marker val="1"/>
        <c:axId val="152255872"/>
        <c:axId val="152257664"/>
      </c:lineChart>
      <c:catAx>
        <c:axId val="1522558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257664"/>
        <c:crosses val="autoZero"/>
        <c:auto val="1"/>
        <c:lblAlgn val="ctr"/>
        <c:lblOffset val="100"/>
      </c:catAx>
      <c:valAx>
        <c:axId val="152257664"/>
        <c:scaling>
          <c:orientation val="minMax"/>
        </c:scaling>
        <c:delete val="1"/>
        <c:axPos val="l"/>
        <c:numFmt formatCode="#,##0.0" sourceLinked="1"/>
        <c:tickLblPos val="none"/>
        <c:crossAx val="1522558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526E-2"/>
          <c:y val="0.43174300992269032"/>
          <c:w val="0.88496812538391956"/>
          <c:h val="0.3007243043918260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800" spc="-1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pc="-10" baseline="0" dirty="0" smtClean="0">
                        <a:latin typeface="Times New Roman" pitchFamily="18" charset="0"/>
                        <a:cs typeface="Times New Roman" pitchFamily="18" charset="0"/>
                      </a:rPr>
                      <a:t>36025,9</a:t>
                    </a:r>
                    <a:endParaRPr lang="en-US" spc="-10" baseline="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dLblPos val="t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6828,5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36828,5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36025.9</c:v>
                </c:pt>
                <c:pt idx="1">
                  <c:v>36828.5</c:v>
                </c:pt>
                <c:pt idx="2">
                  <c:v>36828.5</c:v>
                </c:pt>
              </c:numCache>
            </c:numRef>
          </c:val>
        </c:ser>
        <c:marker val="1"/>
        <c:axId val="152011904"/>
        <c:axId val="152013440"/>
      </c:lineChart>
      <c:catAx>
        <c:axId val="1520119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013440"/>
        <c:crosses val="autoZero"/>
        <c:auto val="1"/>
        <c:lblAlgn val="ctr"/>
        <c:lblOffset val="100"/>
      </c:catAx>
      <c:valAx>
        <c:axId val="152013440"/>
        <c:scaling>
          <c:orientation val="minMax"/>
        </c:scaling>
        <c:delete val="1"/>
        <c:axPos val="l"/>
        <c:numFmt formatCode="#,##0.0" sourceLinked="1"/>
        <c:tickLblPos val="none"/>
        <c:crossAx val="1520119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526E-2"/>
          <c:y val="0.43174300992269032"/>
          <c:w val="0.88496812538391956"/>
          <c:h val="0.3007243043918260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800" spc="-4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pc="-40" baseline="0" dirty="0" smtClean="0">
                        <a:latin typeface="Times New Roman" pitchFamily="18" charset="0"/>
                        <a:cs typeface="Times New Roman" pitchFamily="18" charset="0"/>
                      </a:rPr>
                      <a:t>1042552,1</a:t>
                    </a:r>
                    <a:endParaRPr lang="en-US" spc="-40" baseline="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dLblPos val="t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1058741,0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1058741,0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 spc="-3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1042552.1</c:v>
                </c:pt>
                <c:pt idx="1">
                  <c:v>1058741</c:v>
                </c:pt>
                <c:pt idx="2">
                  <c:v>1058741</c:v>
                </c:pt>
              </c:numCache>
            </c:numRef>
          </c:val>
        </c:ser>
        <c:marker val="1"/>
        <c:axId val="152381696"/>
        <c:axId val="152387584"/>
      </c:lineChart>
      <c:catAx>
        <c:axId val="15238169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387584"/>
        <c:crosses val="autoZero"/>
        <c:auto val="1"/>
        <c:lblAlgn val="ctr"/>
        <c:lblOffset val="100"/>
      </c:catAx>
      <c:valAx>
        <c:axId val="152387584"/>
        <c:scaling>
          <c:orientation val="minMax"/>
        </c:scaling>
        <c:delete val="1"/>
        <c:axPos val="l"/>
        <c:numFmt formatCode="#,##0.0" sourceLinked="1"/>
        <c:tickLblPos val="none"/>
        <c:crossAx val="1523816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8888266748789246E-2"/>
          <c:y val="0.43174300992269032"/>
          <c:w val="0.8535957959431818"/>
          <c:h val="0.3007243043918257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E13A0D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E13A0D"/>
                </a:solidFill>
              </a:ln>
            </c:spPr>
          </c:marke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69968,1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69968,1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69036.899999999994</c:v>
                </c:pt>
                <c:pt idx="1">
                  <c:v>69968.100000000006</c:v>
                </c:pt>
                <c:pt idx="2">
                  <c:v>69968.100000000006</c:v>
                </c:pt>
              </c:numCache>
            </c:numRef>
          </c:val>
        </c:ser>
        <c:marker val="1"/>
        <c:axId val="152402944"/>
        <c:axId val="152478464"/>
      </c:lineChart>
      <c:catAx>
        <c:axId val="1524029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478464"/>
        <c:crosses val="autoZero"/>
        <c:auto val="1"/>
        <c:lblAlgn val="ctr"/>
        <c:lblOffset val="100"/>
      </c:catAx>
      <c:valAx>
        <c:axId val="152478464"/>
        <c:scaling>
          <c:orientation val="minMax"/>
        </c:scaling>
        <c:delete val="1"/>
        <c:axPos val="l"/>
        <c:numFmt formatCode="#,##0.0" sourceLinked="1"/>
        <c:tickLblPos val="none"/>
        <c:crossAx val="1524029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526E-2"/>
          <c:y val="0.43174300992269032"/>
          <c:w val="0.88496812538391956"/>
          <c:h val="0.3007243043918260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E13A0D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E13A0D"/>
                </a:solidFill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658817,9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658817,9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658817,9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 spc="-5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658817.9</c:v>
                </c:pt>
                <c:pt idx="1">
                  <c:v>658817.9</c:v>
                </c:pt>
                <c:pt idx="2">
                  <c:v>658817.9</c:v>
                </c:pt>
              </c:numCache>
            </c:numRef>
          </c:val>
        </c:ser>
        <c:marker val="1"/>
        <c:axId val="152489984"/>
        <c:axId val="152491520"/>
      </c:lineChart>
      <c:catAx>
        <c:axId val="1524899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491520"/>
        <c:crosses val="autoZero"/>
        <c:auto val="1"/>
        <c:lblAlgn val="ctr"/>
        <c:lblOffset val="100"/>
      </c:catAx>
      <c:valAx>
        <c:axId val="152491520"/>
        <c:scaling>
          <c:orientation val="minMax"/>
        </c:scaling>
        <c:delete val="1"/>
        <c:axPos val="l"/>
        <c:numFmt formatCode="#,##0.0" sourceLinked="1"/>
        <c:tickLblPos val="none"/>
        <c:crossAx val="1524899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575E-2"/>
          <c:y val="0.43174300992269032"/>
          <c:w val="0.88496812538391956"/>
          <c:h val="0.3007243043918261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77520,7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77520,7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74591</c:v>
                </c:pt>
                <c:pt idx="1">
                  <c:v>77520.7</c:v>
                </c:pt>
                <c:pt idx="2">
                  <c:v>77520.7</c:v>
                </c:pt>
              </c:numCache>
            </c:numRef>
          </c:val>
        </c:ser>
        <c:marker val="1"/>
        <c:axId val="152527616"/>
        <c:axId val="152529152"/>
      </c:lineChart>
      <c:catAx>
        <c:axId val="15252761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529152"/>
        <c:crosses val="autoZero"/>
        <c:auto val="1"/>
        <c:lblAlgn val="ctr"/>
        <c:lblOffset val="100"/>
      </c:catAx>
      <c:valAx>
        <c:axId val="152529152"/>
        <c:scaling>
          <c:orientation val="minMax"/>
        </c:scaling>
        <c:delete val="1"/>
        <c:axPos val="l"/>
        <c:numFmt formatCode="#,##0.0" sourceLinked="1"/>
        <c:tickLblPos val="none"/>
        <c:crossAx val="1525276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575E-2"/>
          <c:y val="0.43174300992269032"/>
          <c:w val="0.88496812538391956"/>
          <c:h val="0.3007243043918261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E13A0D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E13A0D"/>
                </a:solidFill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38995,7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39527,3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39527,3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38995.699999999997</c:v>
                </c:pt>
                <c:pt idx="1">
                  <c:v>39527.300000000003</c:v>
                </c:pt>
                <c:pt idx="2">
                  <c:v>39527</c:v>
                </c:pt>
              </c:numCache>
            </c:numRef>
          </c:val>
        </c:ser>
        <c:marker val="1"/>
        <c:axId val="152671744"/>
        <c:axId val="152673280"/>
      </c:lineChart>
      <c:catAx>
        <c:axId val="1526717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673280"/>
        <c:crosses val="autoZero"/>
        <c:auto val="1"/>
        <c:lblAlgn val="ctr"/>
        <c:lblOffset val="100"/>
      </c:catAx>
      <c:valAx>
        <c:axId val="152673280"/>
        <c:scaling>
          <c:orientation val="minMax"/>
        </c:scaling>
        <c:delete val="1"/>
        <c:axPos val="l"/>
        <c:numFmt formatCode="#,##0.0" sourceLinked="1"/>
        <c:tickLblPos val="none"/>
        <c:crossAx val="1526717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575E-2"/>
          <c:y val="0.43174300992269032"/>
          <c:w val="0.88496812538391956"/>
          <c:h val="0.3007243043918261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696FF"/>
                </a:solidFill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800" spc="-6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0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dLblPos val="t"/>
              <c:showVal val="1"/>
            </c:dLbl>
            <c:txPr>
              <a:bodyPr/>
              <a:lstStyle/>
              <a:p>
                <a:pPr>
                  <a:defRPr sz="800" spc="-5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0</c:v>
                </c:pt>
                <c:pt idx="1">
                  <c:v>75410.100000000006</c:v>
                </c:pt>
                <c:pt idx="2">
                  <c:v>100498.4</c:v>
                </c:pt>
              </c:numCache>
            </c:numRef>
          </c:val>
        </c:ser>
        <c:marker val="1"/>
        <c:axId val="152697472"/>
        <c:axId val="152707456"/>
      </c:lineChart>
      <c:catAx>
        <c:axId val="1526974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707456"/>
        <c:crosses val="autoZero"/>
        <c:auto val="1"/>
        <c:lblAlgn val="ctr"/>
        <c:lblOffset val="100"/>
      </c:catAx>
      <c:valAx>
        <c:axId val="152707456"/>
        <c:scaling>
          <c:orientation val="minMax"/>
        </c:scaling>
        <c:delete val="1"/>
        <c:axPos val="l"/>
        <c:numFmt formatCode="#,##0.0" sourceLinked="1"/>
        <c:tickLblPos val="none"/>
        <c:crossAx val="1526974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3081995757205231E-2"/>
          <c:y val="0.13968156203380916"/>
          <c:w val="0.9369180042427947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Proxima Nova Th" pitchFamily="50" charset="0"/>
                      </a:rPr>
                      <a:t>60,0</a:t>
                    </a:r>
                    <a:endParaRPr lang="ru-RU" dirty="0" smtClean="0"/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900" dirty="0" smtClean="0">
                        <a:latin typeface="Proxima Nova Th" pitchFamily="50" charset="0"/>
                      </a:rPr>
                      <a:t>59,2</a:t>
                    </a:r>
                    <a:endParaRPr lang="en-US" sz="900" dirty="0"/>
                  </a:p>
                </c:rich>
              </c:tx>
              <c:dLblPos val="inBase"/>
              <c:showVal val="1"/>
            </c:dLbl>
            <c:txPr>
              <a:bodyPr/>
              <a:lstStyle/>
              <a:p>
                <a:pPr>
                  <a:defRPr>
                    <a:latin typeface="Proxima Nova Th" pitchFamily="50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49</c:v>
                </c:pt>
                <c:pt idx="1">
                  <c:v>50.3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 algn="ctr" rtl="0">
                      <a:defRPr lang="ru-RU" sz="1000" b="1" i="0" u="none" strike="noStrike" kern="1200" baseline="0" smtClean="0">
                        <a:solidFill>
                          <a:srgbClr val="FF0000"/>
                        </a:solidFill>
                        <a:latin typeface="Proxima Nova Th" pitchFamily="50" charset="0"/>
                        <a:ea typeface="+mn-ea"/>
                        <a:cs typeface="+mn-cs"/>
                      </a:defRPr>
                    </a:pPr>
                    <a:r>
                      <a:rPr lang="ru-RU" sz="1000" b="1" i="0" u="none" strike="noStrike" kern="1200" baseline="0" dirty="0" smtClean="0">
                        <a:solidFill>
                          <a:srgbClr val="FF0000"/>
                        </a:solidFill>
                        <a:latin typeface="Proxima Nova Th" pitchFamily="50" charset="0"/>
                        <a:ea typeface="+mn-ea"/>
                        <a:cs typeface="+mn-cs"/>
                      </a:rPr>
                      <a:t>- 0,8</a:t>
                    </a:r>
                    <a:endParaRPr lang="ru-RU" sz="1000" b="1" i="0" u="none" strike="noStrike" kern="1200" baseline="0" dirty="0" smtClean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endParaRPr>
                  </a:p>
                </c:rich>
              </c:tx>
              <c:spPr/>
              <c:showVal val="1"/>
            </c:dLbl>
            <c:txPr>
              <a:bodyPr/>
              <a:lstStyle/>
              <a:p>
                <a:pPr>
                  <a:defRPr>
                    <a:solidFill>
                      <a:srgbClr val="FF0000"/>
                    </a:solidFill>
                    <a:latin typeface="Proxima Nova Th" pitchFamily="50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1.7999999999999999E-2</c:v>
                </c:pt>
              </c:numCache>
            </c:numRef>
          </c:val>
        </c:ser>
        <c:gapWidth val="47"/>
        <c:overlap val="100"/>
        <c:axId val="96483968"/>
        <c:axId val="96493952"/>
      </c:barChart>
      <c:catAx>
        <c:axId val="96483968"/>
        <c:scaling>
          <c:orientation val="minMax"/>
        </c:scaling>
        <c:delete val="1"/>
        <c:axPos val="l"/>
        <c:numFmt formatCode="General" sourceLinked="1"/>
        <c:tickLblPos val="none"/>
        <c:crossAx val="96493952"/>
        <c:crosses val="autoZero"/>
        <c:auto val="1"/>
        <c:lblAlgn val="ctr"/>
        <c:lblOffset val="100"/>
      </c:catAx>
      <c:valAx>
        <c:axId val="96493952"/>
        <c:scaling>
          <c:orientation val="minMax"/>
        </c:scaling>
        <c:delete val="1"/>
        <c:axPos val="b"/>
        <c:numFmt formatCode="0%" sourceLinked="1"/>
        <c:tickLblPos val="none"/>
        <c:crossAx val="964839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575E-2"/>
          <c:y val="0.43174300992269032"/>
          <c:w val="0.88496812538391956"/>
          <c:h val="0.3007243043918261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696FF"/>
                </a:solidFill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itchFamily="18" charset="0"/>
                        <a:cs typeface="Times New Roman" pitchFamily="18" charset="0"/>
                      </a:rPr>
                      <a:t>4</a:t>
                    </a:r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513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4513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4513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4513</c:v>
                </c:pt>
                <c:pt idx="1">
                  <c:v>4513</c:v>
                </c:pt>
                <c:pt idx="2">
                  <c:v>4513</c:v>
                </c:pt>
              </c:numCache>
            </c:numRef>
          </c:val>
        </c:ser>
        <c:marker val="1"/>
        <c:axId val="152751488"/>
        <c:axId val="152761472"/>
      </c:lineChart>
      <c:catAx>
        <c:axId val="1527514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761472"/>
        <c:crosses val="autoZero"/>
        <c:auto val="1"/>
        <c:lblAlgn val="ctr"/>
        <c:lblOffset val="100"/>
      </c:catAx>
      <c:valAx>
        <c:axId val="152761472"/>
        <c:scaling>
          <c:orientation val="minMax"/>
        </c:scaling>
        <c:delete val="1"/>
        <c:axPos val="l"/>
        <c:numFmt formatCode="#,##0.0" sourceLinked="1"/>
        <c:tickLblPos val="none"/>
        <c:crossAx val="1527514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616E-2"/>
          <c:y val="0.43174300992269032"/>
          <c:w val="0.88496812538391956"/>
          <c:h val="0.3007243043918263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F696FF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F696FF"/>
                </a:solidFill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25400,4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25677,5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itchFamily="18" charset="0"/>
                        <a:cs typeface="Times New Roman" pitchFamily="18" charset="0"/>
                      </a:rPr>
                      <a:t>25677,5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25400.400000000001</c:v>
                </c:pt>
                <c:pt idx="1">
                  <c:v>25677.5</c:v>
                </c:pt>
                <c:pt idx="2">
                  <c:v>25677.5</c:v>
                </c:pt>
              </c:numCache>
            </c:numRef>
          </c:val>
        </c:ser>
        <c:marker val="1"/>
        <c:axId val="152818048"/>
        <c:axId val="152819584"/>
      </c:lineChart>
      <c:catAx>
        <c:axId val="1528180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819584"/>
        <c:crosses val="autoZero"/>
        <c:auto val="1"/>
        <c:lblAlgn val="ctr"/>
        <c:lblOffset val="100"/>
      </c:catAx>
      <c:valAx>
        <c:axId val="152819584"/>
        <c:scaling>
          <c:orientation val="minMax"/>
        </c:scaling>
        <c:delete val="1"/>
        <c:axPos val="l"/>
        <c:numFmt formatCode="#,##0.0" sourceLinked="1"/>
        <c:tickLblPos val="none"/>
        <c:crossAx val="1528180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26414513284246477"/>
          <c:w val="0.89333321116663456"/>
          <c:h val="0.73585486715754311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0.20500000000000004</c:v>
                </c:pt>
                <c:pt idx="1">
                  <c:v>0.21680000000000021</c:v>
                </c:pt>
                <c:pt idx="2">
                  <c:v>0.18500000000000041</c:v>
                </c:pt>
                <c:pt idx="3">
                  <c:v>0.18500000000000041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CF75D1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CF75D1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0.20500000000000004</c:v>
                </c:pt>
                <c:pt idx="1">
                  <c:v>0.21680000000000021</c:v>
                </c:pt>
                <c:pt idx="2">
                  <c:v>0.18500000000000041</c:v>
                </c:pt>
                <c:pt idx="3">
                  <c:v>0.18500000000000041</c:v>
                </c:pt>
              </c:numCache>
            </c:numRef>
          </c:val>
        </c:ser>
        <c:marker val="1"/>
        <c:axId val="152341504"/>
        <c:axId val="152351488"/>
      </c:lineChart>
      <c:catAx>
        <c:axId val="152341504"/>
        <c:scaling>
          <c:orientation val="minMax"/>
        </c:scaling>
        <c:delete val="1"/>
        <c:axPos val="b"/>
        <c:numFmt formatCode="General" sourceLinked="1"/>
        <c:tickLblPos val="none"/>
        <c:crossAx val="152351488"/>
        <c:crosses val="autoZero"/>
        <c:auto val="1"/>
        <c:lblAlgn val="ctr"/>
        <c:lblOffset val="100"/>
      </c:catAx>
      <c:valAx>
        <c:axId val="152351488"/>
        <c:scaling>
          <c:orientation val="minMax"/>
        </c:scaling>
        <c:delete val="1"/>
        <c:axPos val="l"/>
        <c:numFmt formatCode="0.00%" sourceLinked="1"/>
        <c:tickLblPos val="none"/>
        <c:crossAx val="1523415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2987904"/>
        <c:axId val="153006080"/>
      </c:lineChart>
      <c:catAx>
        <c:axId val="152987904"/>
        <c:scaling>
          <c:orientation val="minMax"/>
        </c:scaling>
        <c:axPos val="b"/>
        <c:numFmt formatCode="General" sourceLinked="1"/>
        <c:tickLblPos val="nextTo"/>
        <c:crossAx val="153006080"/>
        <c:crosses val="autoZero"/>
        <c:auto val="1"/>
        <c:lblAlgn val="ctr"/>
        <c:lblOffset val="100"/>
      </c:catAx>
      <c:valAx>
        <c:axId val="153006080"/>
        <c:scaling>
          <c:orientation val="minMax"/>
        </c:scaling>
        <c:delete val="1"/>
        <c:axPos val="l"/>
        <c:numFmt formatCode="General" sourceLinked="1"/>
        <c:tickLblPos val="none"/>
        <c:crossAx val="1529879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19303451944343347"/>
          <c:w val="0.89333321116663456"/>
          <c:h val="0.80696548055656669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26228</c:v>
                </c:pt>
                <c:pt idx="1">
                  <c:v>26228</c:v>
                </c:pt>
                <c:pt idx="2">
                  <c:v>26228</c:v>
                </c:pt>
                <c:pt idx="3">
                  <c:v>26228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00B050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00B050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26228</c:v>
                </c:pt>
                <c:pt idx="1">
                  <c:v>26228</c:v>
                </c:pt>
                <c:pt idx="2">
                  <c:v>26228</c:v>
                </c:pt>
                <c:pt idx="3">
                  <c:v>26228</c:v>
                </c:pt>
              </c:numCache>
            </c:numRef>
          </c:val>
        </c:ser>
        <c:marker val="1"/>
        <c:axId val="153084288"/>
        <c:axId val="153085824"/>
      </c:lineChart>
      <c:catAx>
        <c:axId val="153084288"/>
        <c:scaling>
          <c:orientation val="minMax"/>
        </c:scaling>
        <c:delete val="1"/>
        <c:axPos val="b"/>
        <c:numFmt formatCode="General" sourceLinked="1"/>
        <c:tickLblPos val="none"/>
        <c:crossAx val="153085824"/>
        <c:crosses val="autoZero"/>
        <c:auto val="1"/>
        <c:lblAlgn val="ctr"/>
        <c:lblOffset val="100"/>
      </c:catAx>
      <c:valAx>
        <c:axId val="153085824"/>
        <c:scaling>
          <c:orientation val="minMax"/>
        </c:scaling>
        <c:delete val="1"/>
        <c:axPos val="l"/>
        <c:numFmt formatCode="#,##0" sourceLinked="1"/>
        <c:tickLblPos val="none"/>
        <c:crossAx val="1530842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3140224"/>
        <c:axId val="153150208"/>
      </c:lineChart>
      <c:catAx>
        <c:axId val="153140224"/>
        <c:scaling>
          <c:orientation val="minMax"/>
        </c:scaling>
        <c:axPos val="b"/>
        <c:numFmt formatCode="General" sourceLinked="1"/>
        <c:tickLblPos val="nextTo"/>
        <c:crossAx val="153150208"/>
        <c:crosses val="autoZero"/>
        <c:auto val="1"/>
        <c:lblAlgn val="ctr"/>
        <c:lblOffset val="100"/>
      </c:catAx>
      <c:valAx>
        <c:axId val="153150208"/>
        <c:scaling>
          <c:orientation val="minMax"/>
        </c:scaling>
        <c:delete val="1"/>
        <c:axPos val="l"/>
        <c:numFmt formatCode="General" sourceLinked="1"/>
        <c:tickLblPos val="none"/>
        <c:crossAx val="1531402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38377712515E-2"/>
          <c:y val="3.4062170460166246E-3"/>
          <c:w val="0.89333321116663456"/>
          <c:h val="0.66474425375852486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717426</c:v>
                </c:pt>
                <c:pt idx="1">
                  <c:v>719126</c:v>
                </c:pt>
                <c:pt idx="2">
                  <c:v>732500</c:v>
                </c:pt>
                <c:pt idx="3">
                  <c:v>727124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CE2284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717426</c:v>
                </c:pt>
                <c:pt idx="1">
                  <c:v>719126</c:v>
                </c:pt>
                <c:pt idx="2">
                  <c:v>732500</c:v>
                </c:pt>
                <c:pt idx="3">
                  <c:v>727124</c:v>
                </c:pt>
              </c:numCache>
            </c:numRef>
          </c:val>
        </c:ser>
        <c:marker val="1"/>
        <c:axId val="153191552"/>
        <c:axId val="153193088"/>
      </c:lineChart>
      <c:catAx>
        <c:axId val="153191552"/>
        <c:scaling>
          <c:orientation val="minMax"/>
        </c:scaling>
        <c:delete val="1"/>
        <c:axPos val="b"/>
        <c:numFmt formatCode="General" sourceLinked="1"/>
        <c:tickLblPos val="none"/>
        <c:crossAx val="153193088"/>
        <c:crosses val="autoZero"/>
        <c:auto val="1"/>
        <c:lblAlgn val="ctr"/>
        <c:lblOffset val="100"/>
      </c:catAx>
      <c:valAx>
        <c:axId val="153193088"/>
        <c:scaling>
          <c:orientation val="minMax"/>
        </c:scaling>
        <c:delete val="1"/>
        <c:axPos val="l"/>
        <c:numFmt formatCode="#,##0" sourceLinked="1"/>
        <c:tickLblPos val="none"/>
        <c:crossAx val="1531915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3280512"/>
        <c:axId val="153282048"/>
      </c:lineChart>
      <c:catAx>
        <c:axId val="153280512"/>
        <c:scaling>
          <c:orientation val="minMax"/>
        </c:scaling>
        <c:axPos val="b"/>
        <c:numFmt formatCode="General" sourceLinked="1"/>
        <c:tickLblPos val="nextTo"/>
        <c:crossAx val="153282048"/>
        <c:crosses val="autoZero"/>
        <c:auto val="1"/>
        <c:lblAlgn val="ctr"/>
        <c:lblOffset val="100"/>
      </c:catAx>
      <c:valAx>
        <c:axId val="153282048"/>
        <c:scaling>
          <c:orientation val="minMax"/>
        </c:scaling>
        <c:delete val="1"/>
        <c:axPos val="l"/>
        <c:numFmt formatCode="General" sourceLinked="1"/>
        <c:tickLblPos val="none"/>
        <c:crossAx val="1532805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3708110529410118"/>
          <c:w val="0.89333321116663456"/>
          <c:h val="0.6291889470589886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0%</c:formatCode>
                <c:ptCount val="4"/>
                <c:pt idx="0">
                  <c:v>0.9</c:v>
                </c:pt>
                <c:pt idx="1">
                  <c:v>0.9</c:v>
                </c:pt>
                <c:pt idx="2">
                  <c:v>0.9</c:v>
                </c:pt>
                <c:pt idx="3">
                  <c:v>0.9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0000FF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0000FF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0%</c:formatCode>
                <c:ptCount val="4"/>
                <c:pt idx="0">
                  <c:v>0.9</c:v>
                </c:pt>
                <c:pt idx="1">
                  <c:v>0.9</c:v>
                </c:pt>
                <c:pt idx="2">
                  <c:v>0.9</c:v>
                </c:pt>
                <c:pt idx="3">
                  <c:v>0.9</c:v>
                </c:pt>
              </c:numCache>
            </c:numRef>
          </c:val>
        </c:ser>
        <c:marker val="1"/>
        <c:axId val="153327488"/>
        <c:axId val="153329024"/>
      </c:lineChart>
      <c:catAx>
        <c:axId val="153327488"/>
        <c:scaling>
          <c:orientation val="minMax"/>
        </c:scaling>
        <c:delete val="1"/>
        <c:axPos val="b"/>
        <c:numFmt formatCode="General" sourceLinked="1"/>
        <c:tickLblPos val="none"/>
        <c:crossAx val="153329024"/>
        <c:crosses val="autoZero"/>
        <c:auto val="1"/>
        <c:lblAlgn val="ctr"/>
        <c:lblOffset val="100"/>
      </c:catAx>
      <c:valAx>
        <c:axId val="153329024"/>
        <c:scaling>
          <c:orientation val="minMax"/>
        </c:scaling>
        <c:delete val="1"/>
        <c:axPos val="l"/>
        <c:numFmt formatCode="0%" sourceLinked="1"/>
        <c:tickLblPos val="none"/>
        <c:crossAx val="1533274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3486080"/>
        <c:axId val="153487616"/>
      </c:lineChart>
      <c:catAx>
        <c:axId val="153486080"/>
        <c:scaling>
          <c:orientation val="minMax"/>
        </c:scaling>
        <c:axPos val="b"/>
        <c:numFmt formatCode="General" sourceLinked="1"/>
        <c:tickLblPos val="nextTo"/>
        <c:crossAx val="153487616"/>
        <c:crosses val="autoZero"/>
        <c:auto val="1"/>
        <c:lblAlgn val="ctr"/>
        <c:lblOffset val="100"/>
      </c:catAx>
      <c:valAx>
        <c:axId val="153487616"/>
        <c:scaling>
          <c:orientation val="minMax"/>
        </c:scaling>
        <c:delete val="1"/>
        <c:axPos val="l"/>
        <c:numFmt formatCode="General" sourceLinked="1"/>
        <c:tickLblPos val="none"/>
        <c:crossAx val="1534860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7324291375356647E-2"/>
          <c:y val="0.1396815620338091"/>
          <c:w val="0.91267570862464364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Proxima Nova Th" pitchFamily="50" charset="0"/>
                      </a:rPr>
                      <a:t>57,9</a:t>
                    </a:r>
                    <a:endParaRPr lang="en-US" dirty="0"/>
                  </a:p>
                </c:rich>
              </c:tx>
              <c:dLblPos val="inBase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000" b="0" i="0" u="none" strike="noStrike" baseline="0" dirty="0" smtClean="0">
                        <a:effectLst/>
                        <a:latin typeface="Proxima Nova Th" pitchFamily="50" charset="0"/>
                      </a:rPr>
                      <a:t>58,6</a:t>
                    </a:r>
                    <a:endParaRPr lang="en-US" dirty="0"/>
                  </a:p>
                </c:rich>
              </c:tx>
              <c:dLblPos val="inBase"/>
              <c:showVal val="1"/>
            </c:dLbl>
            <c:txPr>
              <a:bodyPr/>
              <a:lstStyle/>
              <a:p>
                <a:pPr>
                  <a:defRPr>
                    <a:latin typeface="Proxima Nova Th" pitchFamily="50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43.9</c:v>
                </c:pt>
                <c:pt idx="1">
                  <c:v>48.2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tx1"/>
                        </a:solidFill>
                        <a:latin typeface="Proxima Nova Th" pitchFamily="50" charset="0"/>
                      </a:defRPr>
                    </a:pPr>
                    <a:r>
                      <a:rPr lang="ru-RU" b="1" dirty="0" smtClean="0">
                        <a:solidFill>
                          <a:schemeClr val="tx1"/>
                        </a:solidFill>
                        <a:latin typeface="Proxima Nova Th" pitchFamily="50" charset="0"/>
                      </a:rPr>
                      <a:t>+ 0,7</a:t>
                    </a:r>
                    <a:endParaRPr lang="en-US" b="1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inBase"/>
              <c:showVal val="1"/>
            </c:dLbl>
            <c:txPr>
              <a:bodyPr/>
              <a:lstStyle/>
              <a:p>
                <a:pPr>
                  <a:defRPr>
                    <a:latin typeface="Proxima Nova Th" pitchFamily="50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 formatCode="0.0">
                  <c:v>2.0000000000000011E-2</c:v>
                </c:pt>
              </c:numCache>
            </c:numRef>
          </c:val>
        </c:ser>
        <c:gapWidth val="47"/>
        <c:overlap val="100"/>
        <c:axId val="99499392"/>
        <c:axId val="99574912"/>
      </c:barChart>
      <c:catAx>
        <c:axId val="99499392"/>
        <c:scaling>
          <c:orientation val="minMax"/>
        </c:scaling>
        <c:delete val="1"/>
        <c:axPos val="l"/>
        <c:numFmt formatCode="General" sourceLinked="1"/>
        <c:tickLblPos val="none"/>
        <c:crossAx val="99574912"/>
        <c:crosses val="autoZero"/>
        <c:auto val="1"/>
        <c:lblAlgn val="ctr"/>
        <c:lblOffset val="100"/>
      </c:catAx>
      <c:valAx>
        <c:axId val="99574912"/>
        <c:scaling>
          <c:orientation val="minMax"/>
        </c:scaling>
        <c:delete val="1"/>
        <c:axPos val="b"/>
        <c:numFmt formatCode="0%" sourceLinked="1"/>
        <c:tickLblPos val="none"/>
        <c:crossAx val="994993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8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3708110529410118"/>
          <c:w val="0.89333321116663456"/>
          <c:h val="0.6291889470589886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2.6</c:v>
                </c:pt>
                <c:pt idx="1">
                  <c:v>2.8</c:v>
                </c:pt>
                <c:pt idx="2">
                  <c:v>3</c:v>
                </c:pt>
                <c:pt idx="3">
                  <c:v>3.2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accent5">
                  <a:lumMod val="75000"/>
                </a:schemeClr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chemeClr val="accent5">
                    <a:lumMod val="75000"/>
                  </a:schemeClr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2.6</c:v>
                </c:pt>
                <c:pt idx="1">
                  <c:v>2.8</c:v>
                </c:pt>
                <c:pt idx="2">
                  <c:v>3</c:v>
                </c:pt>
                <c:pt idx="3">
                  <c:v>3.2</c:v>
                </c:pt>
              </c:numCache>
            </c:numRef>
          </c:val>
        </c:ser>
        <c:marker val="1"/>
        <c:axId val="153520768"/>
        <c:axId val="153526656"/>
      </c:lineChart>
      <c:catAx>
        <c:axId val="153520768"/>
        <c:scaling>
          <c:orientation val="minMax"/>
        </c:scaling>
        <c:delete val="1"/>
        <c:axPos val="b"/>
        <c:numFmt formatCode="General" sourceLinked="1"/>
        <c:tickLblPos val="none"/>
        <c:crossAx val="153526656"/>
        <c:crosses val="autoZero"/>
        <c:auto val="1"/>
        <c:lblAlgn val="ctr"/>
        <c:lblOffset val="100"/>
      </c:catAx>
      <c:valAx>
        <c:axId val="153526656"/>
        <c:scaling>
          <c:orientation val="minMax"/>
        </c:scaling>
        <c:delete val="1"/>
        <c:axPos val="l"/>
        <c:numFmt formatCode="#,##0.0" sourceLinked="1"/>
        <c:tickLblPos val="none"/>
        <c:crossAx val="1535207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3613824"/>
        <c:axId val="153615360"/>
      </c:lineChart>
      <c:catAx>
        <c:axId val="153613824"/>
        <c:scaling>
          <c:orientation val="minMax"/>
        </c:scaling>
        <c:axPos val="b"/>
        <c:numFmt formatCode="General" sourceLinked="1"/>
        <c:tickLblPos val="nextTo"/>
        <c:crossAx val="153615360"/>
        <c:crosses val="autoZero"/>
        <c:auto val="1"/>
        <c:lblAlgn val="ctr"/>
        <c:lblOffset val="100"/>
      </c:catAx>
      <c:valAx>
        <c:axId val="153615360"/>
        <c:scaling>
          <c:orientation val="minMax"/>
        </c:scaling>
        <c:delete val="1"/>
        <c:axPos val="l"/>
        <c:numFmt formatCode="General" sourceLinked="1"/>
        <c:tickLblPos val="none"/>
        <c:crossAx val="1536138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3333394416677032E-2"/>
          <c:y val="0.3708110529410118"/>
          <c:w val="0.89333321116663456"/>
          <c:h val="0.62918894705898865"/>
        </c:manualLayout>
      </c:layout>
      <c:lineChart>
        <c:grouping val="standard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130</c:v>
                </c:pt>
                <c:pt idx="1">
                  <c:v>140</c:v>
                </c:pt>
                <c:pt idx="2">
                  <c:v>150</c:v>
                </c:pt>
                <c:pt idx="3">
                  <c:v>160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rgbClr val="FF9900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FF9900"/>
                </a:solidFill>
              </a:ln>
            </c:spPr>
          </c:marker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#,##0</c:formatCode>
                <c:ptCount val="4"/>
                <c:pt idx="0">
                  <c:v>130</c:v>
                </c:pt>
                <c:pt idx="1">
                  <c:v>140</c:v>
                </c:pt>
                <c:pt idx="2">
                  <c:v>150</c:v>
                </c:pt>
                <c:pt idx="3">
                  <c:v>160</c:v>
                </c:pt>
              </c:numCache>
            </c:numRef>
          </c:val>
        </c:ser>
        <c:marker val="1"/>
        <c:axId val="153652608"/>
        <c:axId val="153654400"/>
      </c:lineChart>
      <c:catAx>
        <c:axId val="153652608"/>
        <c:scaling>
          <c:orientation val="minMax"/>
        </c:scaling>
        <c:delete val="1"/>
        <c:axPos val="b"/>
        <c:numFmt formatCode="General" sourceLinked="1"/>
        <c:tickLblPos val="none"/>
        <c:crossAx val="153654400"/>
        <c:crosses val="autoZero"/>
        <c:auto val="1"/>
        <c:lblAlgn val="ctr"/>
        <c:lblOffset val="100"/>
      </c:catAx>
      <c:valAx>
        <c:axId val="153654400"/>
        <c:scaling>
          <c:orientation val="minMax"/>
        </c:scaling>
        <c:delete val="1"/>
        <c:axPos val="l"/>
        <c:numFmt formatCode="#,##0" sourceLinked="1"/>
        <c:tickLblPos val="none"/>
        <c:crossAx val="1536526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3"/>
          <c:order val="3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marker val="1"/>
        <c:axId val="153712896"/>
        <c:axId val="153718784"/>
      </c:lineChart>
      <c:catAx>
        <c:axId val="153712896"/>
        <c:scaling>
          <c:orientation val="minMax"/>
        </c:scaling>
        <c:axPos val="b"/>
        <c:numFmt formatCode="General" sourceLinked="1"/>
        <c:tickLblPos val="nextTo"/>
        <c:crossAx val="153718784"/>
        <c:crosses val="autoZero"/>
        <c:auto val="1"/>
        <c:lblAlgn val="ctr"/>
        <c:lblOffset val="100"/>
      </c:catAx>
      <c:valAx>
        <c:axId val="153718784"/>
        <c:scaling>
          <c:orientation val="minMax"/>
        </c:scaling>
        <c:delete val="1"/>
        <c:axPos val="l"/>
        <c:numFmt formatCode="General" sourceLinked="1"/>
        <c:tickLblPos val="none"/>
        <c:crossAx val="1537128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963E-2"/>
          <c:y val="0.43174300992269032"/>
          <c:w val="0.88496812538391956"/>
          <c:h val="0.300724304391827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dLbl>
              <c:idx val="2"/>
              <c:layout>
                <c:manualLayout>
                  <c:x val="3.8647072499473849E-2"/>
                  <c:y val="-3.3862196856681584E-2"/>
                </c:manualLayout>
              </c:layout>
              <c:tx>
                <c:rich>
                  <a:bodyPr/>
                  <a:lstStyle/>
                  <a:p>
                    <a:r>
                      <a:rPr lang="ru-RU" sz="1000">
                        <a:latin typeface="Times New Roman" pitchFamily="18" charset="0"/>
                        <a:cs typeface="Times New Roman" pitchFamily="18" charset="0"/>
                      </a:rPr>
                      <a:t>1 288 205,2</a:t>
                    </a:r>
                  </a:p>
                </c:rich>
              </c:tx>
              <c:dLblPos val="t"/>
              <c:showVal val="1"/>
            </c:dLbl>
            <c:txPr>
              <a:bodyPr/>
              <a:lstStyle/>
              <a:p>
                <a:pPr>
                  <a:defRPr sz="1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35514.300000000003</c:v>
                </c:pt>
                <c:pt idx="1">
                  <c:v>185024.5</c:v>
                </c:pt>
                <c:pt idx="2">
                  <c:v>1288205.2</c:v>
                </c:pt>
              </c:numCache>
            </c:numRef>
          </c:val>
        </c:ser>
        <c:marker val="1"/>
        <c:axId val="153801088"/>
        <c:axId val="153802624"/>
      </c:lineChart>
      <c:catAx>
        <c:axId val="1538010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3802624"/>
        <c:crosses val="autoZero"/>
        <c:auto val="1"/>
        <c:lblAlgn val="ctr"/>
        <c:lblOffset val="100"/>
      </c:catAx>
      <c:valAx>
        <c:axId val="153802624"/>
        <c:scaling>
          <c:orientation val="minMax"/>
        </c:scaling>
        <c:delete val="1"/>
        <c:axPos val="l"/>
        <c:numFmt formatCode="#,##0.0" sourceLinked="1"/>
        <c:tickLblPos val="none"/>
        <c:crossAx val="153801088"/>
        <c:crosses val="autoZero"/>
        <c:crossBetween val="between"/>
      </c:valAx>
    </c:plotArea>
    <c:plotVisOnly val="1"/>
    <c:dispBlanksAs val="gap"/>
  </c:chart>
  <c:txPr>
    <a:bodyPr/>
    <a:lstStyle/>
    <a:p>
      <a:pPr marL="0" algn="ctr" defTabSz="914400" rtl="0" eaLnBrk="1" latinLnBrk="0" hangingPunct="1">
        <a:defRPr lang="ru-RU" sz="1200" b="0" i="0" u="none" strike="noStrike" kern="1200" baseline="0">
          <a:solidFill>
            <a:prstClr val="black"/>
          </a:solidFill>
          <a:latin typeface="Proxima Nova Bl" pitchFamily="50" charset="0"/>
          <a:ea typeface="+mn-ea"/>
          <a:cs typeface="+mn-cs"/>
        </a:defRPr>
      </a:pPr>
      <a:endParaRPr lang="ru-RU"/>
    </a:p>
  </c:txPr>
  <c:externalData r:id="rId1"/>
</c:chartSpace>
</file>

<file path=ppt/charts/chart8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998E-2"/>
          <c:y val="0.43174300992269032"/>
          <c:w val="0.88496812538391956"/>
          <c:h val="0.3007243043918275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49070</c:v>
                </c:pt>
                <c:pt idx="1">
                  <c:v>41903.800000000003</c:v>
                </c:pt>
                <c:pt idx="2">
                  <c:v>44756.4</c:v>
                </c:pt>
              </c:numCache>
            </c:numRef>
          </c:val>
        </c:ser>
        <c:marker val="1"/>
        <c:axId val="153834624"/>
        <c:axId val="153836160"/>
      </c:lineChart>
      <c:catAx>
        <c:axId val="1538346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3836160"/>
        <c:crosses val="autoZero"/>
        <c:auto val="1"/>
        <c:lblAlgn val="ctr"/>
        <c:lblOffset val="100"/>
      </c:catAx>
      <c:valAx>
        <c:axId val="153836160"/>
        <c:scaling>
          <c:orientation val="minMax"/>
        </c:scaling>
        <c:delete val="1"/>
        <c:axPos val="l"/>
        <c:numFmt formatCode="#,##0.0" sourceLinked="1"/>
        <c:tickLblPos val="none"/>
        <c:crossAx val="1538346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998E-2"/>
          <c:y val="0.43174300992269032"/>
          <c:w val="0.88496812538391956"/>
          <c:h val="0.3007243043918275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 algn="ctr">
                  <a:defRPr lang="ru-RU" sz="1000" b="0" i="0" u="none" strike="noStrike" kern="1200" baseline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783167.4</c:v>
                </c:pt>
                <c:pt idx="1">
                  <c:v>732354.7</c:v>
                </c:pt>
                <c:pt idx="2">
                  <c:v>705296.3</c:v>
                </c:pt>
              </c:numCache>
            </c:numRef>
          </c:val>
        </c:ser>
        <c:marker val="1"/>
        <c:axId val="153909120"/>
        <c:axId val="153910656"/>
      </c:lineChart>
      <c:catAx>
        <c:axId val="1539091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3910656"/>
        <c:crosses val="autoZero"/>
        <c:auto val="1"/>
        <c:lblAlgn val="ctr"/>
        <c:lblOffset val="100"/>
      </c:catAx>
      <c:valAx>
        <c:axId val="153910656"/>
        <c:scaling>
          <c:orientation val="minMax"/>
        </c:scaling>
        <c:delete val="1"/>
        <c:axPos val="l"/>
        <c:numFmt formatCode="#,##0.0" sourceLinked="1"/>
        <c:tickLblPos val="none"/>
        <c:crossAx val="1539091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2032E-2"/>
          <c:y val="0.43174300992269032"/>
          <c:w val="0.88496812538391956"/>
          <c:h val="0.3007243043918276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126589.3</c:v>
                </c:pt>
                <c:pt idx="1">
                  <c:v>129025</c:v>
                </c:pt>
                <c:pt idx="2">
                  <c:v>135255.1</c:v>
                </c:pt>
              </c:numCache>
            </c:numRef>
          </c:val>
        </c:ser>
        <c:marker val="1"/>
        <c:axId val="153934464"/>
        <c:axId val="153952640"/>
      </c:lineChart>
      <c:catAx>
        <c:axId val="1539344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Proxima Nova Bl" pitchFamily="50" charset="0"/>
              </a:defRPr>
            </a:pPr>
            <a:endParaRPr lang="ru-RU"/>
          </a:p>
        </c:txPr>
        <c:crossAx val="153952640"/>
        <c:crosses val="autoZero"/>
        <c:auto val="1"/>
        <c:lblAlgn val="ctr"/>
        <c:lblOffset val="100"/>
      </c:catAx>
      <c:valAx>
        <c:axId val="153952640"/>
        <c:scaling>
          <c:orientation val="minMax"/>
        </c:scaling>
        <c:delete val="1"/>
        <c:axPos val="l"/>
        <c:numFmt formatCode="#,##0.0" sourceLinked="1"/>
        <c:tickLblPos val="none"/>
        <c:crossAx val="1539344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1963E-2"/>
          <c:y val="0.43174300992269032"/>
          <c:w val="0.88496812538391956"/>
          <c:h val="0.3007243043918274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1750</c:v>
                </c:pt>
                <c:pt idx="1">
                  <c:v>1750</c:v>
                </c:pt>
                <c:pt idx="2">
                  <c:v>1750</c:v>
                </c:pt>
              </c:numCache>
            </c:numRef>
          </c:val>
        </c:ser>
        <c:marker val="1"/>
        <c:axId val="154096000"/>
        <c:axId val="154097536"/>
      </c:lineChart>
      <c:catAx>
        <c:axId val="15409600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4097536"/>
        <c:crosses val="autoZero"/>
        <c:auto val="1"/>
        <c:lblAlgn val="ctr"/>
        <c:lblOffset val="100"/>
      </c:catAx>
      <c:valAx>
        <c:axId val="154097536"/>
        <c:scaling>
          <c:orientation val="minMax"/>
        </c:scaling>
        <c:delete val="1"/>
        <c:axPos val="l"/>
        <c:numFmt formatCode="#,##0.0" sourceLinked="1"/>
        <c:tickLblPos val="none"/>
        <c:crossAx val="1540960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1998E-2"/>
          <c:y val="0.43174300992269032"/>
          <c:w val="0.88496812538391956"/>
          <c:h val="0.3007243043918275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9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</c:ser>
        <c:marker val="1"/>
        <c:axId val="154129536"/>
        <c:axId val="154131072"/>
      </c:lineChart>
      <c:catAx>
        <c:axId val="1541295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54131072"/>
        <c:crosses val="autoZero"/>
        <c:auto val="1"/>
        <c:lblAlgn val="ctr"/>
        <c:lblOffset val="100"/>
      </c:catAx>
      <c:valAx>
        <c:axId val="154131072"/>
        <c:scaling>
          <c:orientation val="minMax"/>
        </c:scaling>
        <c:delete val="1"/>
        <c:axPos val="l"/>
        <c:numFmt formatCode="#,##0.0" sourceLinked="1"/>
        <c:tickLblPos val="none"/>
        <c:crossAx val="1541295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3081995757205231E-2"/>
          <c:y val="0.1396815620338091"/>
          <c:w val="0.9369180042427947"/>
          <c:h val="0.72063687593237691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E48162"/>
            </a:solidFill>
          </c:spPr>
          <c:dPt>
            <c:idx val="0"/>
            <c:spPr>
              <a:solidFill>
                <a:srgbClr val="FEBEC7"/>
              </a:solidFill>
            </c:spPr>
          </c:dPt>
          <c:dPt>
            <c:idx val="1"/>
            <c:spPr>
              <a:solidFill>
                <a:srgbClr val="F696FF"/>
              </a:solidFill>
            </c:spPr>
          </c:dPt>
          <c:dLbls>
            <c:dLbl>
              <c:idx val="0"/>
              <c:layout>
                <c:manualLayout>
                  <c:x val="-0.29543647069924434"/>
                  <c:y val="-1.2698323821255594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>
                        <a:latin typeface="Proxima Nova Th" pitchFamily="50" charset="0"/>
                      </a:rPr>
                      <a:t>66,5</a:t>
                    </a:r>
                    <a:endParaRPr lang="en-US" sz="1000" dirty="0"/>
                  </a:p>
                </c:rich>
              </c:tx>
              <c:dLblPos val="ctr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000" dirty="0" smtClean="0">
                        <a:latin typeface="Proxima Nova Th" pitchFamily="50" charset="0"/>
                      </a:rPr>
                      <a:t>67,0</a:t>
                    </a:r>
                    <a:endParaRPr lang="ru-RU" sz="1000" dirty="0" smtClean="0"/>
                  </a:p>
                </c:rich>
              </c:tx>
              <c:dLblPos val="inBase"/>
              <c:showVal val="1"/>
            </c:dLbl>
            <c:txPr>
              <a:bodyPr/>
              <a:lstStyle/>
              <a:p>
                <a:pPr>
                  <a:defRPr sz="1000">
                    <a:latin typeface="Proxima Nova Th" pitchFamily="50" charset="0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49.8</c:v>
                </c:pt>
                <c:pt idx="1">
                  <c:v>52.6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Lbls>
            <c:dLbl>
              <c:idx val="0"/>
              <c:layout>
                <c:manualLayout>
                  <c:x val="-1.3168413641647059E-2"/>
                  <c:y val="-1.2698323821255594E-2"/>
                </c:manualLayout>
              </c:layout>
              <c:tx>
                <c:rich>
                  <a:bodyPr/>
                  <a:lstStyle/>
                  <a:p>
                    <a:r>
                      <a:rPr lang="ru-RU" sz="1000" b="1" i="0" u="none" strike="noStrike" kern="1200" baseline="0" dirty="0" smtClean="0">
                        <a:solidFill>
                          <a:schemeClr val="tx1"/>
                        </a:solidFill>
                        <a:latin typeface="Proxima Nova Th" pitchFamily="50" charset="0"/>
                        <a:ea typeface="+mn-ea"/>
                        <a:cs typeface="+mn-cs"/>
                      </a:rPr>
                      <a:t>+ 0,5</a:t>
                    </a:r>
                    <a:endParaRPr lang="ru-RU" sz="1000" b="1" i="0" u="none" strike="noStrike" kern="1200" baseline="0" dirty="0" smtClean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endParaRPr>
                  </a:p>
                </c:rich>
              </c:tx>
              <c:dLblPos val="ctr"/>
              <c:showVal val="1"/>
            </c:dLbl>
            <c:txPr>
              <a:bodyPr/>
              <a:lstStyle/>
              <a:p>
                <a:pPr algn="ctr" rtl="0">
                  <a:defRPr lang="ru-RU" sz="1000" b="1" i="0" u="none" strike="noStrike" kern="1200" baseline="0" smtClean="0">
                    <a:solidFill>
                      <a:schemeClr val="tx1"/>
                    </a:solidFill>
                    <a:latin typeface="Proxima Nova Th" pitchFamily="50" charset="0"/>
                    <a:ea typeface="+mn-ea"/>
                    <a:cs typeface="+mn-cs"/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1.6000000000000021E-2</c:v>
                </c:pt>
              </c:numCache>
            </c:numRef>
          </c:val>
        </c:ser>
        <c:gapWidth val="47"/>
        <c:overlap val="100"/>
        <c:axId val="99606528"/>
        <c:axId val="99608064"/>
      </c:barChart>
      <c:catAx>
        <c:axId val="99606528"/>
        <c:scaling>
          <c:orientation val="minMax"/>
        </c:scaling>
        <c:delete val="1"/>
        <c:axPos val="l"/>
        <c:numFmt formatCode="General" sourceLinked="1"/>
        <c:tickLblPos val="none"/>
        <c:crossAx val="99608064"/>
        <c:crosses val="autoZero"/>
        <c:auto val="1"/>
        <c:lblAlgn val="ctr"/>
        <c:lblOffset val="100"/>
      </c:catAx>
      <c:valAx>
        <c:axId val="99608064"/>
        <c:scaling>
          <c:orientation val="minMax"/>
        </c:scaling>
        <c:delete val="1"/>
        <c:axPos val="b"/>
        <c:numFmt formatCode="0%" sourceLinked="1"/>
        <c:tickLblPos val="none"/>
        <c:crossAx val="996065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/>
      </a:pPr>
      <a:endParaRPr lang="ru-RU"/>
    </a:p>
  </c:txPr>
  <c:externalData r:id="rId3"/>
</c:chartSpace>
</file>

<file path=ppt/charts/chart9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2032E-2"/>
          <c:y val="0.43174300992269032"/>
          <c:w val="0.88496812538391956"/>
          <c:h val="0.3007243043918276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13.7</c:v>
                </c:pt>
                <c:pt idx="1">
                  <c:v>13.7</c:v>
                </c:pt>
                <c:pt idx="2">
                  <c:v>13.7</c:v>
                </c:pt>
              </c:numCache>
            </c:numRef>
          </c:val>
        </c:ser>
        <c:marker val="1"/>
        <c:axId val="154208896"/>
        <c:axId val="154210688"/>
      </c:lineChart>
      <c:catAx>
        <c:axId val="15420889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54210688"/>
        <c:crosses val="autoZero"/>
        <c:auto val="1"/>
        <c:lblAlgn val="ctr"/>
        <c:lblOffset val="100"/>
      </c:catAx>
      <c:valAx>
        <c:axId val="154210688"/>
        <c:scaling>
          <c:orientation val="minMax"/>
        </c:scaling>
        <c:delete val="1"/>
        <c:axPos val="l"/>
        <c:numFmt formatCode="#,##0.0" sourceLinked="1"/>
        <c:tickLblPos val="none"/>
        <c:crossAx val="1542088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9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515937308042032E-2"/>
          <c:y val="0.43174300992269032"/>
          <c:w val="0.88496812538391956"/>
          <c:h val="0.3007243043918276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57</c:v>
                </c:pt>
                <c:pt idx="1">
                  <c:v>58.2</c:v>
                </c:pt>
                <c:pt idx="2">
                  <c:v>58.2</c:v>
                </c:pt>
              </c:numCache>
            </c:numRef>
          </c:val>
        </c:ser>
        <c:marker val="1"/>
        <c:axId val="154229760"/>
        <c:axId val="154231552"/>
      </c:lineChart>
      <c:catAx>
        <c:axId val="1542297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4231552"/>
        <c:crosses val="autoZero"/>
        <c:auto val="1"/>
        <c:lblAlgn val="ctr"/>
        <c:lblOffset val="100"/>
      </c:catAx>
      <c:valAx>
        <c:axId val="154231552"/>
        <c:scaling>
          <c:orientation val="minMax"/>
        </c:scaling>
        <c:delete val="1"/>
        <c:axPos val="l"/>
        <c:numFmt formatCode="#,##0.0" sourceLinked="1"/>
        <c:tickLblPos val="none"/>
        <c:crossAx val="1542297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9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2053E-2"/>
          <c:y val="0.43174300992269032"/>
          <c:w val="0.88496812538391956"/>
          <c:h val="0.3007243043918277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500</c:v>
                </c:pt>
                <c:pt idx="1">
                  <c:v>500</c:v>
                </c:pt>
                <c:pt idx="2">
                  <c:v>500</c:v>
                </c:pt>
              </c:numCache>
            </c:numRef>
          </c:val>
        </c:ser>
        <c:marker val="1"/>
        <c:axId val="154246144"/>
        <c:axId val="154162688"/>
      </c:lineChart>
      <c:catAx>
        <c:axId val="1542461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54162688"/>
        <c:crosses val="autoZero"/>
        <c:auto val="1"/>
        <c:lblAlgn val="ctr"/>
        <c:lblOffset val="100"/>
      </c:catAx>
      <c:valAx>
        <c:axId val="154162688"/>
        <c:scaling>
          <c:orientation val="minMax"/>
        </c:scaling>
        <c:delete val="1"/>
        <c:axPos val="l"/>
        <c:numFmt formatCode="#,##0.0" sourceLinked="1"/>
        <c:tickLblPos val="none"/>
        <c:crossAx val="1542461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9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15937308042053E-2"/>
          <c:y val="0.43174300992269032"/>
          <c:w val="0.88496812538391956"/>
          <c:h val="0.3007243043918277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2700">
              <a:solidFill>
                <a:srgbClr val="CE2284"/>
              </a:solidFill>
            </a:ln>
          </c:spPr>
          <c:marker>
            <c:symbol val="circle"/>
            <c:size val="5"/>
            <c:spPr>
              <a:solidFill>
                <a:schemeClr val="bg1"/>
              </a:solidFill>
              <a:ln w="22225">
                <a:solidFill>
                  <a:srgbClr val="CE2284"/>
                </a:solidFill>
              </a:ln>
            </c:spPr>
          </c:marke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#,##0.000</c:formatCode>
                <c:ptCount val="3"/>
                <c:pt idx="0">
                  <c:v>1.0149999999999928</c:v>
                </c:pt>
                <c:pt idx="1">
                  <c:v>1.05</c:v>
                </c:pt>
                <c:pt idx="2">
                  <c:v>1.05</c:v>
                </c:pt>
              </c:numCache>
            </c:numRef>
          </c:val>
        </c:ser>
        <c:marker val="1"/>
        <c:axId val="152896256"/>
        <c:axId val="152897792"/>
      </c:lineChart>
      <c:catAx>
        <c:axId val="1528962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52897792"/>
        <c:crosses val="autoZero"/>
        <c:auto val="1"/>
        <c:lblAlgn val="ctr"/>
        <c:lblOffset val="100"/>
      </c:catAx>
      <c:valAx>
        <c:axId val="152897792"/>
        <c:scaling>
          <c:orientation val="minMax"/>
        </c:scaling>
        <c:delete val="1"/>
        <c:axPos val="l"/>
        <c:numFmt formatCode="#,##0.000" sourceLinked="1"/>
        <c:tickLblPos val="none"/>
        <c:crossAx val="1528962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9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_-* #,##0.0_р_._-;\-* #,##0.0_р_._-;_-* "-"??_р_._-;_-@_-</c:formatCode>
                <c:ptCount val="4"/>
                <c:pt idx="0">
                  <c:v>8955.7999999999811</c:v>
                </c:pt>
                <c:pt idx="1">
                  <c:v>9376.6</c:v>
                </c:pt>
                <c:pt idx="2">
                  <c:v>8611.4</c:v>
                </c:pt>
                <c:pt idx="3">
                  <c:v>8782.5</c:v>
                </c:pt>
              </c:numCache>
            </c:numRef>
          </c:val>
        </c:ser>
        <c:dLbls>
          <c:showVal val="1"/>
        </c:dLbls>
        <c:gapWidth val="38"/>
        <c:overlap val="100"/>
        <c:axId val="154338048"/>
        <c:axId val="154339584"/>
      </c:barChart>
      <c:catAx>
        <c:axId val="154338048"/>
        <c:scaling>
          <c:orientation val="minMax"/>
        </c:scaling>
        <c:delete val="1"/>
        <c:axPos val="l"/>
        <c:numFmt formatCode="General" sourceLinked="1"/>
        <c:tickLblPos val="none"/>
        <c:crossAx val="154339584"/>
        <c:crosses val="autoZero"/>
        <c:auto val="1"/>
        <c:lblAlgn val="ctr"/>
        <c:lblOffset val="100"/>
      </c:catAx>
      <c:valAx>
        <c:axId val="154339584"/>
        <c:scaling>
          <c:orientation val="minMax"/>
        </c:scaling>
        <c:delete val="1"/>
        <c:axPos val="b"/>
        <c:numFmt formatCode="_-* #,##0.0_р_._-;\-* #,##0.0_р_._-;_-* &quot;-&quot;??_р_._-;_-@_-" sourceLinked="1"/>
        <c:tickLblPos val="none"/>
        <c:crossAx val="1543380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5488.8</c:v>
                </c:pt>
                <c:pt idx="1">
                  <c:v>5279.8</c:v>
                </c:pt>
                <c:pt idx="2">
                  <c:v>5084.4000000000005</c:v>
                </c:pt>
                <c:pt idx="3">
                  <c:v>5201.1000000000004</c:v>
                </c:pt>
              </c:numCache>
            </c:numRef>
          </c:val>
        </c:ser>
        <c:dLbls>
          <c:showVal val="1"/>
        </c:dLbls>
        <c:gapWidth val="38"/>
        <c:overlap val="100"/>
        <c:axId val="154359296"/>
        <c:axId val="154360832"/>
      </c:barChart>
      <c:catAx>
        <c:axId val="154359296"/>
        <c:scaling>
          <c:orientation val="minMax"/>
        </c:scaling>
        <c:delete val="1"/>
        <c:axPos val="l"/>
        <c:numFmt formatCode="General" sourceLinked="1"/>
        <c:tickLblPos val="none"/>
        <c:crossAx val="154360832"/>
        <c:crosses val="autoZero"/>
        <c:auto val="1"/>
        <c:lblAlgn val="ctr"/>
        <c:lblOffset val="100"/>
      </c:catAx>
      <c:valAx>
        <c:axId val="154360832"/>
        <c:scaling>
          <c:orientation val="minMax"/>
        </c:scaling>
        <c:delete val="1"/>
        <c:axPos val="b"/>
        <c:numFmt formatCode="General" sourceLinked="1"/>
        <c:tickLblPos val="none"/>
        <c:crossAx val="1543592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8920635809714946E-2"/>
          <c:y val="0.10945187878028194"/>
          <c:w val="0.91107948361176461"/>
          <c:h val="0.78109624243943765"/>
        </c:manualLayout>
      </c:layout>
      <c:barChart>
        <c:barDir val="bar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_-* #,##0.0_р_._-;\-* #,##0.0_р_._-;_-* "-"??_р_._-;_-@_-</c:formatCode>
                <c:ptCount val="4"/>
                <c:pt idx="0">
                  <c:v>2606.9</c:v>
                </c:pt>
                <c:pt idx="1">
                  <c:v>2427.4</c:v>
                </c:pt>
                <c:pt idx="2">
                  <c:v>2334.8000000000002</c:v>
                </c:pt>
                <c:pt idx="3">
                  <c:v>2012</c:v>
                </c:pt>
              </c:numCache>
            </c:numRef>
          </c:val>
        </c:ser>
        <c:dLbls>
          <c:showVal val="1"/>
        </c:dLbls>
        <c:gapWidth val="38"/>
        <c:overlap val="100"/>
        <c:axId val="154434944"/>
        <c:axId val="154453120"/>
      </c:barChart>
      <c:catAx>
        <c:axId val="154434944"/>
        <c:scaling>
          <c:orientation val="minMax"/>
        </c:scaling>
        <c:delete val="1"/>
        <c:axPos val="l"/>
        <c:numFmt formatCode="General" sourceLinked="1"/>
        <c:tickLblPos val="none"/>
        <c:crossAx val="154453120"/>
        <c:crosses val="autoZero"/>
        <c:auto val="1"/>
        <c:lblAlgn val="ctr"/>
        <c:lblOffset val="100"/>
      </c:catAx>
      <c:valAx>
        <c:axId val="154453120"/>
        <c:scaling>
          <c:orientation val="minMax"/>
        </c:scaling>
        <c:delete val="1"/>
        <c:axPos val="b"/>
        <c:numFmt formatCode="_-* #,##0.0_р_._-;\-* #,##0.0_р_._-;_-* &quot;-&quot;??_р_._-;_-@_-" sourceLinked="1"/>
        <c:tickLblPos val="none"/>
        <c:crossAx val="1544349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9159390960393334E-2"/>
          <c:y val="0.16864162161534108"/>
          <c:w val="0.94084060903960764"/>
          <c:h val="0.76811777027890604"/>
        </c:manualLayout>
      </c:layout>
      <c:barChart>
        <c:barDir val="bar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dLbl>
              <c:idx val="1"/>
              <c:layout>
                <c:manualLayout>
                  <c:x val="-3.6601051014207402E-2"/>
                  <c:y val="-3.1620304052876455E-2"/>
                </c:manualLayout>
              </c:layout>
              <c:dLblPos val="inBase"/>
              <c:showVal val="1"/>
            </c:dLbl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_-* #,##0.0_р_._-;\-* #,##0.0_р_._-;_-* "-"??_р_._-;_-@_-</c:formatCode>
                <c:ptCount val="4"/>
                <c:pt idx="0">
                  <c:v>258.7</c:v>
                </c:pt>
                <c:pt idx="1">
                  <c:v>133.19999999999999</c:v>
                </c:pt>
                <c:pt idx="2">
                  <c:v>398.4</c:v>
                </c:pt>
                <c:pt idx="3">
                  <c:v>678</c:v>
                </c:pt>
              </c:numCache>
            </c:numRef>
          </c:val>
        </c:ser>
        <c:dLbls>
          <c:showVal val="1"/>
        </c:dLbls>
        <c:gapWidth val="38"/>
        <c:overlap val="100"/>
        <c:axId val="154481024"/>
        <c:axId val="154482560"/>
      </c:barChart>
      <c:catAx>
        <c:axId val="154481024"/>
        <c:scaling>
          <c:orientation val="minMax"/>
        </c:scaling>
        <c:delete val="1"/>
        <c:axPos val="l"/>
        <c:numFmt formatCode="General" sourceLinked="1"/>
        <c:tickLblPos val="none"/>
        <c:crossAx val="154482560"/>
        <c:crosses val="autoZero"/>
        <c:auto val="1"/>
        <c:lblAlgn val="ctr"/>
        <c:lblOffset val="100"/>
      </c:catAx>
      <c:valAx>
        <c:axId val="154482560"/>
        <c:scaling>
          <c:orientation val="minMax"/>
        </c:scaling>
        <c:delete val="1"/>
        <c:axPos val="b"/>
        <c:numFmt formatCode="_-* #,##0.0_р_._-;\-* #,##0.0_р_._-;_-* &quot;-&quot;??_р_._-;_-@_-" sourceLinked="1"/>
        <c:tickLblPos val="none"/>
        <c:crossAx val="1544810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txPr>
              <a:bodyPr/>
              <a:lstStyle/>
              <a:p>
                <a:pPr>
                  <a:defRPr sz="1100" kern="110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_-* #,##0.0_р_._-;\-* #,##0.0_р_._-;_-* "-"??_р_._-;_-@_-</c:formatCode>
                <c:ptCount val="4"/>
                <c:pt idx="0">
                  <c:v>528.1</c:v>
                </c:pt>
                <c:pt idx="1">
                  <c:v>1465</c:v>
                </c:pt>
                <c:pt idx="2">
                  <c:v>700.5</c:v>
                </c:pt>
                <c:pt idx="3">
                  <c:v>852.7</c:v>
                </c:pt>
              </c:numCache>
            </c:numRef>
          </c:val>
        </c:ser>
        <c:dLbls>
          <c:showVal val="1"/>
        </c:dLbls>
        <c:gapWidth val="38"/>
        <c:overlap val="100"/>
        <c:axId val="154465408"/>
        <c:axId val="154466944"/>
      </c:barChart>
      <c:catAx>
        <c:axId val="154465408"/>
        <c:scaling>
          <c:orientation val="minMax"/>
        </c:scaling>
        <c:delete val="1"/>
        <c:axPos val="l"/>
        <c:numFmt formatCode="General" sourceLinked="1"/>
        <c:tickLblPos val="none"/>
        <c:crossAx val="154466944"/>
        <c:crosses val="autoZero"/>
        <c:auto val="1"/>
        <c:lblAlgn val="ctr"/>
        <c:lblOffset val="100"/>
      </c:catAx>
      <c:valAx>
        <c:axId val="154466944"/>
        <c:scaling>
          <c:orientation val="minMax"/>
        </c:scaling>
        <c:delete val="1"/>
        <c:axPos val="b"/>
        <c:numFmt formatCode="_-* #,##0.0_р_._-;\-* #,##0.0_р_._-;_-* &quot;-&quot;??_р_._-;_-@_-" sourceLinked="1"/>
        <c:tickLblPos val="none"/>
        <c:crossAx val="1544654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8.4</c:v>
                </c:pt>
                <c:pt idx="1">
                  <c:v>6.3</c:v>
                </c:pt>
                <c:pt idx="2">
                  <c:v>28.4</c:v>
                </c:pt>
                <c:pt idx="3">
                  <c:v>28.4</c:v>
                </c:pt>
              </c:numCache>
            </c:numRef>
          </c:val>
        </c:ser>
        <c:dLbls>
          <c:showVal val="1"/>
        </c:dLbls>
        <c:gapWidth val="38"/>
        <c:overlap val="100"/>
        <c:axId val="154568576"/>
        <c:axId val="154570112"/>
      </c:barChart>
      <c:catAx>
        <c:axId val="154568576"/>
        <c:scaling>
          <c:orientation val="minMax"/>
        </c:scaling>
        <c:delete val="1"/>
        <c:axPos val="l"/>
        <c:numFmt formatCode="General" sourceLinked="1"/>
        <c:tickLblPos val="none"/>
        <c:crossAx val="154570112"/>
        <c:crosses val="autoZero"/>
        <c:auto val="1"/>
        <c:lblAlgn val="ctr"/>
        <c:lblOffset val="100"/>
      </c:catAx>
      <c:valAx>
        <c:axId val="154570112"/>
        <c:scaling>
          <c:orientation val="minMax"/>
        </c:scaling>
        <c:delete val="1"/>
        <c:axPos val="b"/>
        <c:numFmt formatCode="General" sourceLinked="1"/>
        <c:tickLblPos val="none"/>
        <c:crossAx val="1545685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0.2295</cdr:x>
      <cdr:y>0.47619</cdr:y>
    </cdr:from>
    <cdr:to>
      <cdr:x>0.40983</cdr:x>
      <cdr:y>0.66667</cdr:y>
    </cdr:to>
    <cdr:sp macro="" textlink="">
      <cdr:nvSpPr>
        <cdr:cNvPr id="2" name="TextBox 10"/>
        <cdr:cNvSpPr txBox="1"/>
      </cdr:nvSpPr>
      <cdr:spPr>
        <a:xfrm xmlns:a="http://schemas.openxmlformats.org/drawingml/2006/main">
          <a:off x="1000100" y="714380"/>
          <a:ext cx="785828" cy="2857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b="1" dirty="0" smtClean="0">
              <a:latin typeface="TT Norms Regular"/>
            </a:rPr>
            <a:t>27,4</a:t>
          </a:r>
        </a:p>
        <a:p xmlns:a="http://schemas.openxmlformats.org/drawingml/2006/main">
          <a:pPr algn="ctr"/>
          <a:r>
            <a:rPr lang="ru-RU" sz="800" b="1" dirty="0" smtClean="0">
              <a:latin typeface="TT Norms Regular"/>
            </a:rPr>
            <a:t> млрд. руб.</a:t>
          </a:r>
        </a:p>
      </cdr:txBody>
    </cdr:sp>
  </cdr:relSizeAnchor>
  <cdr:relSizeAnchor xmlns:cdr="http://schemas.openxmlformats.org/drawingml/2006/chartDrawing">
    <cdr:from>
      <cdr:x>0.42622</cdr:x>
      <cdr:y>0.47619</cdr:y>
    </cdr:from>
    <cdr:to>
      <cdr:x>0.60655</cdr:x>
      <cdr:y>0.66667</cdr:y>
    </cdr:to>
    <cdr:sp macro="" textlink="">
      <cdr:nvSpPr>
        <cdr:cNvPr id="3" name="TextBox 10"/>
        <cdr:cNvSpPr txBox="1"/>
      </cdr:nvSpPr>
      <cdr:spPr>
        <a:xfrm xmlns:a="http://schemas.openxmlformats.org/drawingml/2006/main">
          <a:off x="1857356" y="714380"/>
          <a:ext cx="785827" cy="2857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b="1" dirty="0" smtClean="0">
              <a:latin typeface="TT Norms Regular"/>
            </a:rPr>
            <a:t>26,0</a:t>
          </a:r>
        </a:p>
        <a:p xmlns:a="http://schemas.openxmlformats.org/drawingml/2006/main">
          <a:pPr algn="ctr"/>
          <a:r>
            <a:rPr lang="ru-RU" sz="800" b="1" dirty="0" smtClean="0">
              <a:latin typeface="TT Norms Regular"/>
            </a:rPr>
            <a:t> млрд. руб.</a:t>
          </a:r>
        </a:p>
      </cdr:txBody>
    </cdr:sp>
  </cdr:relSizeAnchor>
  <cdr:relSizeAnchor xmlns:cdr="http://schemas.openxmlformats.org/drawingml/2006/chartDrawing">
    <cdr:from>
      <cdr:x>0.59016</cdr:x>
      <cdr:y>0.47619</cdr:y>
    </cdr:from>
    <cdr:to>
      <cdr:x>0.77048</cdr:x>
      <cdr:y>0.66667</cdr:y>
    </cdr:to>
    <cdr:sp macro="" textlink="">
      <cdr:nvSpPr>
        <cdr:cNvPr id="4" name="TextBox 10"/>
        <cdr:cNvSpPr txBox="1"/>
      </cdr:nvSpPr>
      <cdr:spPr>
        <a:xfrm xmlns:a="http://schemas.openxmlformats.org/drawingml/2006/main">
          <a:off x="2571736" y="714380"/>
          <a:ext cx="785784" cy="2857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b="1" dirty="0" smtClean="0">
              <a:latin typeface="TT Norms Regular"/>
            </a:rPr>
            <a:t>26,2</a:t>
          </a:r>
        </a:p>
        <a:p xmlns:a="http://schemas.openxmlformats.org/drawingml/2006/main">
          <a:pPr algn="ctr"/>
          <a:r>
            <a:rPr lang="ru-RU" sz="800" b="1" dirty="0" smtClean="0">
              <a:latin typeface="TT Norms Regular"/>
            </a:rPr>
            <a:t> млрд. руб.</a:t>
          </a:r>
        </a:p>
      </cdr:txBody>
    </cdr:sp>
  </cdr:relSizeAnchor>
  <cdr:relSizeAnchor xmlns:cdr="http://schemas.openxmlformats.org/drawingml/2006/chartDrawing">
    <cdr:from>
      <cdr:x>0.78688</cdr:x>
      <cdr:y>0.52381</cdr:y>
    </cdr:from>
    <cdr:to>
      <cdr:x>0.96721</cdr:x>
      <cdr:y>0.71429</cdr:y>
    </cdr:to>
    <cdr:sp macro="" textlink="">
      <cdr:nvSpPr>
        <cdr:cNvPr id="5" name="TextBox 10"/>
        <cdr:cNvSpPr txBox="1"/>
      </cdr:nvSpPr>
      <cdr:spPr>
        <a:xfrm xmlns:a="http://schemas.openxmlformats.org/drawingml/2006/main">
          <a:off x="3428992" y="785818"/>
          <a:ext cx="785818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b="1" dirty="0" smtClean="0">
              <a:latin typeface="TT Norms Regular"/>
            </a:rPr>
            <a:t>25,1</a:t>
          </a:r>
        </a:p>
        <a:p xmlns:a="http://schemas.openxmlformats.org/drawingml/2006/main">
          <a:pPr algn="ctr"/>
          <a:r>
            <a:rPr lang="ru-RU" sz="800" b="1" dirty="0" smtClean="0">
              <a:latin typeface="TT Norms Regular"/>
            </a:rPr>
            <a:t> млрд. руб.</a:t>
          </a:r>
        </a:p>
      </cdr:txBody>
    </cdr:sp>
  </cdr:relSizeAnchor>
  <cdr:relSizeAnchor xmlns:cdr="http://schemas.openxmlformats.org/drawingml/2006/chartDrawing">
    <cdr:from>
      <cdr:x>0.03278</cdr:x>
      <cdr:y>0.4</cdr:y>
    </cdr:from>
    <cdr:to>
      <cdr:x>0.21311</cdr:x>
      <cdr:y>0.59048</cdr:y>
    </cdr:to>
    <cdr:sp macro="" textlink="">
      <cdr:nvSpPr>
        <cdr:cNvPr id="6" name="TextBox 10"/>
        <cdr:cNvSpPr txBox="1"/>
      </cdr:nvSpPr>
      <cdr:spPr>
        <a:xfrm xmlns:a="http://schemas.openxmlformats.org/drawingml/2006/main">
          <a:off x="142844" y="571504"/>
          <a:ext cx="785828" cy="2721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b="1" dirty="0" smtClean="0">
              <a:latin typeface="TT Norms Regular"/>
            </a:rPr>
            <a:t>27,7</a:t>
          </a:r>
        </a:p>
        <a:p xmlns:a="http://schemas.openxmlformats.org/drawingml/2006/main">
          <a:pPr algn="ctr"/>
          <a:r>
            <a:rPr lang="ru-RU" sz="800" b="1" dirty="0" smtClean="0">
              <a:latin typeface="TT Norms Regular"/>
            </a:rPr>
            <a:t> млрд. руб.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0.15729</cdr:y>
    </cdr:to>
    <cdr:sp macro="" textlink="">
      <cdr:nvSpPr>
        <cdr:cNvPr id="2" name="TextBox 38"/>
        <cdr:cNvSpPr txBox="1"/>
      </cdr:nvSpPr>
      <cdr:spPr>
        <a:xfrm xmlns:a="http://schemas.openxmlformats.org/drawingml/2006/main">
          <a:off x="0" y="0"/>
          <a:ext cx="2428892" cy="23596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400" b="1" baseline="-25000" dirty="0" smtClean="0">
              <a:latin typeface="Proxima Nova Bl" pitchFamily="50" charset="0"/>
            </a:rPr>
            <a:t>Поддержка начинающих фермеров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0.15729</cdr:y>
    </cdr:to>
    <cdr:sp macro="" textlink="">
      <cdr:nvSpPr>
        <cdr:cNvPr id="2" name="TextBox 38"/>
        <cdr:cNvSpPr txBox="1"/>
      </cdr:nvSpPr>
      <cdr:spPr>
        <a:xfrm xmlns:a="http://schemas.openxmlformats.org/drawingml/2006/main">
          <a:off x="0" y="0"/>
          <a:ext cx="2428892" cy="23596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ru-RU" sz="1400" b="1" baseline="-25000" dirty="0" smtClean="0">
            <a:latin typeface="Proxima Nova Bl" pitchFamily="50" charset="0"/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0.16413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0" y="0"/>
          <a:ext cx="2643206" cy="2462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000" b="1" dirty="0" smtClean="0">
              <a:solidFill>
                <a:sysClr val="windowText" lastClr="000000">
                  <a:lumMod val="95000"/>
                  <a:lumOff val="5000"/>
                </a:sysClr>
              </a:solidFill>
              <a:latin typeface="Proxima Nova Lt" pitchFamily="50" charset="0"/>
              <a:cs typeface="Angsana New" pitchFamily="18" charset="-34"/>
            </a:rPr>
            <a:t>Оленеводство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0.49937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0" y="0"/>
          <a:ext cx="2786082" cy="7848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900" b="1" dirty="0" smtClean="0">
              <a:solidFill>
                <a:sysClr val="windowText" lastClr="000000">
                  <a:lumMod val="95000"/>
                  <a:lumOff val="5000"/>
                </a:sysClr>
              </a:solidFill>
              <a:latin typeface="Proxima Nova Lt" pitchFamily="50" charset="0"/>
              <a:cs typeface="Angsana New" pitchFamily="18" charset="-34"/>
            </a:rPr>
            <a:t>Автомобильные дороги к общественно значимым объектам сельских населенных пунктов, а также к объектам производства и переработки сельскохозяйственной продукции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0.2667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0" y="0"/>
          <a:ext cx="2571768" cy="4001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000" b="1" dirty="0" smtClean="0">
              <a:solidFill>
                <a:sysClr val="windowText" lastClr="000000">
                  <a:lumMod val="95000"/>
                  <a:lumOff val="5000"/>
                </a:sysClr>
              </a:solidFill>
              <a:latin typeface="Proxima Nova Lt" pitchFamily="50" charset="0"/>
              <a:cs typeface="Angsana New" pitchFamily="18" charset="-34"/>
            </a:rPr>
            <a:t>Поддержка потребительских кооперативов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0.16413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0" y="0"/>
          <a:ext cx="2643206" cy="2462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000" b="1" dirty="0" smtClean="0">
              <a:solidFill>
                <a:sysClr val="windowText" lastClr="000000">
                  <a:lumMod val="95000"/>
                  <a:lumOff val="5000"/>
                </a:sysClr>
              </a:solidFill>
              <a:latin typeface="Proxima Nova Lt" pitchFamily="50" charset="0"/>
              <a:cs typeface="Angsana New" pitchFamily="18" charset="-34"/>
            </a:rPr>
            <a:t>Гранты с/</a:t>
          </a:r>
          <a:r>
            <a:rPr lang="ru-RU" sz="1000" b="1" dirty="0" err="1" smtClean="0">
              <a:solidFill>
                <a:sysClr val="windowText" lastClr="000000">
                  <a:lumMod val="95000"/>
                  <a:lumOff val="5000"/>
                </a:sysClr>
              </a:solidFill>
              <a:latin typeface="Proxima Nova Lt" pitchFamily="50" charset="0"/>
              <a:cs typeface="Angsana New" pitchFamily="18" charset="-34"/>
            </a:rPr>
            <a:t>х</a:t>
          </a:r>
          <a:r>
            <a:rPr lang="ru-RU" sz="1000" b="1" dirty="0" smtClean="0">
              <a:solidFill>
                <a:sysClr val="windowText" lastClr="000000">
                  <a:lumMod val="95000"/>
                  <a:lumOff val="5000"/>
                </a:sysClr>
              </a:solidFill>
              <a:latin typeface="Proxima Nova Lt" pitchFamily="50" charset="0"/>
              <a:cs typeface="Angsana New" pitchFamily="18" charset="-34"/>
            </a:rPr>
            <a:t> кооперативам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0.25303</cdr:y>
    </cdr:to>
    <cdr:sp macro="" textlink="">
      <cdr:nvSpPr>
        <cdr:cNvPr id="3" name="TextBox 33"/>
        <cdr:cNvSpPr txBox="1"/>
      </cdr:nvSpPr>
      <cdr:spPr>
        <a:xfrm xmlns:a="http://schemas.openxmlformats.org/drawingml/2006/main">
          <a:off x="0" y="0"/>
          <a:ext cx="2428892" cy="37959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400" b="1" baseline="-25000" dirty="0" smtClean="0">
              <a:latin typeface="Proxima Nova Bl" pitchFamily="50" charset="0"/>
            </a:rPr>
            <a:t>Возмещение части затрат по страхованию в растениеводстве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0.25303</cdr:y>
    </cdr:to>
    <cdr:sp macro="" textlink="">
      <cdr:nvSpPr>
        <cdr:cNvPr id="3" name="TextBox 33"/>
        <cdr:cNvSpPr txBox="1"/>
      </cdr:nvSpPr>
      <cdr:spPr>
        <a:xfrm xmlns:a="http://schemas.openxmlformats.org/drawingml/2006/main">
          <a:off x="0" y="0"/>
          <a:ext cx="2643206" cy="37959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400" b="1" baseline="-25000" dirty="0" smtClean="0">
              <a:latin typeface="Proxima Nova Bl" pitchFamily="50" charset="0"/>
            </a:rPr>
            <a:t>Возмещение части затрат на уплату процентов по кредитованию</a:t>
          </a: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0.06841</cdr:x>
      <cdr:y>0.12487</cdr:y>
    </cdr:from>
    <cdr:to>
      <cdr:x>0.93202</cdr:x>
      <cdr:y>0.86549</cdr:y>
    </cdr:to>
    <cdr:sp macro="" textlink="">
      <cdr:nvSpPr>
        <cdr:cNvPr id="2" name="Полилиния 1"/>
        <cdr:cNvSpPr/>
      </cdr:nvSpPr>
      <cdr:spPr>
        <a:xfrm xmlns:a="http://schemas.openxmlformats.org/drawingml/2006/main">
          <a:off x="772104" y="401410"/>
          <a:ext cx="9747849" cy="2380891"/>
        </a:xfrm>
        <a:custGeom xmlns:a="http://schemas.openxmlformats.org/drawingml/2006/main">
          <a:avLst/>
          <a:gdLst>
            <a:gd name="connsiteX0" fmla="*/ 0 w 9747849"/>
            <a:gd name="connsiteY0" fmla="*/ 793631 h 2380891"/>
            <a:gd name="connsiteX1" fmla="*/ 1319842 w 9747849"/>
            <a:gd name="connsiteY1" fmla="*/ 802257 h 2380891"/>
            <a:gd name="connsiteX2" fmla="*/ 2708694 w 9747849"/>
            <a:gd name="connsiteY2" fmla="*/ 698740 h 2380891"/>
            <a:gd name="connsiteX3" fmla="*/ 4097547 w 9747849"/>
            <a:gd name="connsiteY3" fmla="*/ 621102 h 2380891"/>
            <a:gd name="connsiteX4" fmla="*/ 5546785 w 9747849"/>
            <a:gd name="connsiteY4" fmla="*/ 215661 h 2380891"/>
            <a:gd name="connsiteX5" fmla="*/ 6935638 w 9747849"/>
            <a:gd name="connsiteY5" fmla="*/ 120770 h 2380891"/>
            <a:gd name="connsiteX6" fmla="*/ 8376249 w 9747849"/>
            <a:gd name="connsiteY6" fmla="*/ 17253 h 2380891"/>
            <a:gd name="connsiteX7" fmla="*/ 9747849 w 9747849"/>
            <a:gd name="connsiteY7" fmla="*/ 0 h 2380891"/>
            <a:gd name="connsiteX8" fmla="*/ 9747849 w 9747849"/>
            <a:gd name="connsiteY8" fmla="*/ 2372265 h 2380891"/>
            <a:gd name="connsiteX9" fmla="*/ 8419381 w 9747849"/>
            <a:gd name="connsiteY9" fmla="*/ 2355012 h 2380891"/>
            <a:gd name="connsiteX10" fmla="*/ 7039155 w 9747849"/>
            <a:gd name="connsiteY10" fmla="*/ 2320506 h 2380891"/>
            <a:gd name="connsiteX11" fmla="*/ 5598544 w 9747849"/>
            <a:gd name="connsiteY11" fmla="*/ 2380891 h 2380891"/>
            <a:gd name="connsiteX12" fmla="*/ 4192438 w 9747849"/>
            <a:gd name="connsiteY12" fmla="*/ 2329132 h 2380891"/>
            <a:gd name="connsiteX13" fmla="*/ 2769079 w 9747849"/>
            <a:gd name="connsiteY13" fmla="*/ 2355012 h 2380891"/>
            <a:gd name="connsiteX14" fmla="*/ 1397479 w 9747849"/>
            <a:gd name="connsiteY14" fmla="*/ 2294627 h 2380891"/>
            <a:gd name="connsiteX15" fmla="*/ 17253 w 9747849"/>
            <a:gd name="connsiteY15" fmla="*/ 2286000 h 2380891"/>
            <a:gd name="connsiteX16" fmla="*/ 0 w 9747849"/>
            <a:gd name="connsiteY16" fmla="*/ 793631 h 2380891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  <a:cxn ang="0">
              <a:pos x="connsiteX5" y="connsiteY5"/>
            </a:cxn>
            <a:cxn ang="0">
              <a:pos x="connsiteX6" y="connsiteY6"/>
            </a:cxn>
            <a:cxn ang="0">
              <a:pos x="connsiteX7" y="connsiteY7"/>
            </a:cxn>
            <a:cxn ang="0">
              <a:pos x="connsiteX8" y="connsiteY8"/>
            </a:cxn>
            <a:cxn ang="0">
              <a:pos x="connsiteX9" y="connsiteY9"/>
            </a:cxn>
            <a:cxn ang="0">
              <a:pos x="connsiteX10" y="connsiteY10"/>
            </a:cxn>
            <a:cxn ang="0">
              <a:pos x="connsiteX11" y="connsiteY11"/>
            </a:cxn>
            <a:cxn ang="0">
              <a:pos x="connsiteX12" y="connsiteY12"/>
            </a:cxn>
            <a:cxn ang="0">
              <a:pos x="connsiteX13" y="connsiteY13"/>
            </a:cxn>
            <a:cxn ang="0">
              <a:pos x="connsiteX14" y="connsiteY14"/>
            </a:cxn>
            <a:cxn ang="0">
              <a:pos x="connsiteX15" y="connsiteY15"/>
            </a:cxn>
            <a:cxn ang="0">
              <a:pos x="connsiteX16" y="connsiteY16"/>
            </a:cxn>
          </a:cxnLst>
          <a:rect l="l" t="t" r="r" b="b"/>
          <a:pathLst>
            <a:path w="9747849" h="2380891">
              <a:moveTo>
                <a:pt x="0" y="793631"/>
              </a:moveTo>
              <a:lnTo>
                <a:pt x="1319842" y="802257"/>
              </a:lnTo>
              <a:lnTo>
                <a:pt x="2708694" y="698740"/>
              </a:lnTo>
              <a:lnTo>
                <a:pt x="4097547" y="621102"/>
              </a:lnTo>
              <a:lnTo>
                <a:pt x="5546785" y="215661"/>
              </a:lnTo>
              <a:lnTo>
                <a:pt x="6935638" y="120770"/>
              </a:lnTo>
              <a:lnTo>
                <a:pt x="8376249" y="17253"/>
              </a:lnTo>
              <a:lnTo>
                <a:pt x="9747849" y="0"/>
              </a:lnTo>
              <a:lnTo>
                <a:pt x="9747849" y="2372265"/>
              </a:lnTo>
              <a:lnTo>
                <a:pt x="8419381" y="2355012"/>
              </a:lnTo>
              <a:lnTo>
                <a:pt x="7039155" y="2320506"/>
              </a:lnTo>
              <a:cubicBezTo>
                <a:pt x="6558962" y="2340878"/>
                <a:pt x="6079169" y="2380891"/>
                <a:pt x="5598544" y="2380891"/>
              </a:cubicBezTo>
              <a:lnTo>
                <a:pt x="4192438" y="2329132"/>
              </a:lnTo>
              <a:lnTo>
                <a:pt x="2769079" y="2355012"/>
              </a:lnTo>
              <a:lnTo>
                <a:pt x="1397479" y="2294627"/>
              </a:lnTo>
              <a:lnTo>
                <a:pt x="17253" y="2286000"/>
              </a:lnTo>
              <a:lnTo>
                <a:pt x="0" y="793631"/>
              </a:lnTo>
              <a:close/>
            </a:path>
          </a:pathLst>
        </a:custGeom>
        <a:solidFill xmlns:a="http://schemas.openxmlformats.org/drawingml/2006/main">
          <a:schemeClr val="bg1">
            <a:alpha val="27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0.06764</cdr:x>
      <cdr:y>0.83631</cdr:y>
    </cdr:from>
    <cdr:to>
      <cdr:x>0.93279</cdr:x>
      <cdr:y>1</cdr:y>
    </cdr:to>
    <cdr:sp macro="" textlink="">
      <cdr:nvSpPr>
        <cdr:cNvPr id="3" name="Полилиния 2"/>
        <cdr:cNvSpPr/>
      </cdr:nvSpPr>
      <cdr:spPr>
        <a:xfrm xmlns:a="http://schemas.openxmlformats.org/drawingml/2006/main">
          <a:off x="763478" y="2696037"/>
          <a:ext cx="9765102" cy="526211"/>
        </a:xfrm>
        <a:custGeom xmlns:a="http://schemas.openxmlformats.org/drawingml/2006/main">
          <a:avLst/>
          <a:gdLst>
            <a:gd name="connsiteX0" fmla="*/ 9730596 w 9765102"/>
            <a:gd name="connsiteY0" fmla="*/ 86264 h 526211"/>
            <a:gd name="connsiteX1" fmla="*/ 8453887 w 9765102"/>
            <a:gd name="connsiteY1" fmla="*/ 69011 h 526211"/>
            <a:gd name="connsiteX2" fmla="*/ 7013275 w 9765102"/>
            <a:gd name="connsiteY2" fmla="*/ 34505 h 526211"/>
            <a:gd name="connsiteX3" fmla="*/ 5615796 w 9765102"/>
            <a:gd name="connsiteY3" fmla="*/ 112143 h 526211"/>
            <a:gd name="connsiteX4" fmla="*/ 4192437 w 9765102"/>
            <a:gd name="connsiteY4" fmla="*/ 25879 h 526211"/>
            <a:gd name="connsiteX5" fmla="*/ 2786332 w 9765102"/>
            <a:gd name="connsiteY5" fmla="*/ 60385 h 526211"/>
            <a:gd name="connsiteX6" fmla="*/ 1380226 w 9765102"/>
            <a:gd name="connsiteY6" fmla="*/ 8626 h 526211"/>
            <a:gd name="connsiteX7" fmla="*/ 0 w 9765102"/>
            <a:gd name="connsiteY7" fmla="*/ 0 h 526211"/>
            <a:gd name="connsiteX8" fmla="*/ 0 w 9765102"/>
            <a:gd name="connsiteY8" fmla="*/ 526211 h 526211"/>
            <a:gd name="connsiteX9" fmla="*/ 25879 w 9765102"/>
            <a:gd name="connsiteY9" fmla="*/ 483079 h 526211"/>
            <a:gd name="connsiteX10" fmla="*/ 9765102 w 9765102"/>
            <a:gd name="connsiteY10" fmla="*/ 474453 h 526211"/>
            <a:gd name="connsiteX11" fmla="*/ 9730596 w 9765102"/>
            <a:gd name="connsiteY11" fmla="*/ 86264 h 526211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  <a:cxn ang="0">
              <a:pos x="connsiteX5" y="connsiteY5"/>
            </a:cxn>
            <a:cxn ang="0">
              <a:pos x="connsiteX6" y="connsiteY6"/>
            </a:cxn>
            <a:cxn ang="0">
              <a:pos x="connsiteX7" y="connsiteY7"/>
            </a:cxn>
            <a:cxn ang="0">
              <a:pos x="connsiteX8" y="connsiteY8"/>
            </a:cxn>
            <a:cxn ang="0">
              <a:pos x="connsiteX9" y="connsiteY9"/>
            </a:cxn>
            <a:cxn ang="0">
              <a:pos x="connsiteX10" y="connsiteY10"/>
            </a:cxn>
            <a:cxn ang="0">
              <a:pos x="connsiteX11" y="connsiteY11"/>
            </a:cxn>
          </a:cxnLst>
          <a:rect l="l" t="t" r="r" b="b"/>
          <a:pathLst>
            <a:path w="9765102" h="526211">
              <a:moveTo>
                <a:pt x="9730596" y="86264"/>
              </a:moveTo>
              <a:lnTo>
                <a:pt x="8453887" y="69011"/>
              </a:lnTo>
              <a:cubicBezTo>
                <a:pt x="7973686" y="57370"/>
                <a:pt x="7493617" y="34505"/>
                <a:pt x="7013275" y="34505"/>
              </a:cubicBezTo>
              <a:lnTo>
                <a:pt x="5615796" y="112143"/>
              </a:lnTo>
              <a:lnTo>
                <a:pt x="4192437" y="25879"/>
              </a:lnTo>
              <a:lnTo>
                <a:pt x="2786332" y="60385"/>
              </a:lnTo>
              <a:lnTo>
                <a:pt x="1380226" y="8626"/>
              </a:lnTo>
              <a:lnTo>
                <a:pt x="0" y="0"/>
              </a:lnTo>
              <a:lnTo>
                <a:pt x="0" y="526211"/>
              </a:lnTo>
              <a:lnTo>
                <a:pt x="25879" y="483079"/>
              </a:lnTo>
              <a:lnTo>
                <a:pt x="9765102" y="474453"/>
              </a:lnTo>
              <a:lnTo>
                <a:pt x="9730596" y="86264"/>
              </a:lnTo>
              <a:close/>
            </a:path>
          </a:pathLst>
        </a:custGeom>
        <a:solidFill xmlns:a="http://schemas.openxmlformats.org/drawingml/2006/main">
          <a:srgbClr val="A62EE8">
            <a:alpha val="39000"/>
          </a:srgb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C9EF9-C4D0-492B-AF77-A07163DDE62B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1D46D5-FBF3-48F7-978C-946D658E02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8471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Слайды</a:t>
            </a:r>
            <a:r>
              <a:rPr lang="ru-RU" baseline="0" dirty="0" smtClean="0"/>
              <a:t> по </a:t>
            </a:r>
            <a:r>
              <a:rPr lang="ru-RU" baseline="0" dirty="0" err="1" smtClean="0"/>
              <a:t>минсоцзащите</a:t>
            </a:r>
            <a:r>
              <a:rPr lang="ru-RU" baseline="0" dirty="0" smtClean="0"/>
              <a:t> АО бюджет для граждан Н.В.Орёл 06.12.2017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56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57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22153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60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61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01720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62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63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64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65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5813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213AE-7A10-4F8C-9583-B23D4EB8F9E7}" type="datetimeFigureOut">
              <a:rPr lang="ru-RU" smtClean="0"/>
              <a:pPr/>
              <a:t>12.12.2018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9.xml"/><Relationship Id="rId13" Type="http://schemas.openxmlformats.org/officeDocument/2006/relationships/chart" Target="../charts/chart34.xml"/><Relationship Id="rId3" Type="http://schemas.openxmlformats.org/officeDocument/2006/relationships/image" Target="../media/image20.jpeg"/><Relationship Id="rId7" Type="http://schemas.openxmlformats.org/officeDocument/2006/relationships/chart" Target="../charts/chart28.xml"/><Relationship Id="rId12" Type="http://schemas.openxmlformats.org/officeDocument/2006/relationships/chart" Target="../charts/chart3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7.xml"/><Relationship Id="rId11" Type="http://schemas.openxmlformats.org/officeDocument/2006/relationships/chart" Target="../charts/chart32.xml"/><Relationship Id="rId5" Type="http://schemas.openxmlformats.org/officeDocument/2006/relationships/chart" Target="../charts/chart26.xml"/><Relationship Id="rId10" Type="http://schemas.openxmlformats.org/officeDocument/2006/relationships/chart" Target="../charts/chart31.xml"/><Relationship Id="rId4" Type="http://schemas.openxmlformats.org/officeDocument/2006/relationships/chart" Target="../charts/chart25.xml"/><Relationship Id="rId9" Type="http://schemas.openxmlformats.org/officeDocument/2006/relationships/chart" Target="../charts/chart3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9.xml"/><Relationship Id="rId3" Type="http://schemas.openxmlformats.org/officeDocument/2006/relationships/image" Target="../media/image21.png"/><Relationship Id="rId7" Type="http://schemas.openxmlformats.org/officeDocument/2006/relationships/chart" Target="../charts/chart3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7.xml"/><Relationship Id="rId5" Type="http://schemas.openxmlformats.org/officeDocument/2006/relationships/chart" Target="../charts/chart36.xml"/><Relationship Id="rId4" Type="http://schemas.openxmlformats.org/officeDocument/2006/relationships/chart" Target="../charts/chart3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5.xml"/><Relationship Id="rId3" Type="http://schemas.openxmlformats.org/officeDocument/2006/relationships/chart" Target="../charts/chart40.xml"/><Relationship Id="rId7" Type="http://schemas.openxmlformats.org/officeDocument/2006/relationships/chart" Target="../charts/chart44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3.xml"/><Relationship Id="rId5" Type="http://schemas.openxmlformats.org/officeDocument/2006/relationships/chart" Target="../charts/chart42.xml"/><Relationship Id="rId4" Type="http://schemas.openxmlformats.org/officeDocument/2006/relationships/chart" Target="../charts/chart41.xml"/><Relationship Id="rId9" Type="http://schemas.openxmlformats.org/officeDocument/2006/relationships/chart" Target="../charts/chart4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2.xml"/><Relationship Id="rId3" Type="http://schemas.openxmlformats.org/officeDocument/2006/relationships/chart" Target="../charts/chart47.xml"/><Relationship Id="rId7" Type="http://schemas.openxmlformats.org/officeDocument/2006/relationships/chart" Target="../charts/chart51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0.xml"/><Relationship Id="rId11" Type="http://schemas.openxmlformats.org/officeDocument/2006/relationships/chart" Target="../charts/chart55.xml"/><Relationship Id="rId5" Type="http://schemas.openxmlformats.org/officeDocument/2006/relationships/chart" Target="../charts/chart49.xml"/><Relationship Id="rId10" Type="http://schemas.openxmlformats.org/officeDocument/2006/relationships/chart" Target="../charts/chart54.xml"/><Relationship Id="rId4" Type="http://schemas.openxmlformats.org/officeDocument/2006/relationships/chart" Target="../charts/chart48.xml"/><Relationship Id="rId9" Type="http://schemas.openxmlformats.org/officeDocument/2006/relationships/chart" Target="../charts/chart5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6.xm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1.xml"/><Relationship Id="rId3" Type="http://schemas.openxmlformats.org/officeDocument/2006/relationships/image" Target="../media/image25.png"/><Relationship Id="rId7" Type="http://schemas.openxmlformats.org/officeDocument/2006/relationships/chart" Target="../charts/chart6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9.xml"/><Relationship Id="rId5" Type="http://schemas.openxmlformats.org/officeDocument/2006/relationships/chart" Target="../charts/chart58.xml"/><Relationship Id="rId4" Type="http://schemas.openxmlformats.org/officeDocument/2006/relationships/chart" Target="../charts/chart57.xml"/><Relationship Id="rId9" Type="http://schemas.openxmlformats.org/officeDocument/2006/relationships/chart" Target="../charts/chart6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7.xml"/><Relationship Id="rId3" Type="http://schemas.openxmlformats.org/officeDocument/2006/relationships/image" Target="../media/image26.jpeg"/><Relationship Id="rId7" Type="http://schemas.openxmlformats.org/officeDocument/2006/relationships/chart" Target="../charts/chart66.xml"/><Relationship Id="rId12" Type="http://schemas.openxmlformats.org/officeDocument/2006/relationships/chart" Target="../charts/chart7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5.xml"/><Relationship Id="rId11" Type="http://schemas.openxmlformats.org/officeDocument/2006/relationships/chart" Target="../charts/chart70.xml"/><Relationship Id="rId5" Type="http://schemas.openxmlformats.org/officeDocument/2006/relationships/chart" Target="../charts/chart64.xml"/><Relationship Id="rId10" Type="http://schemas.openxmlformats.org/officeDocument/2006/relationships/chart" Target="../charts/chart69.xml"/><Relationship Id="rId4" Type="http://schemas.openxmlformats.org/officeDocument/2006/relationships/chart" Target="../charts/chart63.xml"/><Relationship Id="rId9" Type="http://schemas.openxmlformats.org/officeDocument/2006/relationships/chart" Target="../charts/chart6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7.xml"/><Relationship Id="rId13" Type="http://schemas.openxmlformats.org/officeDocument/2006/relationships/chart" Target="../charts/chart82.xml"/><Relationship Id="rId3" Type="http://schemas.openxmlformats.org/officeDocument/2006/relationships/chart" Target="../charts/chart72.xml"/><Relationship Id="rId7" Type="http://schemas.openxmlformats.org/officeDocument/2006/relationships/chart" Target="../charts/chart76.xml"/><Relationship Id="rId12" Type="http://schemas.openxmlformats.org/officeDocument/2006/relationships/chart" Target="../charts/chart81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5.xml"/><Relationship Id="rId11" Type="http://schemas.openxmlformats.org/officeDocument/2006/relationships/chart" Target="../charts/chart80.xml"/><Relationship Id="rId5" Type="http://schemas.openxmlformats.org/officeDocument/2006/relationships/chart" Target="../charts/chart74.xml"/><Relationship Id="rId10" Type="http://schemas.openxmlformats.org/officeDocument/2006/relationships/chart" Target="../charts/chart79.xml"/><Relationship Id="rId4" Type="http://schemas.openxmlformats.org/officeDocument/2006/relationships/chart" Target="../charts/chart73.xml"/><Relationship Id="rId9" Type="http://schemas.openxmlformats.org/officeDocument/2006/relationships/chart" Target="../charts/chart78.xml"/><Relationship Id="rId14" Type="http://schemas.openxmlformats.org/officeDocument/2006/relationships/chart" Target="../charts/chart8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chart" Target="../charts/chart8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6.xml"/><Relationship Id="rId5" Type="http://schemas.openxmlformats.org/officeDocument/2006/relationships/chart" Target="../charts/chart85.xml"/><Relationship Id="rId4" Type="http://schemas.openxmlformats.org/officeDocument/2006/relationships/chart" Target="../charts/chart8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3.xml"/><Relationship Id="rId3" Type="http://schemas.openxmlformats.org/officeDocument/2006/relationships/chart" Target="../charts/chart88.xml"/><Relationship Id="rId7" Type="http://schemas.openxmlformats.org/officeDocument/2006/relationships/chart" Target="../charts/chart92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1.xml"/><Relationship Id="rId5" Type="http://schemas.openxmlformats.org/officeDocument/2006/relationships/chart" Target="../charts/chart90.xml"/><Relationship Id="rId4" Type="http://schemas.openxmlformats.org/officeDocument/2006/relationships/chart" Target="../charts/chart8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9.xml"/><Relationship Id="rId3" Type="http://schemas.openxmlformats.org/officeDocument/2006/relationships/chart" Target="../charts/chart94.xml"/><Relationship Id="rId7" Type="http://schemas.openxmlformats.org/officeDocument/2006/relationships/chart" Target="../charts/chart98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7.xml"/><Relationship Id="rId5" Type="http://schemas.openxmlformats.org/officeDocument/2006/relationships/chart" Target="../charts/chart96.xml"/><Relationship Id="rId4" Type="http://schemas.openxmlformats.org/officeDocument/2006/relationships/chart" Target="../charts/chart95.xml"/><Relationship Id="rId9" Type="http://schemas.openxmlformats.org/officeDocument/2006/relationships/chart" Target="../charts/chart10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6.xml"/><Relationship Id="rId13" Type="http://schemas.openxmlformats.org/officeDocument/2006/relationships/chart" Target="../charts/chart111.xml"/><Relationship Id="rId18" Type="http://schemas.openxmlformats.org/officeDocument/2006/relationships/chart" Target="../charts/chart116.xml"/><Relationship Id="rId3" Type="http://schemas.openxmlformats.org/officeDocument/2006/relationships/chart" Target="../charts/chart101.xml"/><Relationship Id="rId7" Type="http://schemas.openxmlformats.org/officeDocument/2006/relationships/chart" Target="../charts/chart105.xml"/><Relationship Id="rId12" Type="http://schemas.openxmlformats.org/officeDocument/2006/relationships/chart" Target="../charts/chart110.xml"/><Relationship Id="rId17" Type="http://schemas.openxmlformats.org/officeDocument/2006/relationships/chart" Target="../charts/chart115.xml"/><Relationship Id="rId2" Type="http://schemas.openxmlformats.org/officeDocument/2006/relationships/image" Target="../media/image31.jpeg"/><Relationship Id="rId16" Type="http://schemas.openxmlformats.org/officeDocument/2006/relationships/chart" Target="../charts/chart114.xml"/><Relationship Id="rId20" Type="http://schemas.openxmlformats.org/officeDocument/2006/relationships/chart" Target="../charts/chart11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04.xml"/><Relationship Id="rId11" Type="http://schemas.openxmlformats.org/officeDocument/2006/relationships/chart" Target="../charts/chart109.xml"/><Relationship Id="rId5" Type="http://schemas.openxmlformats.org/officeDocument/2006/relationships/chart" Target="../charts/chart103.xml"/><Relationship Id="rId15" Type="http://schemas.openxmlformats.org/officeDocument/2006/relationships/chart" Target="../charts/chart113.xml"/><Relationship Id="rId10" Type="http://schemas.openxmlformats.org/officeDocument/2006/relationships/chart" Target="../charts/chart108.xml"/><Relationship Id="rId19" Type="http://schemas.openxmlformats.org/officeDocument/2006/relationships/chart" Target="../charts/chart117.xml"/><Relationship Id="rId4" Type="http://schemas.openxmlformats.org/officeDocument/2006/relationships/chart" Target="../charts/chart102.xml"/><Relationship Id="rId9" Type="http://schemas.openxmlformats.org/officeDocument/2006/relationships/chart" Target="../charts/chart107.xml"/><Relationship Id="rId14" Type="http://schemas.openxmlformats.org/officeDocument/2006/relationships/chart" Target="../charts/chart1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9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1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3.xml"/><Relationship Id="rId2" Type="http://schemas.openxmlformats.org/officeDocument/2006/relationships/chart" Target="../charts/chart12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25.xml"/><Relationship Id="rId4" Type="http://schemas.openxmlformats.org/officeDocument/2006/relationships/chart" Target="../charts/chart1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7.xml"/><Relationship Id="rId2" Type="http://schemas.openxmlformats.org/officeDocument/2006/relationships/chart" Target="../charts/chart1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chart" Target="../charts/chart129.xml"/><Relationship Id="rId4" Type="http://schemas.openxmlformats.org/officeDocument/2006/relationships/chart" Target="../charts/chart1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0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3.xml"/><Relationship Id="rId5" Type="http://schemas.openxmlformats.org/officeDocument/2006/relationships/chart" Target="../charts/chart132.xml"/><Relationship Id="rId4" Type="http://schemas.openxmlformats.org/officeDocument/2006/relationships/chart" Target="../charts/chart13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4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36.xml"/><Relationship Id="rId4" Type="http://schemas.openxmlformats.org/officeDocument/2006/relationships/chart" Target="../charts/chart13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chart" Target="../charts/chart14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9.xml"/><Relationship Id="rId5" Type="http://schemas.openxmlformats.org/officeDocument/2006/relationships/chart" Target="../charts/chart138.xml"/><Relationship Id="rId4" Type="http://schemas.openxmlformats.org/officeDocument/2006/relationships/chart" Target="../charts/chart13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1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2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3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49.xml"/><Relationship Id="rId13" Type="http://schemas.openxmlformats.org/officeDocument/2006/relationships/chart" Target="../charts/chart154.xml"/><Relationship Id="rId3" Type="http://schemas.openxmlformats.org/officeDocument/2006/relationships/chart" Target="../charts/chart144.xml"/><Relationship Id="rId7" Type="http://schemas.openxmlformats.org/officeDocument/2006/relationships/chart" Target="../charts/chart148.xml"/><Relationship Id="rId12" Type="http://schemas.openxmlformats.org/officeDocument/2006/relationships/chart" Target="../charts/chart153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47.xml"/><Relationship Id="rId11" Type="http://schemas.openxmlformats.org/officeDocument/2006/relationships/chart" Target="../charts/chart152.xml"/><Relationship Id="rId5" Type="http://schemas.openxmlformats.org/officeDocument/2006/relationships/chart" Target="../charts/chart146.xml"/><Relationship Id="rId10" Type="http://schemas.openxmlformats.org/officeDocument/2006/relationships/chart" Target="../charts/chart151.xml"/><Relationship Id="rId4" Type="http://schemas.openxmlformats.org/officeDocument/2006/relationships/chart" Target="../charts/chart145.xml"/><Relationship Id="rId9" Type="http://schemas.openxmlformats.org/officeDocument/2006/relationships/chart" Target="../charts/chart150.xml"/><Relationship Id="rId14" Type="http://schemas.openxmlformats.org/officeDocument/2006/relationships/chart" Target="../charts/chart155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1.xml"/><Relationship Id="rId3" Type="http://schemas.openxmlformats.org/officeDocument/2006/relationships/chart" Target="../charts/chart156.xml"/><Relationship Id="rId7" Type="http://schemas.openxmlformats.org/officeDocument/2006/relationships/chart" Target="../charts/chart160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59.xml"/><Relationship Id="rId5" Type="http://schemas.openxmlformats.org/officeDocument/2006/relationships/chart" Target="../charts/chart158.xml"/><Relationship Id="rId4" Type="http://schemas.openxmlformats.org/officeDocument/2006/relationships/chart" Target="../charts/chart157.xml"/><Relationship Id="rId9" Type="http://schemas.openxmlformats.org/officeDocument/2006/relationships/chart" Target="../charts/chart16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3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6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chart" Target="../charts/chart16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67.xml"/><Relationship Id="rId5" Type="http://schemas.openxmlformats.org/officeDocument/2006/relationships/chart" Target="../charts/chart166.xml"/><Relationship Id="rId4" Type="http://schemas.openxmlformats.org/officeDocument/2006/relationships/chart" Target="../charts/chart16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70.xml"/><Relationship Id="rId4" Type="http://schemas.openxmlformats.org/officeDocument/2006/relationships/chart" Target="../charts/chart16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1.xm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2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6.jpe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13" Type="http://schemas.openxmlformats.org/officeDocument/2006/relationships/chart" Target="../charts/chart14.xml"/><Relationship Id="rId3" Type="http://schemas.openxmlformats.org/officeDocument/2006/relationships/image" Target="../media/image7.jpeg"/><Relationship Id="rId7" Type="http://schemas.openxmlformats.org/officeDocument/2006/relationships/chart" Target="../charts/chart8.xml"/><Relationship Id="rId12" Type="http://schemas.openxmlformats.org/officeDocument/2006/relationships/chart" Target="../charts/chart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chart" Target="../charts/chart12.xml"/><Relationship Id="rId5" Type="http://schemas.openxmlformats.org/officeDocument/2006/relationships/chart" Target="../charts/chart7.xml"/><Relationship Id="rId10" Type="http://schemas.openxmlformats.org/officeDocument/2006/relationships/chart" Target="../charts/chart11.xml"/><Relationship Id="rId4" Type="http://schemas.openxmlformats.org/officeDocument/2006/relationships/chart" Target="../charts/chart6.xml"/><Relationship Id="rId9" Type="http://schemas.openxmlformats.org/officeDocument/2006/relationships/chart" Target="../charts/char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С1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93623"/>
            <a:ext cx="9144000" cy="6464401"/>
          </a:xfr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2844" y="4357694"/>
            <a:ext cx="6643734" cy="1928818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0D35B3"/>
                </a:solidFill>
                <a:latin typeface="Proxima Nova Lt" pitchFamily="50" charset="0"/>
              </a:rPr>
              <a:t>По Закону Амурской области </a:t>
            </a:r>
            <a:br>
              <a:rPr lang="ru-RU" sz="2400" b="1" dirty="0" smtClean="0">
                <a:solidFill>
                  <a:srgbClr val="0D35B3"/>
                </a:solidFill>
                <a:latin typeface="Proxima Nova Lt" pitchFamily="50" charset="0"/>
              </a:rPr>
            </a:br>
            <a:r>
              <a:rPr lang="ru-RU" sz="2400" b="1" dirty="0" smtClean="0">
                <a:solidFill>
                  <a:srgbClr val="0D35B3"/>
                </a:solidFill>
                <a:latin typeface="Proxima Nova Lt" pitchFamily="50" charset="0"/>
              </a:rPr>
              <a:t>от 10.12.2018 №292-ОЗ</a:t>
            </a:r>
            <a:br>
              <a:rPr lang="ru-RU" sz="2400" b="1" dirty="0" smtClean="0">
                <a:solidFill>
                  <a:srgbClr val="0D35B3"/>
                </a:solidFill>
                <a:latin typeface="Proxima Nova Lt" pitchFamily="50" charset="0"/>
              </a:rPr>
            </a:br>
            <a:r>
              <a:rPr lang="ru-RU" sz="2400" b="1" dirty="0" smtClean="0">
                <a:solidFill>
                  <a:srgbClr val="0D35B3"/>
                </a:solidFill>
                <a:latin typeface="Proxima Nova Lt" pitchFamily="50" charset="0"/>
              </a:rPr>
              <a:t> «</a:t>
            </a:r>
            <a:r>
              <a:rPr lang="ru-RU" sz="2400" b="1" dirty="0" smtClean="0">
                <a:solidFill>
                  <a:srgbClr val="0D35B3"/>
                </a:solidFill>
                <a:latin typeface="Proxima Nova Lt" pitchFamily="50" charset="0"/>
                <a:cs typeface="Angsana New" pitchFamily="18" charset="-34"/>
              </a:rPr>
              <a:t>Об областном бюджете на 2019 и плановый период 2020 и 2021 годов</a:t>
            </a:r>
            <a:r>
              <a:rPr lang="ru-RU" sz="2400" b="1" dirty="0" smtClean="0">
                <a:solidFill>
                  <a:srgbClr val="0D35B3"/>
                </a:solidFill>
                <a:latin typeface="Proxima Nova Lt" pitchFamily="50" charset="0"/>
              </a:rPr>
              <a:t>»</a:t>
            </a:r>
            <a:endParaRPr lang="ru-RU" sz="2400" b="1" dirty="0">
              <a:solidFill>
                <a:srgbClr val="0D35B3"/>
              </a:solidFill>
              <a:latin typeface="Proxima Nova Lt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ЗАДАЧИ И приоритет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97950" y="1"/>
            <a:ext cx="9699172" cy="6858000"/>
          </a:xfrm>
        </p:spPr>
      </p:pic>
      <p:sp useBgFill="1">
        <p:nvSpPr>
          <p:cNvPr id="9" name="Прямоугольник 8"/>
          <p:cNvSpPr/>
          <p:nvPr/>
        </p:nvSpPr>
        <p:spPr>
          <a:xfrm>
            <a:off x="7308304" y="2132856"/>
            <a:ext cx="216024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1714488"/>
            <a:ext cx="335758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Proxima Nova Th" pitchFamily="50" charset="0"/>
                <a:cs typeface="Angsana New" pitchFamily="18" charset="-34"/>
              </a:rPr>
              <a:t>Задачи налоговой,</a:t>
            </a:r>
          </a:p>
          <a:p>
            <a:r>
              <a:rPr lang="ru-RU" sz="1400" b="1" dirty="0" smtClean="0">
                <a:latin typeface="Proxima Nova Th" pitchFamily="50" charset="0"/>
                <a:cs typeface="Angsana New" pitchFamily="18" charset="-34"/>
              </a:rPr>
              <a:t> бюджетной и долговой политики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26674" y="2125444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 smtClean="0">
                <a:latin typeface="Proxima Nova Rg" pitchFamily="50" charset="0"/>
              </a:rPr>
              <a:t>2019</a:t>
            </a:r>
            <a:endParaRPr lang="ru-RU" sz="700" dirty="0">
              <a:latin typeface="Proxima Nova Rg" pitchFamily="50" charset="0"/>
            </a:endParaRPr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8543324" y="2132856"/>
            <a:ext cx="216024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8460432" y="2125444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 smtClean="0">
                <a:latin typeface="Proxima Nova Rg" pitchFamily="50" charset="0"/>
              </a:rPr>
              <a:t>2020</a:t>
            </a:r>
            <a:endParaRPr lang="ru-RU" sz="700" dirty="0">
              <a:latin typeface="Proxima Nova Rg" pitchFamily="50" charset="0"/>
            </a:endParaRPr>
          </a:p>
        </p:txBody>
      </p:sp>
      <p:sp useBgFill="1">
        <p:nvSpPr>
          <p:cNvPr id="12" name="Прямоугольник 11"/>
          <p:cNvSpPr/>
          <p:nvPr/>
        </p:nvSpPr>
        <p:spPr>
          <a:xfrm>
            <a:off x="4987722" y="2295919"/>
            <a:ext cx="216024" cy="144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902109" y="2272538"/>
            <a:ext cx="43204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 smtClean="0">
                <a:latin typeface="Proxima Nova Rg" pitchFamily="50" charset="0"/>
              </a:rPr>
              <a:t>202</a:t>
            </a:r>
            <a:r>
              <a:rPr lang="en-US" sz="700" dirty="0" smtClean="0">
                <a:latin typeface="Proxima Nova Rg" pitchFamily="50" charset="0"/>
              </a:rPr>
              <a:t>1</a:t>
            </a:r>
            <a:endParaRPr lang="ru-RU" sz="700" dirty="0">
              <a:latin typeface="Proxima Nova Rg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риоритет-2-коп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6512" y="0"/>
            <a:ext cx="9144064" cy="6667524"/>
          </a:xfrm>
        </p:spPr>
      </p:pic>
      <p:sp useBgFill="1">
        <p:nvSpPr>
          <p:cNvPr id="19" name="Прямоугольник 18"/>
          <p:cNvSpPr/>
          <p:nvPr/>
        </p:nvSpPr>
        <p:spPr>
          <a:xfrm>
            <a:off x="4716016" y="3645024"/>
            <a:ext cx="216024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5" name="TextBox 4"/>
          <p:cNvSpPr txBox="1"/>
          <p:nvPr/>
        </p:nvSpPr>
        <p:spPr>
          <a:xfrm>
            <a:off x="4860032" y="3573016"/>
            <a:ext cx="1800200" cy="218521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увеличение налогового потенциала за </a:t>
            </a:r>
            <a:br>
              <a:rPr lang="ru-RU" sz="800" dirty="0" smtClean="0"/>
            </a:br>
            <a:r>
              <a:rPr lang="ru-RU" sz="800" dirty="0" smtClean="0"/>
              <a:t>счет налогового стимулирования деловой активности и привлечения инвестиций, реализации высокоэффективных инвестиционных проектов;</a:t>
            </a:r>
          </a:p>
          <a:p>
            <a:endParaRPr lang="ru-RU" sz="800" dirty="0" smtClean="0"/>
          </a:p>
          <a:p>
            <a:r>
              <a:rPr lang="ru-RU" sz="800" dirty="0" smtClean="0"/>
              <a:t>сокращение неэффективных налоговых льгот;</a:t>
            </a:r>
          </a:p>
          <a:p>
            <a:endParaRPr lang="ru-RU" sz="800" dirty="0" smtClean="0"/>
          </a:p>
          <a:p>
            <a:r>
              <a:rPr lang="ru-RU" sz="800" dirty="0" smtClean="0"/>
              <a:t>повышение собираемости налогов и </a:t>
            </a:r>
          </a:p>
          <a:p>
            <a:r>
              <a:rPr lang="ru-RU" sz="800" dirty="0" smtClean="0"/>
              <a:t>улучшения налогового администрирования;</a:t>
            </a:r>
          </a:p>
          <a:p>
            <a:endParaRPr lang="ru-RU" sz="800" dirty="0" smtClean="0"/>
          </a:p>
          <a:p>
            <a:endParaRPr lang="ru-RU" sz="800" dirty="0" smtClean="0"/>
          </a:p>
          <a:p>
            <a:endParaRPr lang="ru-RU" sz="800" dirty="0">
              <a:latin typeface="Proxima Nova Rg" pitchFamily="50" charset="0"/>
              <a:cs typeface="Aparajit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04248" y="3573016"/>
            <a:ext cx="2016224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совершенствование специальных налоговых режимов для малого предпринимательства;</a:t>
            </a:r>
          </a:p>
          <a:p>
            <a:endParaRPr lang="ru-RU" sz="800" dirty="0" smtClean="0"/>
          </a:p>
          <a:p>
            <a:r>
              <a:rPr lang="ru-RU" sz="800" dirty="0" smtClean="0"/>
              <a:t>социальная поддержка  населения;</a:t>
            </a:r>
          </a:p>
          <a:p>
            <a:endParaRPr lang="ru-RU" sz="800" dirty="0" smtClean="0"/>
          </a:p>
          <a:p>
            <a:r>
              <a:rPr lang="ru-RU" sz="800" dirty="0" smtClean="0"/>
              <a:t>совершенствование областного законодательства в сфере налогообложения и приведение его в соответствие нормам федерального законодательства.</a:t>
            </a:r>
          </a:p>
          <a:p>
            <a:endParaRPr lang="ru-RU" sz="800" dirty="0" smtClean="0">
              <a:latin typeface="Proxima Nova Rg" pitchFamily="50" charset="0"/>
              <a:cs typeface="Aparajita" pitchFamily="34" charset="0"/>
            </a:endParaRPr>
          </a:p>
          <a:p>
            <a:endParaRPr lang="ru-RU" sz="800" dirty="0" smtClean="0">
              <a:latin typeface="Proxima Nova Rg" pitchFamily="50" charset="0"/>
              <a:cs typeface="Aparajita" pitchFamily="34" charset="0"/>
            </a:endParaRPr>
          </a:p>
          <a:p>
            <a:endParaRPr lang="ru-RU" sz="800" dirty="0" smtClean="0">
              <a:latin typeface="Proxima Nova Rg" pitchFamily="50" charset="0"/>
              <a:cs typeface="Aparajita" pitchFamily="34" charset="0"/>
            </a:endParaRPr>
          </a:p>
          <a:p>
            <a:endParaRPr lang="ru-RU" sz="800" dirty="0">
              <a:latin typeface="Proxima Nova Rg" pitchFamily="50" charset="0"/>
              <a:cs typeface="Aparajita" pitchFamily="34" charset="0"/>
            </a:endParaRPr>
          </a:p>
        </p:txBody>
      </p:sp>
      <p:sp useBgFill="1">
        <p:nvSpPr>
          <p:cNvPr id="8" name="TextBox 7"/>
          <p:cNvSpPr txBox="1"/>
          <p:nvPr/>
        </p:nvSpPr>
        <p:spPr>
          <a:xfrm>
            <a:off x="4712040" y="1628800"/>
            <a:ext cx="3888432" cy="83099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Основные направления налоговой политики Амурской области на 2019 год и плановый период </a:t>
            </a:r>
            <a:br>
              <a:rPr lang="ru-RU" sz="1200" b="1" dirty="0" smtClean="0"/>
            </a:br>
            <a:r>
              <a:rPr lang="ru-RU" sz="1200" b="1" dirty="0" smtClean="0"/>
              <a:t>2020 и 2021 годов</a:t>
            </a:r>
          </a:p>
          <a:p>
            <a:endParaRPr lang="ru-RU" sz="1200" dirty="0"/>
          </a:p>
        </p:txBody>
      </p:sp>
      <p:sp useBgFill="1">
        <p:nvSpPr>
          <p:cNvPr id="9" name="TextBox 8"/>
          <p:cNvSpPr txBox="1"/>
          <p:nvPr/>
        </p:nvSpPr>
        <p:spPr>
          <a:xfrm>
            <a:off x="4700112" y="2294582"/>
            <a:ext cx="3816424" cy="9233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Основные направления налоговой политики Амурской области на 2019 год и плановый период 2020 и 2021 годов (далее – Основные направления налоговой политики) разработаны в соответствии со статьями 172, 184.2 Бюджетного кодекса Российской Федерации, статьей 2 Закона Амурской области от 31.08.2007 №368-ОЗ «О бюджетном процессе в Амурской области» </a:t>
            </a:r>
          </a:p>
          <a:p>
            <a:endParaRPr lang="ru-RU" sz="700" dirty="0" smtClean="0"/>
          </a:p>
          <a:p>
            <a:endParaRPr lang="ru-RU" sz="700" dirty="0"/>
          </a:p>
        </p:txBody>
      </p:sp>
      <p:sp useBgFill="1">
        <p:nvSpPr>
          <p:cNvPr id="14" name="TextBox 13"/>
          <p:cNvSpPr txBox="1"/>
          <p:nvPr/>
        </p:nvSpPr>
        <p:spPr>
          <a:xfrm>
            <a:off x="4712040" y="3183359"/>
            <a:ext cx="3888432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Основные направления налоговой политики </a:t>
            </a:r>
            <a:br>
              <a:rPr lang="ru-RU" sz="1200" b="1" dirty="0" smtClean="0"/>
            </a:br>
            <a:r>
              <a:rPr lang="ru-RU" sz="1200" b="1" dirty="0" smtClean="0"/>
              <a:t>на 2019-2021 годы</a:t>
            </a:r>
            <a:endParaRPr lang="ru-RU" sz="1200" dirty="0" smtClean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9624" y="3645024"/>
            <a:ext cx="98503" cy="9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9624" y="4621605"/>
            <a:ext cx="98503" cy="9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9624" y="4989366"/>
            <a:ext cx="98503" cy="9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20" name="Прямоугольник 19"/>
          <p:cNvSpPr/>
          <p:nvPr/>
        </p:nvSpPr>
        <p:spPr>
          <a:xfrm>
            <a:off x="6588224" y="3645024"/>
            <a:ext cx="216024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3645024"/>
            <a:ext cx="98503" cy="9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125328"/>
            <a:ext cx="98503" cy="9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365104"/>
            <a:ext cx="98503" cy="9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Users\piskunova\Desktop\Новая папка\2 слайд без рам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71498" cy="4071942"/>
          </a:xfrm>
          <a:prstGeom prst="rect">
            <a:avLst/>
          </a:prstGeom>
          <a:noFill/>
        </p:spPr>
      </p:pic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094255105"/>
              </p:ext>
            </p:extLst>
          </p:nvPr>
        </p:nvGraphicFramePr>
        <p:xfrm>
          <a:off x="107504" y="1142984"/>
          <a:ext cx="7326982" cy="5640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835696" y="116632"/>
            <a:ext cx="65893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E2284"/>
                </a:solidFill>
              </a:rPr>
              <a:t>Структура налоговых и неналоговых доходов областного бюджета в </a:t>
            </a:r>
            <a:r>
              <a:rPr lang="ru-RU" sz="2400" b="1" dirty="0" smtClean="0">
                <a:solidFill>
                  <a:srgbClr val="CE2284"/>
                </a:solidFill>
              </a:rPr>
              <a:t>2017-2021 </a:t>
            </a:r>
            <a:r>
              <a:rPr lang="ru-RU" sz="2400" b="1" dirty="0">
                <a:solidFill>
                  <a:srgbClr val="CE2284"/>
                </a:solidFill>
              </a:rPr>
              <a:t>годах 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5643570" y="1142984"/>
            <a:ext cx="3357586" cy="1533525"/>
          </a:xfrm>
          <a:prstGeom prst="downArrowCallout">
            <a:avLst/>
          </a:prstGeom>
          <a:noFill/>
          <a:ln>
            <a:solidFill>
              <a:srgbClr val="CE22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Общий объем налоговых и неналоговых доходов областного бюджета, </a:t>
            </a:r>
          </a:p>
          <a:p>
            <a:pPr algn="ctr"/>
            <a:r>
              <a:rPr lang="ru-RU" sz="13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млрд.рублей</a:t>
            </a:r>
          </a:p>
          <a:p>
            <a:pPr algn="ctr"/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500562" y="2852936"/>
            <a:ext cx="1500198" cy="1588"/>
          </a:xfrm>
          <a:prstGeom prst="line">
            <a:avLst/>
          </a:prstGeom>
          <a:ln w="15875">
            <a:solidFill>
              <a:srgbClr val="2FD5E7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848295" y="3212976"/>
            <a:ext cx="1143008" cy="1588"/>
          </a:xfrm>
          <a:prstGeom prst="line">
            <a:avLst/>
          </a:prstGeom>
          <a:ln w="15875">
            <a:solidFill>
              <a:srgbClr val="2FD5E7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130394" y="4293096"/>
            <a:ext cx="885032" cy="1588"/>
          </a:xfrm>
          <a:prstGeom prst="line">
            <a:avLst/>
          </a:prstGeom>
          <a:ln w="15875">
            <a:solidFill>
              <a:srgbClr val="2FD5E7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40230424"/>
              </p:ext>
            </p:extLst>
          </p:nvPr>
        </p:nvGraphicFramePr>
        <p:xfrm>
          <a:off x="5929322" y="2658204"/>
          <a:ext cx="3000396" cy="242698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500198"/>
                <a:gridCol w="1500198"/>
              </a:tblGrid>
              <a:tr h="354340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2017 год (отчет)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38,2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2018 год (оценка)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39,3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489952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2019 год (прогноз)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38,9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403840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2020 год (прогноз)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42,2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461744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2021 год (прогноз)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46,1</a:t>
                      </a:r>
                      <a:endParaRPr lang="ru-RU" sz="14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4993590" y="4869160"/>
            <a:ext cx="1021836" cy="0"/>
          </a:xfrm>
          <a:prstGeom prst="line">
            <a:avLst/>
          </a:prstGeom>
          <a:ln w="15875">
            <a:solidFill>
              <a:srgbClr val="2FD5E7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5130394" y="3717032"/>
            <a:ext cx="885032" cy="9528"/>
          </a:xfrm>
          <a:prstGeom prst="line">
            <a:avLst/>
          </a:prstGeom>
          <a:ln w="15875">
            <a:solidFill>
              <a:srgbClr val="2FD5E7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8191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CE2284"/>
              </a:gs>
              <a:gs pos="0">
                <a:srgbClr val="F16BD7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33072704"/>
              </p:ext>
            </p:extLst>
          </p:nvPr>
        </p:nvGraphicFramePr>
        <p:xfrm>
          <a:off x="142844" y="928670"/>
          <a:ext cx="8643997" cy="5361863"/>
        </p:xfrm>
        <a:graphic>
          <a:graphicData uri="http://schemas.openxmlformats.org/drawingml/2006/table">
            <a:tbl>
              <a:tblPr/>
              <a:tblGrid>
                <a:gridCol w="2214578"/>
                <a:gridCol w="1285884"/>
                <a:gridCol w="1360742"/>
                <a:gridCol w="1296144"/>
                <a:gridCol w="1296144"/>
                <a:gridCol w="1190505"/>
              </a:tblGrid>
              <a:tr h="2574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latin typeface="Times New Roman"/>
                        </a:rPr>
                        <a:t>Наименование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latin typeface="Arial"/>
                        </a:rPr>
                        <a:t>2017 </a:t>
                      </a:r>
                      <a:r>
                        <a:rPr lang="ru-RU" sz="1000" b="1" i="0" u="none" strike="noStrike" dirty="0">
                          <a:latin typeface="Arial"/>
                        </a:rPr>
                        <a:t>год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2018 год (оценка)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Прогноз </a:t>
                      </a: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2019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Прогноз </a:t>
                      </a: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2020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Прогноз </a:t>
                      </a: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2021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9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7030A0"/>
                          </a:solidFill>
                          <a:latin typeface="Times New Roman"/>
                        </a:rPr>
                        <a:t>38 174,3</a:t>
                      </a:r>
                      <a:endParaRPr lang="ru-RU" sz="1800" b="1" i="0" u="none" strike="noStrike" dirty="0">
                        <a:solidFill>
                          <a:srgbClr val="7030A0"/>
                        </a:solidFill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39 268,7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7030A0"/>
                          </a:solidFill>
                          <a:latin typeface="Times New Roman"/>
                        </a:rPr>
                        <a:t>38 858,4</a:t>
                      </a:r>
                      <a:endParaRPr lang="ru-RU" sz="1800" b="1" i="0" u="none" strike="noStrike" dirty="0">
                        <a:solidFill>
                          <a:srgbClr val="7030A0"/>
                        </a:solidFill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7030A0"/>
                          </a:solidFill>
                          <a:latin typeface="Times New Roman"/>
                        </a:rPr>
                        <a:t>42 233,8</a:t>
                      </a:r>
                      <a:endParaRPr lang="ru-RU" sz="1800" b="1" i="0" u="none" strike="noStrike" dirty="0">
                        <a:solidFill>
                          <a:srgbClr val="7030A0"/>
                        </a:solidFill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7030A0"/>
                          </a:solidFill>
                          <a:latin typeface="Times New Roman"/>
                        </a:rPr>
                        <a:t>46 080,8</a:t>
                      </a:r>
                      <a:endParaRPr lang="ru-RU" sz="1800" b="1" i="0" u="none" strike="noStrike" dirty="0">
                        <a:solidFill>
                          <a:srgbClr val="7030A0"/>
                        </a:solidFill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74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Times New Roman"/>
                        </a:rPr>
                        <a:t>из них:</a:t>
                      </a:r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1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  Налог </a:t>
                      </a:r>
                      <a:r>
                        <a:rPr lang="ru-RU" sz="1000" b="0" i="0" u="none" strike="noStrike" dirty="0">
                          <a:latin typeface="Times New Roman"/>
                        </a:rPr>
                        <a:t>на прибыль организаций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10 540,8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9 416,7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9 115,6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10 191,3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12 288,4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5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 Налог </a:t>
                      </a:r>
                      <a:r>
                        <a:rPr lang="ru-RU" sz="1000" b="0" i="0" u="none" strike="noStrike" dirty="0">
                          <a:latin typeface="Times New Roman"/>
                        </a:rPr>
                        <a:t>на доходы физических лиц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11 934,2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13719,5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13 859,7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14 713,5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15 647,8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5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latin typeface="Times New Roman"/>
                        </a:rPr>
                        <a:t>Налог на имущество организаций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7 431,8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8 068,6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7 990,3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9 143,0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9 537,0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5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акцизы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 подакцизным товарам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2 224,2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2 592,8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2 819,1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2 936,6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3 054,0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1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транспортный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</a:t>
                      </a:r>
                    </a:p>
                  </a:txBody>
                  <a:tcPr marL="2814" marR="2814" marT="2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957,1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947,9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956,1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968,0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981,6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1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УСН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1 691,0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2 063,8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1 988,2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2 063,7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2 146,3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5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latin typeface="Times New Roman"/>
                        </a:rPr>
                        <a:t>Налог на добычу  полезных ископаемых 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1 586,1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916,2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1 203,4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1 292,7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1 601,8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5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150,8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135,7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140,1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138,5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137,8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latin typeface="Times New Roman"/>
                        </a:rPr>
                        <a:t>Доходы от использования имущества и продажи активов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102,7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94,0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94,1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94,6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96,2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6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latin typeface="Times New Roman"/>
                        </a:rPr>
                        <a:t>Платежи при пользовании природными ресурсами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230,6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310,9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286,7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288,4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289,2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2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481,4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278,2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203,9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202,4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202,3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1841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Прочие неналоговые доходы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843,60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724,40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201,20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201,10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29936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БЕЗВОЗМЕЗДНЫЕ ПОСТУПЛЕНИЯ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10 888,6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12 732,0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14 451,9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10 938,7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13 293,3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51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из них: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900" b="0" i="0" u="none" strike="noStrike" kern="1200" dirty="0" smtClean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1841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Дотации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4 161,2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5 096,4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4 555,9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1 676,5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1 526,4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1841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Субсидии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2 612,8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2 002,6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3 354,8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2 558,1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7 863,5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1841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Субвенции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2 647,1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3 076,4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3 209,8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3 215,0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3 209,5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1841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latin typeface="Times New Roman"/>
                        </a:rPr>
                        <a:t>Иные межбюджетные трансферты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373,0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2 363,0</a:t>
                      </a: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3 331,5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3 489,1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latin typeface="Times New Roman"/>
                        </a:rPr>
                        <a:t>693,9</a:t>
                      </a:r>
                      <a:endParaRPr lang="ru-RU" sz="1100" b="0" i="0" u="none" strike="noStrike" dirty="0">
                        <a:latin typeface="Times New Roman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29936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ИТОГО ДОХОДОВ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49 062,9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52</a:t>
                      </a:r>
                      <a:r>
                        <a:rPr lang="ru-RU" sz="1800" b="1" i="0" u="none" strike="noStrike" kern="1200" baseline="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 000,7</a:t>
                      </a:r>
                      <a:endParaRPr lang="ru-RU" sz="1800" b="1" i="0" u="none" strike="noStrike" kern="1200" dirty="0" smtClean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53 310,3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53 172,5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rgbClr val="7030A0"/>
                          </a:solidFill>
                          <a:latin typeface="Times New Roman"/>
                          <a:ea typeface="+mn-ea"/>
                          <a:cs typeface="+mn-cs"/>
                        </a:rPr>
                        <a:t>59 374,1</a:t>
                      </a:r>
                      <a:endParaRPr lang="ru-RU" sz="1800" b="1" i="0" u="none" strike="noStrike" kern="1200" dirty="0">
                        <a:solidFill>
                          <a:srgbClr val="7030A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2814" marR="2814" marT="28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42480" y="188640"/>
            <a:ext cx="8572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E2284"/>
                </a:solidFill>
              </a:rPr>
              <a:t>Прогнозируемые объемы поступлений областного бюджета </a:t>
            </a:r>
          </a:p>
          <a:p>
            <a:pPr algn="ctr"/>
            <a:r>
              <a:rPr lang="ru-RU" sz="2000" b="1" dirty="0">
                <a:solidFill>
                  <a:srgbClr val="CE2284"/>
                </a:solidFill>
              </a:rPr>
              <a:t>(по видам доходов) на </a:t>
            </a:r>
            <a:r>
              <a:rPr lang="ru-RU" sz="2000" b="1" dirty="0" smtClean="0">
                <a:solidFill>
                  <a:srgbClr val="CE2284"/>
                </a:solidFill>
              </a:rPr>
              <a:t>2019-2021 </a:t>
            </a:r>
            <a:r>
              <a:rPr lang="ru-RU" sz="2000" b="1" dirty="0">
                <a:solidFill>
                  <a:srgbClr val="CE2284"/>
                </a:solidFill>
              </a:rPr>
              <a:t>год, </a:t>
            </a:r>
            <a:r>
              <a:rPr lang="ru-RU" sz="2000" b="1" dirty="0" err="1" smtClean="0">
                <a:solidFill>
                  <a:srgbClr val="CE2284"/>
                </a:solidFill>
              </a:rPr>
              <a:t>млн.рублей</a:t>
            </a:r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0726" y="6381328"/>
            <a:ext cx="83582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776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piskunova\Desktop\Новая папка\Новая папка\14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3999" cy="6465289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93189552"/>
              </p:ext>
            </p:extLst>
          </p:nvPr>
        </p:nvGraphicFramePr>
        <p:xfrm>
          <a:off x="4860032" y="1636669"/>
          <a:ext cx="4176463" cy="27505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9204"/>
                <a:gridCol w="1104010"/>
                <a:gridCol w="945138"/>
                <a:gridCol w="1008111"/>
              </a:tblGrid>
              <a:tr h="67364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0" dirty="0" smtClean="0">
                          <a:solidFill>
                            <a:schemeClr val="tx1"/>
                          </a:solidFill>
                          <a:effectLst/>
                          <a:latin typeface="Proxima Nova Lt" pitchFamily="50" charset="0"/>
                          <a:ea typeface="Courier New"/>
                          <a:cs typeface="Times New Roman" pitchFamily="18" charset="0"/>
                        </a:rPr>
                        <a:t>Год</a:t>
                      </a:r>
                      <a:r>
                        <a:rPr lang="ru-RU" sz="1050" b="0" dirty="0" smtClean="0">
                          <a:solidFill>
                            <a:schemeClr val="tx1"/>
                          </a:solidFill>
                          <a:effectLst/>
                          <a:latin typeface="Proxima Nova Bl" pitchFamily="50" charset="0"/>
                          <a:ea typeface="Courier New"/>
                          <a:cs typeface="Times New Roman" pitchFamily="18" charset="0"/>
                        </a:rPr>
                        <a:t> </a:t>
                      </a:r>
                      <a:endParaRPr lang="ru-RU" sz="1050" b="0" dirty="0">
                        <a:solidFill>
                          <a:schemeClr val="tx1"/>
                        </a:solidFill>
                        <a:effectLst/>
                        <a:latin typeface="Proxima Nova Bl" pitchFamily="50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A62EE8"/>
                          </a:solidFill>
                          <a:latin typeface="Proxima Nova Rg" pitchFamily="50" charset="0"/>
                          <a:ea typeface="Courier New"/>
                          <a:cs typeface="Times New Roman" pitchFamily="18" charset="0"/>
                        </a:rPr>
                        <a:t>Безвозмездные поступления,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A62EE8"/>
                          </a:solidFill>
                          <a:latin typeface="Proxima Nova Rg" pitchFamily="50" charset="0"/>
                          <a:ea typeface="Courier New"/>
                          <a:cs typeface="Times New Roman" pitchFamily="18" charset="0"/>
                        </a:rPr>
                        <a:t>млн. руб.</a:t>
                      </a:r>
                      <a:endParaRPr lang="ru-RU" sz="1050" dirty="0">
                        <a:solidFill>
                          <a:srgbClr val="A62EE8"/>
                        </a:solidFill>
                        <a:latin typeface="Proxima Nova Rg" pitchFamily="50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00B0F0"/>
                          </a:solidFill>
                          <a:latin typeface="Proxima Nova Rg" pitchFamily="50" charset="0"/>
                          <a:ea typeface="Courier New"/>
                          <a:cs typeface="Times New Roman" pitchFamily="18" charset="0"/>
                        </a:rPr>
                        <a:t>Налоговые доходы,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00B0F0"/>
                          </a:solidFill>
                          <a:latin typeface="Proxima Nova Rg" pitchFamily="50" charset="0"/>
                          <a:ea typeface="Courier New"/>
                          <a:cs typeface="Times New Roman" pitchFamily="18" charset="0"/>
                        </a:rPr>
                        <a:t>млн. 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dirty="0">
                        <a:solidFill>
                          <a:srgbClr val="00B0F0"/>
                        </a:solidFill>
                        <a:latin typeface="Proxima Nova Rg" pitchFamily="50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E64CBA"/>
                          </a:solidFill>
                          <a:latin typeface="Proxima Nova Rg" pitchFamily="50" charset="0"/>
                          <a:ea typeface="Courier New"/>
                          <a:cs typeface="Times New Roman" pitchFamily="18" charset="0"/>
                        </a:rPr>
                        <a:t>Неналоговые доходы,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E64CBA"/>
                          </a:solidFill>
                          <a:latin typeface="Proxima Nova Rg" pitchFamily="50" charset="0"/>
                          <a:ea typeface="Courier New"/>
                          <a:cs typeface="Times New Roman" pitchFamily="18" charset="0"/>
                        </a:rPr>
                        <a:t>млн. 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dirty="0">
                        <a:solidFill>
                          <a:srgbClr val="E64CBA"/>
                        </a:solidFill>
                        <a:latin typeface="Proxima Nova Rg" pitchFamily="50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</a:tr>
              <a:tr h="47061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A62EE8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10 889</a:t>
                      </a:r>
                      <a:endParaRPr lang="ru-RU" sz="1600" dirty="0">
                        <a:solidFill>
                          <a:srgbClr val="A62EE8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36 524</a:t>
                      </a:r>
                      <a:endParaRPr lang="ru-RU" sz="1600" dirty="0">
                        <a:solidFill>
                          <a:srgbClr val="00B0F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E64CBA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</a:t>
                      </a:r>
                      <a:r>
                        <a:rPr lang="ru-RU" sz="1600" baseline="0" dirty="0" smtClean="0">
                          <a:solidFill>
                            <a:srgbClr val="E64CBA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 650</a:t>
                      </a:r>
                      <a:endParaRPr lang="ru-RU" sz="1600" dirty="0">
                        <a:solidFill>
                          <a:srgbClr val="E64CBA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</a:tr>
              <a:tr h="4750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2018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A62EE8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12 732</a:t>
                      </a:r>
                      <a:endParaRPr lang="ru-RU" sz="1600" dirty="0">
                        <a:solidFill>
                          <a:srgbClr val="A62EE8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37 863</a:t>
                      </a:r>
                      <a:endParaRPr lang="ru-RU" sz="1600" dirty="0">
                        <a:solidFill>
                          <a:srgbClr val="00B0F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E64CBA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1 406</a:t>
                      </a:r>
                      <a:endParaRPr lang="ru-RU" sz="1600" dirty="0">
                        <a:solidFill>
                          <a:srgbClr val="E64CBA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</a:tr>
              <a:tr h="3702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2019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A62EE8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14 452</a:t>
                      </a:r>
                      <a:endParaRPr lang="ru-RU" sz="1600" dirty="0">
                        <a:solidFill>
                          <a:srgbClr val="A62EE8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38 081</a:t>
                      </a:r>
                      <a:endParaRPr lang="ru-RU" sz="1600" dirty="0">
                        <a:solidFill>
                          <a:srgbClr val="00B0F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E64CBA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777</a:t>
                      </a:r>
                      <a:endParaRPr lang="ru-RU" sz="1600" dirty="0">
                        <a:solidFill>
                          <a:srgbClr val="E64CBA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</a:tr>
              <a:tr h="4750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2020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A62EE8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10 939</a:t>
                      </a:r>
                      <a:endParaRPr lang="ru-RU" sz="1600" dirty="0">
                        <a:solidFill>
                          <a:srgbClr val="A62EE8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41 456</a:t>
                      </a:r>
                      <a:endParaRPr lang="ru-RU" sz="1600" dirty="0">
                        <a:solidFill>
                          <a:srgbClr val="00B0F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E64CBA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778</a:t>
                      </a:r>
                      <a:endParaRPr lang="ru-RU" sz="1600" dirty="0">
                        <a:solidFill>
                          <a:srgbClr val="E64CBA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</a:tr>
              <a:tr h="2859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2021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A62EE8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13 293</a:t>
                      </a:r>
                      <a:endParaRPr lang="ru-RU" sz="1600" dirty="0">
                        <a:solidFill>
                          <a:srgbClr val="A62EE8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45</a:t>
                      </a:r>
                      <a:r>
                        <a:rPr lang="ru-RU" sz="1600" baseline="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 403</a:t>
                      </a:r>
                      <a:endParaRPr lang="ru-RU" sz="1600" dirty="0">
                        <a:solidFill>
                          <a:srgbClr val="00B0F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E64CBA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678</a:t>
                      </a:r>
                      <a:endParaRPr lang="ru-RU" sz="1600" dirty="0">
                        <a:solidFill>
                          <a:srgbClr val="E64CBA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</a:tr>
            </a:tbl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792260268"/>
              </p:ext>
            </p:extLst>
          </p:nvPr>
        </p:nvGraphicFramePr>
        <p:xfrm>
          <a:off x="285720" y="1857364"/>
          <a:ext cx="4572032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4214818"/>
            <a:ext cx="4678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2017      2018       2019      2020       2021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4643446"/>
            <a:ext cx="142876" cy="142876"/>
          </a:xfrm>
          <a:prstGeom prst="rect">
            <a:avLst/>
          </a:prstGeom>
          <a:solidFill>
            <a:srgbClr val="A62EE8"/>
          </a:solidFill>
          <a:ln>
            <a:solidFill>
              <a:srgbClr val="A62E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5072074"/>
            <a:ext cx="142876" cy="142876"/>
          </a:xfrm>
          <a:prstGeom prst="rect">
            <a:avLst/>
          </a:prstGeom>
          <a:solidFill>
            <a:srgbClr val="E64CBA"/>
          </a:solidFill>
          <a:ln>
            <a:solidFill>
              <a:srgbClr val="E64C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57224" y="5429264"/>
            <a:ext cx="142876" cy="142876"/>
          </a:xfrm>
          <a:prstGeom prst="rect">
            <a:avLst/>
          </a:prstGeom>
          <a:solidFill>
            <a:srgbClr val="52D2D8"/>
          </a:solidFill>
          <a:ln>
            <a:solidFill>
              <a:srgbClr val="52D2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4587454"/>
              </p:ext>
            </p:extLst>
          </p:nvPr>
        </p:nvGraphicFramePr>
        <p:xfrm>
          <a:off x="714349" y="1785926"/>
          <a:ext cx="4143405" cy="4286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45816"/>
                <a:gridCol w="965594"/>
                <a:gridCol w="774636"/>
                <a:gridCol w="828680"/>
                <a:gridCol w="828679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49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 063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52 001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53 310</a:t>
                      </a: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53 173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59 374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350" marR="6350" marT="0" marB="0" anchor="ctr"/>
                </a:tc>
              </a:tr>
            </a:tbl>
          </a:graphicData>
        </a:graphic>
      </p:graphicFrame>
      <p:graphicFrame>
        <p:nvGraphicFramePr>
          <p:cNvPr id="17" name="Содержимое 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542436967"/>
              </p:ext>
            </p:extLst>
          </p:nvPr>
        </p:nvGraphicFramePr>
        <p:xfrm>
          <a:off x="3714712" y="4714884"/>
          <a:ext cx="5429288" cy="1857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4067944" y="5572140"/>
            <a:ext cx="47903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2017                      2018                2019                 2020                  2021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440885"/>
            <a:ext cx="707234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E2284"/>
                </a:solidFill>
              </a:rPr>
              <a:t>Динамика доходов областного </a:t>
            </a:r>
            <a:r>
              <a:rPr lang="ru-RU" sz="2400" b="1" dirty="0" smtClean="0">
                <a:solidFill>
                  <a:srgbClr val="CE2284"/>
                </a:solidFill>
              </a:rPr>
              <a:t>бюджета </a:t>
            </a:r>
          </a:p>
          <a:p>
            <a:r>
              <a:rPr lang="ru-RU" sz="2400" b="1" dirty="0" smtClean="0">
                <a:solidFill>
                  <a:srgbClr val="CE2284"/>
                </a:solidFill>
              </a:rPr>
              <a:t>в  </a:t>
            </a:r>
            <a:r>
              <a:rPr lang="ru-RU" sz="2400" b="1" dirty="0">
                <a:solidFill>
                  <a:srgbClr val="CE2284"/>
                </a:solidFill>
              </a:rPr>
              <a:t>2017-2021 годах</a:t>
            </a:r>
          </a:p>
          <a:p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30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E2284">
              <a:alpha val="8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5" name="Диаграмма 4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367707686"/>
              </p:ext>
            </p:extLst>
          </p:nvPr>
        </p:nvGraphicFramePr>
        <p:xfrm>
          <a:off x="214297" y="1772816"/>
          <a:ext cx="4572000" cy="3013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1" name="Диаграмма 40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573347056"/>
              </p:ext>
            </p:extLst>
          </p:nvPr>
        </p:nvGraphicFramePr>
        <p:xfrm>
          <a:off x="4786314" y="1628800"/>
          <a:ext cx="4070603" cy="31575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85720" y="142852"/>
            <a:ext cx="87154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cyr" pitchFamily="34" charset="0"/>
                <a:cs typeface="Arial cyr" pitchFamily="34" charset="0"/>
              </a:rPr>
              <a:t>Сведения об оценке объема предоставляемых налоговых льгот, установленных законодательством Амурской области в 2017-2021 годах</a:t>
            </a:r>
            <a:endParaRPr lang="ru-RU" sz="1600" b="1" dirty="0" smtClean="0">
              <a:latin typeface="Arial cyr" pitchFamily="34" charset="0"/>
              <a:cs typeface="Arial cyr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01964" y="727627"/>
            <a:ext cx="6241870" cy="555544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Региональным законодательством предусмотрены льготы по трем видам налогов: налогу на прибыль организаций, налогу на имущество организаций и транспортному налогу</a:t>
            </a:r>
            <a:endParaRPr lang="ru-RU" sz="12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85720" y="1714488"/>
            <a:ext cx="4429156" cy="3071834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786314" y="1714488"/>
            <a:ext cx="4143404" cy="3071834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571604" y="1928802"/>
            <a:ext cx="150019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млн.рублей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898522" y="3196977"/>
            <a:ext cx="92872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2021 г.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852198" y="1954868"/>
            <a:ext cx="928726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2017 г.</a:t>
            </a:r>
            <a:endParaRPr lang="ru-RU" sz="1200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6357950" y="2239032"/>
            <a:ext cx="2286016" cy="1588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982984" y="2487137"/>
            <a:ext cx="1660982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280726" y="2780928"/>
            <a:ext cx="1363240" cy="1588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7431067" y="3068960"/>
            <a:ext cx="1212899" cy="1588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508020" y="3501464"/>
            <a:ext cx="1135946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7852198" y="2212966"/>
            <a:ext cx="92872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2018 г.</a:t>
            </a:r>
            <a:endParaRPr lang="ru-RU" sz="1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880401" y="2487137"/>
            <a:ext cx="92872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2019 г.</a:t>
            </a:r>
            <a:endParaRPr lang="ru-RU" sz="12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7858116" y="2779012"/>
            <a:ext cx="92872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2020 г.</a:t>
            </a:r>
            <a:endParaRPr lang="ru-RU" sz="1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67347" y="1288449"/>
            <a:ext cx="328158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Общий объем выпадающих доходов</a:t>
            </a:r>
            <a:endParaRPr lang="ru-RU" sz="12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146639" y="1285860"/>
            <a:ext cx="342275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/>
              <a:t>Объем выпадающих доходов по видам налогов</a:t>
            </a:r>
            <a:endParaRPr lang="ru-RU" sz="12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357158" y="4786322"/>
            <a:ext cx="864399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/>
              <a:t>Объем выпадающих доходов от предоставления  налоговых льгот по основным категориям плательщиков, млн.рублей</a:t>
            </a:r>
            <a:endParaRPr lang="ru-RU" sz="12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68155" y="2332680"/>
            <a:ext cx="891477" cy="3089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346,5</a:t>
            </a:r>
            <a:endParaRPr lang="ru-RU" sz="14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1169978" y="2487137"/>
            <a:ext cx="891477" cy="3089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308,1</a:t>
            </a:r>
            <a:endParaRPr lang="ru-RU" sz="1400" b="1" dirty="0"/>
          </a:p>
        </p:txBody>
      </p:sp>
      <p:graphicFrame>
        <p:nvGraphicFramePr>
          <p:cNvPr id="40" name="Диаграмма 39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901208803"/>
              </p:ext>
            </p:extLst>
          </p:nvPr>
        </p:nvGraphicFramePr>
        <p:xfrm>
          <a:off x="1" y="4792938"/>
          <a:ext cx="8929718" cy="210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2" name="Прямоугольник 41"/>
          <p:cNvSpPr/>
          <p:nvPr/>
        </p:nvSpPr>
        <p:spPr>
          <a:xfrm>
            <a:off x="2054559" y="2318402"/>
            <a:ext cx="891477" cy="3089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362,4</a:t>
            </a:r>
            <a:endParaRPr lang="ru-RU" sz="14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2946036" y="2118181"/>
            <a:ext cx="891477" cy="3089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417,3</a:t>
            </a:r>
            <a:endParaRPr lang="ru-RU" sz="14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3775340" y="1943287"/>
            <a:ext cx="891477" cy="3089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443,3</a:t>
            </a:r>
            <a:endParaRPr lang="ru-RU" sz="1400" b="1" dirty="0"/>
          </a:p>
        </p:txBody>
      </p:sp>
    </p:spTree>
    <p:extLst>
      <p:ext uri="{BB962C8B-B14F-4D97-AF65-F5344CB8AC3E}">
        <p14:creationId xmlns="" xmlns:p14="http://schemas.microsoft.com/office/powerpoint/2010/main" val="325104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C:\Users\Public\Pictures\Sample Pictures\слайд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93713" y="-142900"/>
            <a:ext cx="9637713" cy="7000900"/>
          </a:xfrm>
          <a:prstGeom prst="rect">
            <a:avLst/>
          </a:prstGeom>
          <a:noFill/>
        </p:spPr>
      </p:pic>
      <p:sp>
        <p:nvSpPr>
          <p:cNvPr id="36" name="2 Subtítulo"/>
          <p:cNvSpPr txBox="1">
            <a:spLocks/>
          </p:cNvSpPr>
          <p:nvPr/>
        </p:nvSpPr>
        <p:spPr>
          <a:xfrm>
            <a:off x="403920" y="0"/>
            <a:ext cx="7776864" cy="92867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T Norms Regular" pitchFamily="50" charset="-52"/>
              </a:rPr>
              <a:t>ГОСУДАРСТВЕННЫЙ ДОЛГ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T Norms Regular" pitchFamily="50" charset="-52"/>
              </a:rPr>
              <a:t>АМУРСКОЙ ОБЛАСТИ</a:t>
            </a:r>
            <a:endParaRPr lang="es-ES" sz="2400" b="0" dirty="0">
              <a:solidFill>
                <a:schemeClr val="tx1">
                  <a:lumMod val="75000"/>
                  <a:lumOff val="25000"/>
                </a:schemeClr>
              </a:solidFill>
              <a:latin typeface="TT Norms Regular" pitchFamily="50" charset="-5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0" y="1000108"/>
            <a:ext cx="4143372" cy="7858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ru-RU" sz="1400" b="1" dirty="0" smtClean="0">
                <a:latin typeface="TT Norms Regular"/>
              </a:rPr>
              <a:t>Долговая нагрузка</a:t>
            </a:r>
          </a:p>
          <a:p>
            <a:r>
              <a:rPr lang="ru-RU" sz="1200" dirty="0" smtClean="0">
                <a:latin typeface="TT Norms Regular"/>
              </a:rPr>
              <a:t>Регламентируется постановлением Правительства РФ от 13.12.2017 № 1531 и заключенными с Минфином России соглашениями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-214346" y="5143512"/>
            <a:ext cx="4857784" cy="92869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ru-RU" sz="12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39" name="Диаграмма 38"/>
          <p:cNvGraphicFramePr/>
          <p:nvPr/>
        </p:nvGraphicFramePr>
        <p:xfrm>
          <a:off x="0" y="1928802"/>
          <a:ext cx="4643438" cy="1714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0" name="Диаграмма 39"/>
          <p:cNvGraphicFramePr/>
          <p:nvPr/>
        </p:nvGraphicFramePr>
        <p:xfrm>
          <a:off x="-357222" y="2714620"/>
          <a:ext cx="5286412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4786314" y="2857496"/>
            <a:ext cx="3714776" cy="42862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ru-RU" sz="1100" dirty="0" smtClean="0">
              <a:latin typeface="TT Norms Regular"/>
            </a:endParaRPr>
          </a:p>
          <a:p>
            <a:pPr algn="ctr"/>
            <a:r>
              <a:rPr lang="ru-RU" sz="1250" b="1" dirty="0" smtClean="0">
                <a:latin typeface="TT Norms Regular"/>
              </a:rPr>
              <a:t> </a:t>
            </a:r>
            <a:r>
              <a:rPr lang="ru-RU" sz="1400" b="1" dirty="0" smtClean="0">
                <a:latin typeface="TT Norms Regular"/>
              </a:rPr>
              <a:t>Средневзвешенная ставка по банковским кредитам</a:t>
            </a:r>
          </a:p>
          <a:p>
            <a:pPr algn="ctr"/>
            <a:endParaRPr lang="ru-RU" sz="1100" dirty="0" smtClean="0">
              <a:latin typeface="TT Norms Regular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786282" y="3357562"/>
            <a:ext cx="4357718" cy="35719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T Norms Regular"/>
              </a:rPr>
              <a:t>2016 г. – </a:t>
            </a:r>
            <a:r>
              <a:rPr lang="ru-RU" sz="1400" b="1" dirty="0" smtClean="0">
                <a:solidFill>
                  <a:srgbClr val="FF0000"/>
                </a:solidFill>
                <a:latin typeface="TT Norms Regular"/>
              </a:rPr>
              <a:t>13%</a:t>
            </a:r>
            <a:r>
              <a:rPr lang="ru-RU" sz="1400" b="1" dirty="0" smtClean="0">
                <a:solidFill>
                  <a:sysClr val="windowText" lastClr="000000"/>
                </a:solidFill>
                <a:latin typeface="TT Norms Regular"/>
              </a:rPr>
              <a:t>      2017 г. – </a:t>
            </a:r>
            <a:r>
              <a:rPr lang="ru-RU" sz="1400" b="1" dirty="0" smtClean="0">
                <a:solidFill>
                  <a:srgbClr val="FF0000"/>
                </a:solidFill>
                <a:latin typeface="TT Norms Regular"/>
              </a:rPr>
              <a:t>8,4%</a:t>
            </a:r>
            <a:r>
              <a:rPr lang="ru-RU" sz="1400" b="1" dirty="0" smtClean="0">
                <a:solidFill>
                  <a:sysClr val="windowText" lastClr="000000"/>
                </a:solidFill>
                <a:latin typeface="TT Norms Regular"/>
              </a:rPr>
              <a:t>     2018 г. – </a:t>
            </a:r>
            <a:r>
              <a:rPr lang="ru-RU" sz="1400" b="1" dirty="0" smtClean="0">
                <a:solidFill>
                  <a:srgbClr val="FF0000"/>
                </a:solidFill>
                <a:latin typeface="TT Norms Regular"/>
              </a:rPr>
              <a:t>7,9%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143504" y="928670"/>
            <a:ext cx="3857652" cy="64294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ru-RU" sz="1300" b="1" dirty="0" smtClean="0">
                <a:latin typeface="TT Norms Regular"/>
              </a:rPr>
              <a:t>Расходы на обслуживание </a:t>
            </a:r>
          </a:p>
          <a:p>
            <a:pPr algn="ctr"/>
            <a:r>
              <a:rPr lang="ru-RU" sz="1300" b="1" dirty="0" smtClean="0">
                <a:latin typeface="TT Norms Regular"/>
              </a:rPr>
              <a:t>государственного долга</a:t>
            </a:r>
          </a:p>
        </p:txBody>
      </p:sp>
      <p:graphicFrame>
        <p:nvGraphicFramePr>
          <p:cNvPr id="44" name="Диаграмма 43"/>
          <p:cNvGraphicFramePr/>
          <p:nvPr/>
        </p:nvGraphicFramePr>
        <p:xfrm>
          <a:off x="4786282" y="1142984"/>
          <a:ext cx="435771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4857752" y="3714752"/>
            <a:ext cx="2857520" cy="50006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ru-RU" sz="1350" b="1" dirty="0" smtClean="0">
                <a:solidFill>
                  <a:sysClr val="windowText" lastClr="000000"/>
                </a:solidFill>
                <a:latin typeface="TT Norms Regular"/>
              </a:rPr>
              <a:t>Планируемая  процентная ставка </a:t>
            </a:r>
            <a:r>
              <a:rPr lang="ru-RU" sz="1400" b="1" dirty="0" smtClean="0">
                <a:solidFill>
                  <a:sysClr val="windowText" lastClr="000000"/>
                </a:solidFill>
                <a:latin typeface="TT Norms Regular"/>
              </a:rPr>
              <a:t>на </a:t>
            </a:r>
            <a:r>
              <a:rPr lang="ru-RU" sz="1400" b="1" dirty="0" smtClean="0">
                <a:latin typeface="TT Norms Regular"/>
              </a:rPr>
              <a:t>2019 - 2021 </a:t>
            </a:r>
            <a:r>
              <a:rPr lang="ru-RU" sz="1400" b="1" dirty="0" smtClean="0">
                <a:solidFill>
                  <a:sysClr val="windowText" lastClr="000000"/>
                </a:solidFill>
                <a:latin typeface="TT Norms Regular"/>
              </a:rPr>
              <a:t>г. – </a:t>
            </a:r>
            <a:r>
              <a:rPr lang="ru-RU" sz="1400" b="1" dirty="0" smtClean="0">
                <a:solidFill>
                  <a:srgbClr val="FF0000"/>
                </a:solidFill>
                <a:latin typeface="TT Norms Regular"/>
              </a:rPr>
              <a:t>8,5%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857752" y="4286256"/>
            <a:ext cx="2857520" cy="135732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ru-RU" sz="1200" b="1" dirty="0" smtClean="0">
                <a:solidFill>
                  <a:schemeClr val="tx2"/>
                </a:solidFill>
                <a:latin typeface="TT Norms Regular"/>
              </a:rPr>
              <a:t>Ставка по коммерческим кредитам запланирована в соответствии с заключенными с Минфином РФ соглашениями о реструктуризации: </a:t>
            </a:r>
          </a:p>
          <a:p>
            <a:pPr algn="just"/>
            <a:r>
              <a:rPr lang="ru-RU" sz="1200" b="1" dirty="0" smtClean="0">
                <a:solidFill>
                  <a:schemeClr val="tx2"/>
                </a:solidFill>
                <a:latin typeface="TT Norms Regular"/>
              </a:rPr>
              <a:t>ключевая ставка +1%</a:t>
            </a:r>
            <a:endParaRPr lang="ru-RU" sz="1400" b="1" dirty="0" smtClean="0">
              <a:solidFill>
                <a:srgbClr val="FF0000"/>
              </a:solidFill>
              <a:latin typeface="TT Norms Regular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714844" y="2285992"/>
            <a:ext cx="857256" cy="35719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100" b="1" dirty="0" smtClean="0">
                <a:solidFill>
                  <a:sysClr val="windowText" lastClr="000000"/>
                </a:solidFill>
                <a:latin typeface="TT Norms Regular"/>
              </a:rPr>
              <a:t>2017 г.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643538" y="2285992"/>
            <a:ext cx="857256" cy="35719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100" b="1" dirty="0" smtClean="0">
                <a:solidFill>
                  <a:sysClr val="windowText" lastClr="000000"/>
                </a:solidFill>
                <a:latin typeface="TT Norms Regular"/>
              </a:rPr>
              <a:t>2018 г.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500794" y="2285992"/>
            <a:ext cx="857256" cy="35719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100" b="1" dirty="0" smtClean="0">
                <a:solidFill>
                  <a:sysClr val="windowText" lastClr="000000"/>
                </a:solidFill>
                <a:latin typeface="TT Norms Regular"/>
              </a:rPr>
              <a:t>2019 г.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429488" y="2285992"/>
            <a:ext cx="857256" cy="35719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100" b="1" dirty="0" smtClean="0">
                <a:solidFill>
                  <a:sysClr val="windowText" lastClr="000000"/>
                </a:solidFill>
                <a:latin typeface="TT Norms Regular"/>
              </a:rPr>
              <a:t>2020 г.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286744" y="2285992"/>
            <a:ext cx="857256" cy="35719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100" b="1" dirty="0" smtClean="0">
                <a:solidFill>
                  <a:sysClr val="windowText" lastClr="000000"/>
                </a:solidFill>
                <a:latin typeface="TT Norms Regular"/>
              </a:rPr>
              <a:t>2021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214282" y="3357562"/>
            <a:ext cx="3857620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400" b="1" cap="none" spc="6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42910" y="4857760"/>
            <a:ext cx="571504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714480" y="4857760"/>
            <a:ext cx="714380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2 Subtítulo"/>
          <p:cNvSpPr txBox="1">
            <a:spLocks/>
          </p:cNvSpPr>
          <p:nvPr/>
        </p:nvSpPr>
        <p:spPr>
          <a:xfrm>
            <a:off x="571472" y="214290"/>
            <a:ext cx="7776864" cy="86409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T Norms Regular" pitchFamily="50" charset="-52"/>
              </a:rPr>
              <a:t>ИСТОЧНИКИ ФИНАНСИРОВАНИЯ ДЕФИЦИТА ОБЛАСТНОГО БЮДЖЕТА</a:t>
            </a:r>
            <a:endParaRPr lang="es-ES" sz="2800" b="0" dirty="0">
              <a:solidFill>
                <a:schemeClr val="tx1">
                  <a:lumMod val="75000"/>
                  <a:lumOff val="25000"/>
                </a:schemeClr>
              </a:solidFill>
              <a:latin typeface="TT Norms Regular" pitchFamily="50" charset="-52"/>
            </a:endParaRPr>
          </a:p>
        </p:txBody>
      </p:sp>
      <p:graphicFrame>
        <p:nvGraphicFramePr>
          <p:cNvPr id="17" name="Group 6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455201383"/>
              </p:ext>
            </p:extLst>
          </p:nvPr>
        </p:nvGraphicFramePr>
        <p:xfrm>
          <a:off x="3428992" y="1571612"/>
          <a:ext cx="5429287" cy="4738768"/>
        </p:xfrm>
        <a:graphic>
          <a:graphicData uri="http://schemas.openxmlformats.org/drawingml/2006/table">
            <a:tbl>
              <a:tblPr/>
              <a:tblGrid>
                <a:gridCol w="2494536"/>
                <a:gridCol w="1029350"/>
                <a:gridCol w="980807"/>
                <a:gridCol w="924594"/>
              </a:tblGrid>
              <a:tr h="27495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Показатель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18A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18AB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плановый период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18AB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461513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2019 год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18A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2020 год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18A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2021 год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18AB"/>
                    </a:solidFill>
                  </a:tcPr>
                </a:tc>
              </a:tr>
              <a:tr h="274957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Всего источников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-1272,9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197,7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-1 036,3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65154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Кредиты от кредитных организаций в валюте РФ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-623,4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1 687,7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1 923,5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274957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получение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4 419,5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6 187,3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6 343,1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74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погашение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-5 042,9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-4 499,6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-4 419,6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5154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Бюджетные кредиты от других бюджетов бюджетной системы РФ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-745,4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-1 490,8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-2 981,7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274957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получение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0,00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0,00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400" b="1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itchFamily="2" charset="2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0,00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74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погашение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-745,4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-1 490,8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-2 981,7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843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Иные источники внутреннего финансирования дефицитов бюджетов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0,8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0,8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21,9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601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Изменение остатков средств на счетах по учету средств областного бюджета 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95,1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0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T Norms Regular" pitchFamily="50" charset="-52"/>
                        </a:rPr>
                        <a:t>0</a:t>
                      </a:r>
                      <a:endParaRPr kumimoji="0" lang="en-US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T Norms Regular" pitchFamily="50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Объект 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09897497"/>
              </p:ext>
            </p:extLst>
          </p:nvPr>
        </p:nvGraphicFramePr>
        <p:xfrm>
          <a:off x="1" y="2571744"/>
          <a:ext cx="3714743" cy="2444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214282" y="5214950"/>
            <a:ext cx="214314" cy="214314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14282" y="5572140"/>
            <a:ext cx="214314" cy="214314"/>
          </a:xfrm>
          <a:prstGeom prst="rect">
            <a:avLst/>
          </a:prstGeom>
          <a:solidFill>
            <a:srgbClr val="FC18A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57158" y="5214950"/>
            <a:ext cx="1285884" cy="28575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400" b="1" dirty="0" err="1" smtClean="0">
                <a:latin typeface="TT Norms Regular"/>
              </a:rPr>
              <a:t>профицит</a:t>
            </a:r>
            <a:endParaRPr lang="ru-RU" sz="1400" b="1" dirty="0" smtClean="0">
              <a:latin typeface="TT Norms Regular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5720" y="5572140"/>
            <a:ext cx="1285884" cy="21431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400" b="1" dirty="0" smtClean="0">
                <a:latin typeface="TT Norms Regular"/>
              </a:rPr>
              <a:t>дефицит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14348" y="1857364"/>
            <a:ext cx="2285984" cy="64294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600" b="1" dirty="0" smtClean="0">
                <a:latin typeface="TT Norms Regular"/>
              </a:rPr>
              <a:t>Прогноз по годам,</a:t>
            </a:r>
          </a:p>
          <a:p>
            <a:pPr algn="ctr"/>
            <a:r>
              <a:rPr lang="ru-RU" sz="1100" b="1" dirty="0" smtClean="0">
                <a:latin typeface="TT Norms Regular"/>
              </a:rPr>
              <a:t>млрд. рублей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858148" y="1000108"/>
            <a:ext cx="1143008" cy="64294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1200" b="1" dirty="0" smtClean="0">
                <a:latin typeface="TT Norms Regular"/>
              </a:rPr>
              <a:t>млн. рублей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iskunova\Desktop\Новая папка\3 разд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55418" y="0"/>
            <a:ext cx="9699418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28662" y="3000372"/>
            <a:ext cx="5286412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roxima Nova Lt" pitchFamily="50" charset="0"/>
                <a:ea typeface="Tahoma" pitchFamily="34" charset="0"/>
                <a:cs typeface="Times New Roman" pitchFamily="18" charset="0"/>
              </a:rPr>
              <a:t>Основные </a:t>
            </a:r>
          </a:p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dirty="0" err="1" smtClean="0">
                <a:latin typeface="Proxima Nova Lt" pitchFamily="50" charset="0"/>
                <a:ea typeface="Tahoma" pitchFamily="34" charset="0"/>
                <a:cs typeface="Times New Roman" pitchFamily="18" charset="0"/>
              </a:rPr>
              <a:t>х</a:t>
            </a:r>
            <a:r>
              <a:rPr kumimoji="0" lang="ru-RU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roxima Nova Lt" pitchFamily="50" charset="0"/>
                <a:ea typeface="Tahoma" pitchFamily="34" charset="0"/>
                <a:cs typeface="Times New Roman" pitchFamily="18" charset="0"/>
              </a:rPr>
              <a:t>арактеристики</a:t>
            </a: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roxima Nova Lt" pitchFamily="50" charset="0"/>
                <a:ea typeface="Tahoma" pitchFamily="34" charset="0"/>
                <a:cs typeface="Times New Roman" pitchFamily="18" charset="0"/>
              </a:rPr>
              <a:t> областного</a:t>
            </a:r>
            <a:r>
              <a:rPr kumimoji="0" lang="ru-RU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roxima Nova Lt" pitchFamily="50" charset="0"/>
                <a:ea typeface="Tahoma" pitchFamily="34" charset="0"/>
                <a:cs typeface="Times New Roman" pitchFamily="18" charset="0"/>
              </a:rPr>
              <a:t>  </a:t>
            </a: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roxima Nova Lt" pitchFamily="50" charset="0"/>
                <a:ea typeface="Tahoma" pitchFamily="34" charset="0"/>
                <a:cs typeface="Times New Roman" pitchFamily="18" charset="0"/>
              </a:rPr>
              <a:t>бюджета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piskunova\Desktop\Новая папка\Новая папка\21слайд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344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14876" y="2233190"/>
            <a:ext cx="7143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Proxima Nova Bl" pitchFamily="50" charset="0"/>
              </a:rPr>
              <a:t>2019</a:t>
            </a:r>
            <a:endParaRPr lang="ru-RU" sz="1600" b="1" dirty="0">
              <a:latin typeface="Proxima Nova Bl" pitchFamily="50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4286256"/>
            <a:ext cx="7143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Proxima Nova Bl" pitchFamily="50" charset="0"/>
              </a:rPr>
              <a:t>2021</a:t>
            </a:r>
            <a:endParaRPr lang="ru-RU" sz="1600" b="1" dirty="0">
              <a:latin typeface="Proxima Nova Bl" pitchFamily="50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3214686"/>
            <a:ext cx="7143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Proxima Nova Bl" pitchFamily="50" charset="0"/>
              </a:rPr>
              <a:t>2020</a:t>
            </a:r>
            <a:endParaRPr lang="ru-RU" sz="1600" b="1" dirty="0">
              <a:latin typeface="Proxima Nova Bl" pitchFamily="50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29322" y="2000240"/>
            <a:ext cx="9286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53,3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29322" y="3143248"/>
            <a:ext cx="9286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53,2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29322" y="2428868"/>
            <a:ext cx="9286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52,0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72330" y="2428869"/>
            <a:ext cx="8572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1,3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15206" y="3500439"/>
            <a:ext cx="9286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-0,2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29322" y="3500438"/>
            <a:ext cx="9286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53,4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929322" y="4643447"/>
            <a:ext cx="9286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58,4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58082" y="4643446"/>
            <a:ext cx="9286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1,0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929322" y="4214818"/>
            <a:ext cx="9286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  <a:latin typeface="Proxima Nova Lt" pitchFamily="50" charset="0"/>
              </a:rPr>
              <a:t>59,4</a:t>
            </a:r>
            <a:endParaRPr lang="ru-RU" sz="1000" b="1" dirty="0">
              <a:solidFill>
                <a:schemeClr val="bg1"/>
              </a:solidFill>
              <a:latin typeface="Proxima Nova Lt" pitchFamily="50" charset="0"/>
            </a:endParaRPr>
          </a:p>
        </p:txBody>
      </p:sp>
      <p:sp useBgFill="1">
        <p:nvSpPr>
          <p:cNvPr id="21" name="Прямоугольник 20"/>
          <p:cNvSpPr/>
          <p:nvPr/>
        </p:nvSpPr>
        <p:spPr>
          <a:xfrm>
            <a:off x="5148064" y="5589240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116314" y="5686648"/>
            <a:ext cx="6480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itchFamily="50" charset="0"/>
              </a:rPr>
              <a:t>доходы</a:t>
            </a:r>
            <a:endParaRPr lang="ru-RU" sz="900" b="1" dirty="0">
              <a:solidFill>
                <a:schemeClr val="tx1">
                  <a:lumMod val="65000"/>
                  <a:lumOff val="35000"/>
                </a:schemeClr>
              </a:solidFill>
              <a:latin typeface="Proxima Nova Rg" pitchFamily="50" charset="0"/>
            </a:endParaRPr>
          </a:p>
        </p:txBody>
      </p:sp>
      <p:sp useBgFill="1">
        <p:nvSpPr>
          <p:cNvPr id="22" name="TextBox 21"/>
          <p:cNvSpPr txBox="1"/>
          <p:nvPr/>
        </p:nvSpPr>
        <p:spPr>
          <a:xfrm>
            <a:off x="6444208" y="5686648"/>
            <a:ext cx="648072" cy="2308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itchFamily="50" charset="0"/>
              </a:rPr>
              <a:t>расходы</a:t>
            </a:r>
            <a:endParaRPr lang="ru-RU" sz="900" b="1" dirty="0">
              <a:solidFill>
                <a:schemeClr val="tx1">
                  <a:lumMod val="65000"/>
                  <a:lumOff val="35000"/>
                </a:schemeClr>
              </a:solidFill>
              <a:latin typeface="Proxima Nova Rg" pitchFamily="50" charset="0"/>
            </a:endParaRPr>
          </a:p>
        </p:txBody>
      </p:sp>
      <p:sp useBgFill="1">
        <p:nvSpPr>
          <p:cNvPr id="23" name="TextBox 22"/>
          <p:cNvSpPr txBox="1"/>
          <p:nvPr/>
        </p:nvSpPr>
        <p:spPr>
          <a:xfrm>
            <a:off x="7596336" y="5686648"/>
            <a:ext cx="144016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itchFamily="50" charset="0"/>
              </a:rPr>
              <a:t>(-)дефицит / (+)</a:t>
            </a:r>
            <a:r>
              <a:rPr lang="ru-RU" sz="9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itchFamily="50" charset="0"/>
              </a:rPr>
              <a:t>профицит</a:t>
            </a:r>
            <a:endParaRPr lang="ru-RU" sz="900" b="1" dirty="0">
              <a:solidFill>
                <a:schemeClr val="tx1">
                  <a:lumMod val="65000"/>
                  <a:lumOff val="35000"/>
                </a:schemeClr>
              </a:solidFill>
              <a:latin typeface="Proxima Nova Rg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главление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699625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57158" y="142852"/>
            <a:ext cx="4214842" cy="428627"/>
          </a:xfrm>
        </p:spPr>
        <p:txBody>
          <a:bodyPr>
            <a:noAutofit/>
          </a:bodyPr>
          <a:lstStyle/>
          <a:p>
            <a:r>
              <a:rPr lang="ru-RU" sz="3000" dirty="0" smtClean="0">
                <a:solidFill>
                  <a:schemeClr val="bg1"/>
                </a:solidFill>
                <a:latin typeface="Proxima Nova Bl" pitchFamily="50" charset="0"/>
                <a:ea typeface="Tahoma" pitchFamily="34" charset="0"/>
                <a:cs typeface="Tahoma" pitchFamily="34" charset="0"/>
              </a:rPr>
              <a:t>СОДЕРЖАНИЕ</a:t>
            </a:r>
            <a:endParaRPr lang="ru-RU" sz="3000" dirty="0">
              <a:solidFill>
                <a:schemeClr val="bg1"/>
              </a:solidFill>
              <a:latin typeface="Proxima Nova Bl" pitchFamily="50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2844" y="928670"/>
            <a:ext cx="4572032" cy="5072098"/>
          </a:xfrm>
        </p:spPr>
        <p:txBody>
          <a:bodyPr numCol="1">
            <a:normAutofit fontScale="32500" lnSpcReduction="20000"/>
          </a:bodyPr>
          <a:lstStyle/>
          <a:p>
            <a:pPr algn="l">
              <a:lnSpc>
                <a:spcPct val="150000"/>
              </a:lnSpc>
            </a:pPr>
            <a:endParaRPr lang="ru-RU" sz="900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>
              <a:lnSpc>
                <a:spcPct val="11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Глоссарий</a:t>
            </a:r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…………………………………………………………………...…………………………..………….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03 </a:t>
            </a:r>
            <a:r>
              <a:rPr lang="ru-RU" sz="33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</a:t>
            </a:r>
          </a:p>
          <a:p>
            <a:pPr algn="l">
              <a:lnSpc>
                <a:spcPct val="110000"/>
              </a:lnSpc>
            </a:pPr>
            <a:endParaRPr lang="ru-RU" sz="1500" b="1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>
              <a:lnSpc>
                <a:spcPct val="11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Основные показатели развития Амурской области в динамике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………………………………………………….………………………………………………………..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06</a:t>
            </a:r>
          </a:p>
          <a:p>
            <a:pPr algn="l">
              <a:lnSpc>
                <a:spcPct val="120000"/>
              </a:lnSpc>
            </a:pPr>
            <a:endParaRPr lang="ru-RU" sz="1500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>
              <a:lnSpc>
                <a:spcPct val="11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Основные задачи и приоритетные направления бюджетной политики Амурской области на 2018 год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…………..………………………..…….…..…………………………………………………….… 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09</a:t>
            </a:r>
          </a:p>
          <a:p>
            <a:pPr algn="l">
              <a:lnSpc>
                <a:spcPct val="110000"/>
              </a:lnSpc>
            </a:pPr>
            <a:endParaRPr lang="ru-RU" sz="15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1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Объем и структура налоговых и неналоговых доходов</a:t>
            </a:r>
            <a:r>
              <a:rPr lang="ru-RU" sz="2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………........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…………………..………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12</a:t>
            </a:r>
            <a:endParaRPr lang="ru-RU" sz="3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10000"/>
              </a:lnSpc>
            </a:pPr>
            <a:endParaRPr lang="ru-RU" sz="15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2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Оценка объема предоставляемых налоговых льгот, </a:t>
            </a:r>
          </a:p>
          <a:p>
            <a:pPr algn="l">
              <a:lnSpc>
                <a:spcPct val="12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установленных законодательством Амурской области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....……………………………………….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15</a:t>
            </a:r>
          </a:p>
          <a:p>
            <a:pPr algn="l">
              <a:lnSpc>
                <a:spcPct val="110000"/>
              </a:lnSpc>
            </a:pPr>
            <a:endParaRPr lang="ru-RU" sz="1500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>
              <a:lnSpc>
                <a:spcPct val="11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Уровень долговой нагрузки на бюджет </a:t>
            </a:r>
          </a:p>
          <a:p>
            <a:pPr algn="l">
              <a:lnSpc>
                <a:spcPct val="11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Амурской области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.…………………………………………………………………………………………….….……….… 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16</a:t>
            </a:r>
            <a:endParaRPr lang="ru-RU" sz="3800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>
              <a:lnSpc>
                <a:spcPct val="110000"/>
              </a:lnSpc>
            </a:pPr>
            <a:endParaRPr lang="ru-RU" sz="1500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>
              <a:lnSpc>
                <a:spcPct val="110000"/>
              </a:lnSpc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Основные характеристики бюджета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……..…………………..………………………..……………... 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18</a:t>
            </a:r>
          </a:p>
          <a:p>
            <a:pPr algn="l">
              <a:lnSpc>
                <a:spcPct val="110000"/>
              </a:lnSpc>
            </a:pPr>
            <a:endParaRPr lang="ru-RU" sz="2800" b="1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lvl="0" algn="l">
              <a:defRPr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Позиция Амурской области в рейтинге открытости </a:t>
            </a:r>
          </a:p>
          <a:p>
            <a:pPr lvl="0" algn="l">
              <a:defRPr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бюджетных </a:t>
            </a:r>
            <a:r>
              <a:rPr lang="ru-RU" sz="280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данных </a:t>
            </a:r>
            <a:r>
              <a:rPr lang="ru-RU" sz="230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……………………………………………………………………………………..…</a:t>
            </a:r>
            <a:r>
              <a:rPr lang="ru-RU" sz="2400" b="1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ru-RU" sz="38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20</a:t>
            </a:r>
          </a:p>
          <a:p>
            <a:pPr algn="l">
              <a:lnSpc>
                <a:spcPct val="110000"/>
              </a:lnSpc>
            </a:pPr>
            <a:endParaRPr lang="ru-RU" sz="3800" b="1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/>
            <a:endParaRPr lang="ru-RU" sz="1000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/>
            <a:endParaRPr lang="ru-RU" sz="1600" b="1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/>
            <a:endParaRPr lang="ru-RU" sz="1300" b="1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>
              <a:lnSpc>
                <a:spcPct val="150000"/>
              </a:lnSpc>
              <a:tabLst>
                <a:tab pos="93663" algn="l"/>
              </a:tabLst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</a:t>
            </a:r>
            <a:endParaRPr lang="ru-RU" sz="1600" b="1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/>
            <a:endParaRPr lang="ru-RU" sz="1600" b="1" dirty="0" smtClean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l"/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одзаголовок 5"/>
          <p:cNvSpPr txBox="1">
            <a:spLocks/>
          </p:cNvSpPr>
          <p:nvPr/>
        </p:nvSpPr>
        <p:spPr>
          <a:xfrm>
            <a:off x="4857752" y="857232"/>
            <a:ext cx="4572032" cy="5143536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/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93663" algn="l"/>
              </a:tabLst>
              <a:defRPr/>
            </a:pPr>
            <a:endParaRPr kumimoji="0" lang="ru-RU" sz="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Расходная</a:t>
            </a:r>
            <a:r>
              <a:rPr kumimoji="0" lang="ru-RU" sz="9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часть бюджета в разрезе государственных </a:t>
            </a:r>
          </a:p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9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программ , с указанием интересов целевых групп…………………………….</a:t>
            </a: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…..</a:t>
            </a: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21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Административно-территориальное</a:t>
            </a:r>
            <a:r>
              <a:rPr kumimoji="0" lang="ru-RU" sz="9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деление</a:t>
            </a: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…………………………………………………………………….………………………………...</a:t>
            </a:r>
            <a:r>
              <a:rPr lang="ru-RU" sz="1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51</a:t>
            </a:r>
            <a:endParaRPr kumimoji="0" lang="ru-RU" sz="13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Межбюджетные отношения</a:t>
            </a: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…………</a:t>
            </a: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…….…………..…………………………..…………....… </a:t>
            </a:r>
            <a:r>
              <a:rPr lang="ru-RU" sz="1200" b="1" noProof="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52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Расходы на оказание государственных услуг в социальной сфере</a:t>
            </a: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…………….…………………………………………………………………………………..……….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57</a:t>
            </a:r>
          </a:p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Детализация расходов в разрезе </a:t>
            </a:r>
            <a:r>
              <a:rPr lang="ru-RU" sz="9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kumimoji="0" lang="ru-RU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азделов</a:t>
            </a: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подразделов, </a:t>
            </a:r>
          </a:p>
          <a:p>
            <a:pPr lvl="0">
              <a:spcBef>
                <a:spcPct val="20000"/>
              </a:spcBef>
              <a:defRPr/>
            </a:pP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видов расходов классификации расходов</a:t>
            </a:r>
            <a:r>
              <a:rPr lang="ru-RU" sz="7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……………………………..……………………</a:t>
            </a:r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60</a:t>
            </a:r>
          </a:p>
          <a:p>
            <a:pPr lvl="0">
              <a:spcBef>
                <a:spcPct val="20000"/>
              </a:spcBef>
              <a:defRPr/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ru-RU" sz="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Сравнительные показатели расходов консолидированных 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бюджетов субъектов РФ</a:t>
            </a:r>
            <a:r>
              <a:rPr lang="ru-RU" sz="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……………………………………………………….………………….</a:t>
            </a:r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66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……………………………..…………………………………………..…</a:t>
            </a: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67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3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93663" algn="l"/>
              </a:tabLst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iskunova\Desktop\Новая папка\Новая папка\19 слайд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40415" y="-24"/>
            <a:ext cx="9698761" cy="68580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42852"/>
            <a:ext cx="9144000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Th" pitchFamily="50" charset="0"/>
                <a:cs typeface="Angsana New" pitchFamily="18" charset="-34"/>
              </a:rPr>
              <a:t>Рейтинг субъектов Российской Федерации по уровню  открытости бюджетных данных в</a:t>
            </a:r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 Дальневосточном Федеральном округе </a:t>
            </a:r>
          </a:p>
          <a:p>
            <a:r>
              <a:rPr lang="ru-RU" sz="1000" dirty="0" smtClean="0">
                <a:latin typeface="Proxima Nova Lt" pitchFamily="50" charset="0"/>
                <a:cs typeface="Angsana New" pitchFamily="18" charset="-34"/>
              </a:rPr>
              <a:t>(составлен Научно-исследовательским финансовым институтом Минфина России)</a:t>
            </a:r>
          </a:p>
          <a:p>
            <a:endParaRPr lang="ru-RU" sz="500" b="1" dirty="0" smtClean="0">
              <a:latin typeface="Segoe UI Light" pitchFamily="34" charset="0"/>
              <a:cs typeface="Angsana New" pitchFamily="18" charset="-34"/>
            </a:endParaRPr>
          </a:p>
          <a:p>
            <a:pPr algn="ctr"/>
            <a:r>
              <a:rPr lang="ru-RU" dirty="0" smtClean="0">
                <a:latin typeface="Segoe UI Light" pitchFamily="34" charset="0"/>
                <a:cs typeface="Angsana New" pitchFamily="18" charset="-34"/>
              </a:rPr>
              <a:t>Публичные сведения о деятельности государственных учреждений</a:t>
            </a:r>
          </a:p>
          <a:p>
            <a:pPr algn="ctr"/>
            <a:r>
              <a:rPr lang="ru-RU" sz="1100" dirty="0" smtClean="0">
                <a:latin typeface="Segoe UI Light" pitchFamily="34" charset="0"/>
                <a:cs typeface="Angsana New" pitchFamily="18" charset="-34"/>
              </a:rPr>
              <a:t>*Доля государственных бюджетных и автономных учреждений субъекта РФ разместила на официальном сайте РФ для размещения информации о государственных (муниципальных) учреждениях (</a:t>
            </a:r>
            <a:r>
              <a:rPr lang="ru-RU" sz="1100" dirty="0" err="1" smtClean="0">
                <a:latin typeface="Segoe UI Light" pitchFamily="34" charset="0"/>
                <a:cs typeface="Angsana New" pitchFamily="18" charset="-34"/>
              </a:rPr>
              <a:t>www.bus.gov.ru</a:t>
            </a:r>
            <a:r>
              <a:rPr lang="ru-RU" sz="1100" dirty="0" smtClean="0">
                <a:latin typeface="Segoe UI Light" pitchFamily="34" charset="0"/>
                <a:cs typeface="Angsana New" pitchFamily="18" charset="-34"/>
              </a:rPr>
              <a:t>) планы финансово-хозяйственной деятельности </a:t>
            </a:r>
            <a:r>
              <a:rPr lang="ru-RU" sz="1100" b="1" dirty="0" smtClean="0">
                <a:latin typeface="Segoe UI Light" pitchFamily="34" charset="0"/>
                <a:cs typeface="Angsana New" pitchFamily="18" charset="-34"/>
              </a:rPr>
              <a:t>на 2018 год </a:t>
            </a:r>
            <a:r>
              <a:rPr lang="ru-RU" sz="1100" dirty="0" smtClean="0">
                <a:latin typeface="Segoe UI Light" pitchFamily="34" charset="0"/>
                <a:cs typeface="Angsana New" pitchFamily="18" charset="-34"/>
              </a:rPr>
              <a:t>(в процентах от общего количества государственных бюджетных и автономных учреждений субъекта РФ)</a:t>
            </a:r>
          </a:p>
          <a:p>
            <a:pPr algn="ctr"/>
            <a:endParaRPr lang="ru-RU" sz="1100" dirty="0" smtClean="0">
              <a:latin typeface="Proxima Nova Lt" pitchFamily="50" charset="0"/>
              <a:cs typeface="Angsana New" pitchFamily="18" charset="-3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2500306"/>
            <a:ext cx="3214710" cy="430887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2285992"/>
            <a:ext cx="4286280" cy="4408899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100" b="1" dirty="0" smtClean="0">
                <a:latin typeface="Proxima Nova Bl" pitchFamily="50" charset="0"/>
                <a:cs typeface="Times New Roman" pitchFamily="18" charset="0"/>
              </a:rPr>
              <a:t>Место/Доля %</a:t>
            </a:r>
            <a:endParaRPr lang="ru-RU" sz="1100" dirty="0" smtClean="0">
              <a:latin typeface="Proxima Nova Bl" pitchFamily="50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1-2/99,2</a:t>
            </a:r>
          </a:p>
          <a:p>
            <a:pPr algn="ctr"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1-2/98,2</a:t>
            </a:r>
          </a:p>
          <a:p>
            <a:pPr algn="ctr"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3-4/97,7</a:t>
            </a:r>
          </a:p>
          <a:p>
            <a:pPr algn="ctr"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3-4/95,3</a:t>
            </a:r>
          </a:p>
          <a:p>
            <a:pPr algn="ctr"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 5/96,1</a:t>
            </a:r>
          </a:p>
          <a:p>
            <a:pPr algn="ctr"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 6-7/86,1</a:t>
            </a:r>
          </a:p>
          <a:p>
            <a:pPr algn="ctr"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6-7/85,3</a:t>
            </a:r>
          </a:p>
          <a:p>
            <a:pPr algn="ctr"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  8/75,1</a:t>
            </a:r>
          </a:p>
          <a:p>
            <a:pPr algn="ctr"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  9/54,2</a:t>
            </a:r>
          </a:p>
          <a:p>
            <a:pPr>
              <a:lnSpc>
                <a:spcPct val="150000"/>
              </a:lnSpc>
            </a:pPr>
            <a:endParaRPr lang="ru-RU" sz="1100" dirty="0" smtClean="0">
              <a:latin typeface="Proxima Nova Lt" pitchFamily="50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1100" dirty="0" smtClean="0">
              <a:latin typeface="Proxima Nova Bl" pitchFamily="50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1100" dirty="0" smtClean="0">
              <a:latin typeface="Proxima Nova Bl" pitchFamily="50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1100" dirty="0" smtClean="0">
              <a:latin typeface="Proxima Nova Bl" pitchFamily="50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100" b="1" dirty="0" smtClean="0">
                <a:latin typeface="Proxima Nova Bl" pitchFamily="50" charset="0"/>
                <a:cs typeface="Times New Roman" pitchFamily="18" charset="0"/>
              </a:rPr>
              <a:t>Регион</a:t>
            </a:r>
          </a:p>
          <a:p>
            <a:pPr>
              <a:lnSpc>
                <a:spcPct val="15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Приморский край</a:t>
            </a:r>
          </a:p>
          <a:p>
            <a:pPr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Амурская область</a:t>
            </a:r>
          </a:p>
          <a:p>
            <a:pPr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Сахалинская область</a:t>
            </a:r>
          </a:p>
          <a:p>
            <a:pPr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Хабаровский край</a:t>
            </a:r>
          </a:p>
          <a:p>
            <a:pPr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Камчатский край</a:t>
            </a:r>
          </a:p>
          <a:p>
            <a:pPr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Магаданская область</a:t>
            </a:r>
          </a:p>
          <a:p>
            <a:pPr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ЕАО</a:t>
            </a:r>
          </a:p>
          <a:p>
            <a:pPr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Республика Саха (Якутия)</a:t>
            </a:r>
          </a:p>
          <a:p>
            <a:pPr>
              <a:lnSpc>
                <a:spcPct val="200000"/>
              </a:lnSpc>
            </a:pPr>
            <a:r>
              <a:rPr lang="ru-RU" sz="1100" dirty="0" smtClean="0">
                <a:latin typeface="Proxima Nova Lt" pitchFamily="50" charset="0"/>
                <a:cs typeface="Times New Roman" pitchFamily="18" charset="0"/>
              </a:rPr>
              <a:t>Чукотский автономный округ</a:t>
            </a:r>
          </a:p>
          <a:p>
            <a:pPr marL="180975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180975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iskunova\Desktop\Новая папка\Новая папка\22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9144000" cy="6465291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7" y="1142983"/>
          <a:ext cx="8286807" cy="55613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61477"/>
                <a:gridCol w="654221"/>
                <a:gridCol w="985095"/>
                <a:gridCol w="686803"/>
                <a:gridCol w="859316"/>
                <a:gridCol w="739895"/>
              </a:tblGrid>
              <a:tr h="3589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Наименование государственной программы области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Факт 2017 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Уточненный  план на 2018</a:t>
                      </a:r>
                      <a:endParaRPr lang="ru-RU" sz="800" b="1" kern="1200" dirty="0" smtClean="0">
                        <a:solidFill>
                          <a:srgbClr val="FF33CC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2019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2021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3159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Развитие сельского хозяйства и регулирование рынков сельскохозяйственной</a:t>
                      </a:r>
                      <a:r>
                        <a:rPr lang="ru-RU" sz="800" baseline="0" dirty="0" smtClean="0">
                          <a:latin typeface="Proxima Nova Rg" pitchFamily="50" charset="0"/>
                        </a:rPr>
                        <a:t> продукции, сырья и продовольствия Амурской области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1 797,1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1292,6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1091,9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1240,3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1198,3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3159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Развитие системы социальной защиты населения Амурской области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8 525,8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9081,0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kern="1200" dirty="0" smtClean="0">
                          <a:solidFill>
                            <a:schemeClr val="tx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9093,5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8706,6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8950,4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2010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Развитие и сохранение культуры и искусства Амурской области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363,2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416,4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454,6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369,9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508,1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2010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Охрана окружающей среды в Амурской области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586,0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025,3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994,3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1088,3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2173,5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3159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Модернизация </a:t>
                      </a:r>
                      <a:r>
                        <a:rPr lang="ru-RU" sz="800" kern="1200" dirty="0" err="1" smtClean="0">
                          <a:latin typeface="Proxima Nova Rg" pitchFamily="50" charset="0"/>
                        </a:rPr>
                        <a:t>жилищно</a:t>
                      </a:r>
                      <a:r>
                        <a:rPr lang="ru-RU" sz="800" kern="1200" dirty="0" smtClean="0">
                          <a:latin typeface="Proxima Nova Rg" pitchFamily="50" charset="0"/>
                        </a:rPr>
                        <a:t> - коммунального комплекса. энергосбережение и повышение энергетической эффективности в Амурской области</a:t>
                      </a:r>
                      <a:endParaRPr lang="ru-RU" sz="800" kern="1200" dirty="0" smtClean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3 333,7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3341,9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1904,0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1347,8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1619,7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2010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Развитие здравоохранения Амурской области</a:t>
                      </a:r>
                      <a:endParaRPr lang="ru-RU" sz="800" kern="1200" dirty="0" smtClean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7 922,4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506,6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8611,4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9376,6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8955,8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3159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Обеспечение доступным и качественным жильем населения Амурской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1 559,1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949,8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723,5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532,3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533,3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3159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Экономическое развитие и инновационная экономика Амурской области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876,0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2 547,0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4068,4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3491,7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1263,9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3159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Развитие физической культуры и спорта на территории Амурской области</a:t>
                      </a:r>
                      <a:endParaRPr lang="ru-RU" sz="800" dirty="0" smtClean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175,3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292,6 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251,2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204,6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217,3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3159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Повышение эффективности деятельности органов государственной власти и управления Амурской области на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5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746,2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735,6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7278,2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7967,1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7869,6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4307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Снижение рисков и смягчение последствий чрезвычайных ситуаций природного и техногенного характера, а также обеспечение безопасности населения области</a:t>
                      </a:r>
                      <a:endParaRPr lang="ru-RU" sz="800" dirty="0" smtClean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8089,1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952,4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926,8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887,6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939,3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2010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Развитие образования Амурской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539,7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10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255,5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11408,8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11338,1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11656,1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2010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Развитие транспортной системы Амурской области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5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390,4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5</a:t>
                      </a:r>
                      <a:r>
                        <a:rPr lang="ru-RU" sz="800" b="0" baseline="0" dirty="0" smtClean="0">
                          <a:latin typeface="Proxima Nova Rg" pitchFamily="50" charset="0"/>
                        </a:rPr>
                        <a:t> 157,5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4381,2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4144,4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8923,1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2010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НЕПРОГРАММНЫЕ РАСХОДЫ</a:t>
                      </a:r>
                      <a:endParaRPr lang="ru-RU" sz="800" b="1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611,3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784,2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849,5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809,1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843,6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6109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Итого: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46 234,3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53 338,4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52037,4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51504,5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55652,0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  <a:tr h="6109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1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kern="1200" dirty="0" smtClean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357166"/>
            <a:ext cx="81439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Th" pitchFamily="50" charset="0"/>
                <a:cs typeface="Angsana New" pitchFamily="18" charset="-34"/>
              </a:rPr>
              <a:t>Государственные программы области на 2017 - 2021 годы </a:t>
            </a:r>
          </a:p>
          <a:p>
            <a:r>
              <a:rPr lang="ru-RU" sz="2000" dirty="0" smtClean="0">
                <a:latin typeface="Proxima Nova Th" pitchFamily="50" charset="0"/>
                <a:cs typeface="Angsana New" pitchFamily="18" charset="-34"/>
              </a:rPr>
              <a:t>(млн. руб.) 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Содержимое 25" descr="АПК-планируемый-результат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412265" y="0"/>
            <a:ext cx="9699173" cy="6858001"/>
          </a:xfrm>
        </p:spPr>
      </p:pic>
      <p:sp>
        <p:nvSpPr>
          <p:cNvPr id="5" name="Прямоугольник 4"/>
          <p:cNvSpPr/>
          <p:nvPr/>
        </p:nvSpPr>
        <p:spPr>
          <a:xfrm>
            <a:off x="1928794" y="642918"/>
            <a:ext cx="55721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Proxima Nova Lt" pitchFamily="50" charset="0"/>
                <a:cs typeface="Angsana New" pitchFamily="18" charset="-34"/>
              </a:rPr>
              <a:t>Планируемый результат на 2019-2021 годы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graphicFrame>
        <p:nvGraphicFramePr>
          <p:cNvPr id="8" name="Содержимое 7"/>
          <p:cNvGraphicFramePr>
            <a:graphicFrameLocks/>
          </p:cNvGraphicFramePr>
          <p:nvPr/>
        </p:nvGraphicFramePr>
        <p:xfrm>
          <a:off x="214282" y="2071678"/>
          <a:ext cx="1928826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57158" y="2524448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graphicFrame>
        <p:nvGraphicFramePr>
          <p:cNvPr id="35" name="Диаграмма 34"/>
          <p:cNvGraphicFramePr/>
          <p:nvPr/>
        </p:nvGraphicFramePr>
        <p:xfrm>
          <a:off x="2214546" y="2071678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6" name="Диаграмма 35"/>
          <p:cNvGraphicFramePr/>
          <p:nvPr/>
        </p:nvGraphicFramePr>
        <p:xfrm>
          <a:off x="2285984" y="3571876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7" name="Диаграмма 36"/>
          <p:cNvGraphicFramePr/>
          <p:nvPr/>
        </p:nvGraphicFramePr>
        <p:xfrm>
          <a:off x="214282" y="3571876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8" name="Диаграмма 37"/>
          <p:cNvGraphicFramePr/>
          <p:nvPr/>
        </p:nvGraphicFramePr>
        <p:xfrm>
          <a:off x="142844" y="5072074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9" name="Диаграмма 38"/>
          <p:cNvGraphicFramePr/>
          <p:nvPr/>
        </p:nvGraphicFramePr>
        <p:xfrm>
          <a:off x="4500562" y="2071678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0" name="Диаграмма 39"/>
          <p:cNvGraphicFramePr/>
          <p:nvPr/>
        </p:nvGraphicFramePr>
        <p:xfrm>
          <a:off x="6643702" y="2000240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1" name="Диаграмма 40"/>
          <p:cNvGraphicFramePr/>
          <p:nvPr/>
        </p:nvGraphicFramePr>
        <p:xfrm>
          <a:off x="6643702" y="3571876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42" name="Диаграмма 41"/>
          <p:cNvGraphicFramePr/>
          <p:nvPr/>
        </p:nvGraphicFramePr>
        <p:xfrm>
          <a:off x="4572000" y="3571876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43" name="Диаграмма 42"/>
          <p:cNvGraphicFramePr/>
          <p:nvPr/>
        </p:nvGraphicFramePr>
        <p:xfrm>
          <a:off x="4572000" y="5000636"/>
          <a:ext cx="2000264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4714876" y="1641920"/>
            <a:ext cx="15716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Молоко, тыс. тонн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715140" y="1643050"/>
            <a:ext cx="192882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Мясо, тыс. тонн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428860" y="1643050"/>
            <a:ext cx="15716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Картофель, тыс. тонн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57158" y="1630908"/>
            <a:ext cx="18573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Зерновые, зернобобовые,</a:t>
            </a:r>
          </a:p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 тыс. тонн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57158" y="3131106"/>
            <a:ext cx="185738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Овощи, тыс. тонн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428860" y="3126730"/>
            <a:ext cx="185738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Крупы, тыс. тонн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7158" y="4698366"/>
            <a:ext cx="185738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Масло соевое, тыс. тонн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714876" y="3126730"/>
            <a:ext cx="185738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КРС мясных пород, тыс. голов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786578" y="3126730"/>
            <a:ext cx="18573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Поголовье северных оленей, тыс. голов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714876" y="4698366"/>
            <a:ext cx="185738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Lt" pitchFamily="50" charset="0"/>
                <a:cs typeface="Angsana New" pitchFamily="18" charset="-34"/>
              </a:rPr>
              <a:t>Яйцо, млн. штук</a:t>
            </a:r>
            <a:endParaRPr lang="ru-RU" sz="900" dirty="0" smtClean="0">
              <a:solidFill>
                <a:schemeClr val="bg1">
                  <a:lumMod val="50000"/>
                </a:schemeClr>
              </a:solidFill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0" y="0"/>
            <a:ext cx="92869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>Государственная программа «Развитие сельского хозяйства и регулирование рынков сельскохозяйственной продукции, сырья и продовольствия Амурской области»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2428860" y="2571744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714876" y="2571744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929454" y="2571744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500298" y="4143380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57158" y="4214818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714876" y="4143380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858016" y="4143380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57158" y="5572140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714876" y="5572140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Содержимое 30" descr="АПК-планируемый-результат-2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357222" y="0"/>
            <a:ext cx="9699172" cy="6858000"/>
          </a:xfrm>
        </p:spPr>
      </p:pic>
      <p:sp>
        <p:nvSpPr>
          <p:cNvPr id="24" name="Прямоугольник 23"/>
          <p:cNvSpPr/>
          <p:nvPr/>
        </p:nvSpPr>
        <p:spPr>
          <a:xfrm>
            <a:off x="4714876" y="1600130"/>
            <a:ext cx="1928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latin typeface="Proxima Nova Lt" pitchFamily="50" charset="0"/>
                <a:cs typeface="Angsana New" pitchFamily="18" charset="-34"/>
              </a:rPr>
              <a:t>Гранты с/</a:t>
            </a:r>
            <a:r>
              <a:rPr lang="ru-RU" sz="900" b="1" dirty="0" err="1" smtClean="0">
                <a:latin typeface="Proxima Nova Lt" pitchFamily="50" charset="0"/>
                <a:cs typeface="Angsana New" pitchFamily="18" charset="-34"/>
              </a:rPr>
              <a:t>х</a:t>
            </a:r>
            <a:r>
              <a:rPr lang="ru-RU" sz="900" b="1" dirty="0" smtClean="0">
                <a:latin typeface="Proxima Nova Lt" pitchFamily="50" charset="0"/>
                <a:cs typeface="Angsana New" pitchFamily="18" charset="-34"/>
              </a:rPr>
              <a:t> кооперативам, количество новых рабочих мест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714876" y="3214686"/>
            <a:ext cx="1928826" cy="32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latin typeface="Proxima Nova Lt" pitchFamily="50" charset="0"/>
                <a:cs typeface="Angsana New" pitchFamily="18" charset="-34"/>
              </a:rPr>
              <a:t>Поддержка начинающих фермеров, грант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428860" y="1530996"/>
            <a:ext cx="192882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latin typeface="Proxima Nova Lt" pitchFamily="50" charset="0"/>
                <a:cs typeface="Angsana New" pitchFamily="18" charset="-34"/>
              </a:rPr>
              <a:t>Ввод в действие новых плоскостных спортивных сооружений (комплексные площадки для подвижных игр), тыс. кв.м.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57158" y="1562068"/>
            <a:ext cx="192882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latin typeface="Proxima Nova Lt" pitchFamily="50" charset="0"/>
                <a:cs typeface="Angsana New" pitchFamily="18" charset="-34"/>
              </a:rPr>
              <a:t>Ввод (приобретение) жилья для граждан, молодых семей и молодых специалистов, проживающих в сельской местности, тыс. кв.м.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85720" y="3714752"/>
            <a:ext cx="1928826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900" b="1" dirty="0" smtClean="0">
                <a:latin typeface="Proxima Nova Lt" pitchFamily="50" charset="0"/>
                <a:cs typeface="Angsana New" pitchFamily="18" charset="-34"/>
              </a:rPr>
              <a:t>Количество реализованных проектов местных инициатив граждан, проживающих в сельской местности, с помощью государственной поддержки, грант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85720" y="785794"/>
            <a:ext cx="4214842" cy="352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baseline="-25000" dirty="0" smtClean="0">
                <a:latin typeface="Proxima Nova Bl" pitchFamily="50" charset="0"/>
              </a:rPr>
              <a:t>Устойчивое развитие сельских территорий</a:t>
            </a:r>
            <a:endParaRPr lang="ru-RU" sz="2000" b="1" dirty="0">
              <a:latin typeface="Proxima Nova Bl" pitchFamily="50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572032" y="785794"/>
            <a:ext cx="5072066" cy="429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baseline="-25000" dirty="0" smtClean="0">
                <a:latin typeface="Proxima Nova Bl" pitchFamily="50" charset="0"/>
              </a:rPr>
              <a:t>Государственная поддержка малых форм хозяйствования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285728"/>
            <a:ext cx="72152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Планируемый результат 2019-2021 годы</a:t>
            </a:r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graphicFrame>
        <p:nvGraphicFramePr>
          <p:cNvPr id="22" name="Диаграмма 21"/>
          <p:cNvGraphicFramePr/>
          <p:nvPr/>
        </p:nvGraphicFramePr>
        <p:xfrm>
          <a:off x="4429124" y="2214554"/>
          <a:ext cx="2428892" cy="428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Диаграмма 22"/>
          <p:cNvGraphicFramePr/>
          <p:nvPr/>
        </p:nvGraphicFramePr>
        <p:xfrm>
          <a:off x="4357686" y="3786190"/>
          <a:ext cx="2428892" cy="428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5" name="Диаграмма 24"/>
          <p:cNvGraphicFramePr/>
          <p:nvPr/>
        </p:nvGraphicFramePr>
        <p:xfrm>
          <a:off x="285720" y="2143116"/>
          <a:ext cx="2000264" cy="1285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7" name="Диаграмма 26"/>
          <p:cNvGraphicFramePr/>
          <p:nvPr/>
        </p:nvGraphicFramePr>
        <p:xfrm>
          <a:off x="2428860" y="2000240"/>
          <a:ext cx="2000264" cy="1285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0" name="Диаграмма 29"/>
          <p:cNvGraphicFramePr/>
          <p:nvPr/>
        </p:nvGraphicFramePr>
        <p:xfrm>
          <a:off x="285720" y="4357694"/>
          <a:ext cx="2000264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5" name="Прямоугольник 34"/>
          <p:cNvSpPr/>
          <p:nvPr/>
        </p:nvSpPr>
        <p:spPr>
          <a:xfrm>
            <a:off x="2643174" y="3286124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786314" y="2643182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14876" y="4357694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7158" y="3357562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8596" y="5786454"/>
            <a:ext cx="1714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Proxima Nova Bl" pitchFamily="50" charset="0"/>
              </a:rPr>
              <a:t>2019       2020       2021</a:t>
            </a:r>
            <a:endParaRPr lang="ru-RU" sz="1100" b="1" dirty="0">
              <a:latin typeface="Proxima Nova Bl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Содержимое 28" descr="АПК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5073" y="0"/>
            <a:ext cx="9699171" cy="6858000"/>
          </a:xfrm>
        </p:spPr>
      </p:pic>
      <p:sp>
        <p:nvSpPr>
          <p:cNvPr id="19" name="Прямоугольник 18"/>
          <p:cNvSpPr/>
          <p:nvPr/>
        </p:nvSpPr>
        <p:spPr>
          <a:xfrm>
            <a:off x="571472" y="1142984"/>
            <a:ext cx="2857520" cy="264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baseline="-25000" dirty="0" smtClean="0">
                <a:latin typeface="Proxima Nova Bl" pitchFamily="50" charset="0"/>
              </a:rPr>
              <a:t> </a:t>
            </a:r>
            <a:endParaRPr lang="ru-RU" sz="1400" b="1" dirty="0">
              <a:latin typeface="Proxima Nova Bl" pitchFamily="50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2844" y="214290"/>
            <a:ext cx="721523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Расходы на поддержку АПК в 2019-2021 годах, тыс. рублей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graphicFrame>
        <p:nvGraphicFramePr>
          <p:cNvPr id="36" name="Диаграмма 35"/>
          <p:cNvGraphicFramePr/>
          <p:nvPr/>
        </p:nvGraphicFramePr>
        <p:xfrm>
          <a:off x="428596" y="1357298"/>
          <a:ext cx="2857520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7" name="Диаграмма 36"/>
          <p:cNvGraphicFramePr/>
          <p:nvPr/>
        </p:nvGraphicFramePr>
        <p:xfrm>
          <a:off x="3500430" y="1357298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3428992" y="1285860"/>
            <a:ext cx="2857520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baseline="-25000" dirty="0" smtClean="0">
                <a:latin typeface="Proxima Nova Bl" pitchFamily="50" charset="0"/>
              </a:rPr>
              <a:t>Молочное  скотоводство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00034" y="1285860"/>
            <a:ext cx="2857520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baseline="-25000" dirty="0" smtClean="0">
                <a:latin typeface="Proxima Nova Bl" pitchFamily="50" charset="0"/>
              </a:rPr>
              <a:t>Поддержка животноводства</a:t>
            </a:r>
          </a:p>
        </p:txBody>
      </p:sp>
      <p:graphicFrame>
        <p:nvGraphicFramePr>
          <p:cNvPr id="40" name="Диаграмма 39"/>
          <p:cNvGraphicFramePr/>
          <p:nvPr/>
        </p:nvGraphicFramePr>
        <p:xfrm>
          <a:off x="642910" y="2928934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1" name="Диаграмма 40"/>
          <p:cNvGraphicFramePr/>
          <p:nvPr/>
        </p:nvGraphicFramePr>
        <p:xfrm>
          <a:off x="642910" y="4572008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2" name="Диаграмма 41"/>
          <p:cNvGraphicFramePr/>
          <p:nvPr/>
        </p:nvGraphicFramePr>
        <p:xfrm>
          <a:off x="3428992" y="3071810"/>
          <a:ext cx="2786082" cy="1571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43" name="Диаграмма 42"/>
          <p:cNvGraphicFramePr/>
          <p:nvPr/>
        </p:nvGraphicFramePr>
        <p:xfrm>
          <a:off x="3500430" y="4572008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4" name="Диаграмма 43"/>
          <p:cNvGraphicFramePr/>
          <p:nvPr/>
        </p:nvGraphicFramePr>
        <p:xfrm>
          <a:off x="6357950" y="2928934"/>
          <a:ext cx="2643206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Содержимое 28" descr="АПК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5073" y="0"/>
            <a:ext cx="9699171" cy="6858000"/>
          </a:xfrm>
        </p:spPr>
      </p:pic>
      <p:sp>
        <p:nvSpPr>
          <p:cNvPr id="19" name="Прямоугольник 18"/>
          <p:cNvSpPr/>
          <p:nvPr/>
        </p:nvSpPr>
        <p:spPr>
          <a:xfrm>
            <a:off x="571472" y="1142984"/>
            <a:ext cx="2857520" cy="389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baseline="-25000" dirty="0" smtClean="0">
                <a:latin typeface="Proxima Nova Bl" pitchFamily="50" charset="0"/>
              </a:rPr>
              <a:t>Субсидии на сохранение, восстановление, расширение посевных площадей</a:t>
            </a:r>
            <a:endParaRPr lang="ru-RU" sz="1400" b="1" dirty="0">
              <a:latin typeface="Proxima Nova Bl" pitchFamily="50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2910" y="2857496"/>
            <a:ext cx="2857520" cy="27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baseline="-25000" dirty="0" smtClean="0">
                <a:latin typeface="Proxima Nova Bl" pitchFamily="50" charset="0"/>
              </a:rPr>
              <a:t>Субсидии на развитие овощеводства</a:t>
            </a:r>
            <a:endParaRPr lang="ru-RU" sz="1400" b="1" dirty="0">
              <a:latin typeface="Proxima Nova Bl" pitchFamily="50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215074" y="2883285"/>
            <a:ext cx="2857520" cy="443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baseline="-25000" dirty="0" smtClean="0">
                <a:latin typeface="Proxima Nova Bl" pitchFamily="50" charset="0"/>
              </a:rPr>
              <a:t>Обеспечение жильем граждан, молодых семей и молодых специалистов проживающих в сельской местности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387896" y="2857496"/>
            <a:ext cx="2857520" cy="264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baseline="-25000" dirty="0" smtClean="0">
                <a:latin typeface="Proxima Nova Bl" pitchFamily="50" charset="0"/>
              </a:rPr>
              <a:t>Субсидия на развитие семеноводства</a:t>
            </a:r>
            <a:endParaRPr lang="ru-RU" sz="1400" b="1" dirty="0">
              <a:latin typeface="Proxima Nova Bl" pitchFamily="50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428992" y="4572008"/>
            <a:ext cx="2857520" cy="213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baseline="-25000" dirty="0" smtClean="0">
                <a:latin typeface="Proxima Nova Bl" pitchFamily="50" charset="0"/>
              </a:rPr>
              <a:t>Плоскостные спортивные сооружения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71472" y="4572008"/>
            <a:ext cx="2857520" cy="443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400" b="1" baseline="-25000" dirty="0" smtClean="0">
                <a:latin typeface="Proxima Nova Bl" pitchFamily="50" charset="0"/>
              </a:rPr>
              <a:t>Гранатовая поддержка местных инициатив граждан, проживающих в сельской местности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42844" y="214290"/>
            <a:ext cx="721523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Расходы на поддержку АПК в 2019-2021 годах, тыс. рублей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3428992" y="300037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Диаграмма 20"/>
          <p:cNvGraphicFramePr/>
          <p:nvPr/>
        </p:nvGraphicFramePr>
        <p:xfrm>
          <a:off x="6286512" y="300037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642910" y="1285860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5" name="Диаграмма 24"/>
          <p:cNvGraphicFramePr/>
          <p:nvPr/>
        </p:nvGraphicFramePr>
        <p:xfrm>
          <a:off x="714348" y="300037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8" name="Диаграмма 27"/>
          <p:cNvGraphicFramePr/>
          <p:nvPr/>
        </p:nvGraphicFramePr>
        <p:xfrm>
          <a:off x="3500430" y="4714884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2" name="Диаграмма 31"/>
          <p:cNvGraphicFramePr/>
          <p:nvPr/>
        </p:nvGraphicFramePr>
        <p:xfrm>
          <a:off x="642910" y="4714884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3" name="Диаграмма 32"/>
          <p:cNvGraphicFramePr/>
          <p:nvPr/>
        </p:nvGraphicFramePr>
        <p:xfrm>
          <a:off x="3428992" y="1357298"/>
          <a:ext cx="2571768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3643306" y="1000108"/>
            <a:ext cx="2857520" cy="666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baseline="-25000" dirty="0" smtClean="0">
              <a:latin typeface="Proxima Nova Bl" pitchFamily="50" charset="0"/>
            </a:endParaRPr>
          </a:p>
          <a:p>
            <a:endParaRPr lang="ru-RU" sz="1400" b="1" baseline="-25000" dirty="0" smtClean="0">
              <a:latin typeface="Proxima Nova Bl" pitchFamily="50" charset="0"/>
            </a:endParaRPr>
          </a:p>
          <a:p>
            <a:r>
              <a:rPr lang="ru-RU" sz="1400" b="1" baseline="-25000" dirty="0" smtClean="0">
                <a:latin typeface="Proxima Nova Bl" pitchFamily="50" charset="0"/>
              </a:rPr>
              <a:t>Развитие семейных животноводческих ферм</a:t>
            </a:r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6286512" y="4643446"/>
          <a:ext cx="2714644" cy="1571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5" name="Диаграмма 34"/>
          <p:cNvGraphicFramePr/>
          <p:nvPr/>
        </p:nvGraphicFramePr>
        <p:xfrm>
          <a:off x="6286512" y="1214422"/>
          <a:ext cx="2714644" cy="1571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Содержимое 17" descr="50-восстановлено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55172" y="0"/>
            <a:ext cx="9699172" cy="6858000"/>
          </a:xfrm>
          <a:prstGeom prst="rect">
            <a:avLst/>
          </a:prstGeom>
        </p:spPr>
      </p:pic>
      <p:pic>
        <p:nvPicPr>
          <p:cNvPr id="18" name="Содержимое 17" descr="50-восстановлено1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-214378" y="285728"/>
            <a:ext cx="9358378" cy="6360894"/>
          </a:xfrm>
        </p:spPr>
      </p:pic>
      <p:sp>
        <p:nvSpPr>
          <p:cNvPr id="6" name="Прямоугольник 5"/>
          <p:cNvSpPr/>
          <p:nvPr/>
        </p:nvSpPr>
        <p:spPr>
          <a:xfrm>
            <a:off x="6715140" y="5500702"/>
            <a:ext cx="285752" cy="28575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5572140"/>
            <a:ext cx="285752" cy="285752"/>
          </a:xfrm>
          <a:prstGeom prst="rect">
            <a:avLst/>
          </a:prstGeom>
          <a:solidFill>
            <a:srgbClr val="2FD5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715140" y="6215082"/>
            <a:ext cx="285752" cy="285752"/>
          </a:xfrm>
          <a:prstGeom prst="rect">
            <a:avLst/>
          </a:prstGeom>
          <a:solidFill>
            <a:srgbClr val="F69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428992" y="6215082"/>
            <a:ext cx="285752" cy="285752"/>
          </a:xfrm>
          <a:prstGeom prst="rect">
            <a:avLst/>
          </a:prstGeom>
          <a:solidFill>
            <a:srgbClr val="CE22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4000504"/>
            <a:ext cx="2857520" cy="692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500" b="1" dirty="0" smtClean="0">
                <a:solidFill>
                  <a:srgbClr val="E046F0"/>
                </a:solidFill>
                <a:latin typeface="Times New Roman" pitchFamily="18" charset="0"/>
                <a:cs typeface="Times New Roman" pitchFamily="18" charset="0"/>
              </a:rPr>
              <a:t>26 753,5</a:t>
            </a:r>
            <a:endParaRPr lang="ru-RU" sz="2500" b="1" dirty="0" smtClean="0">
              <a:solidFill>
                <a:srgbClr val="E046F0"/>
              </a:solidFill>
              <a:latin typeface="Proxima Nova Bl" pitchFamily="50" charset="0"/>
            </a:endParaRPr>
          </a:p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srgbClr val="E046F0"/>
                </a:solidFill>
                <a:latin typeface="Proxima Nova Bl" pitchFamily="50" charset="0"/>
              </a:rPr>
              <a:t>млн.рублей</a:t>
            </a:r>
            <a:endParaRPr lang="ru-RU" sz="2500" b="1" dirty="0">
              <a:solidFill>
                <a:srgbClr val="E046F0"/>
              </a:solidFill>
              <a:latin typeface="Proxima Nova Bl" pitchFamily="50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27404" y="4480657"/>
            <a:ext cx="18473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900" dirty="0">
              <a:solidFill>
                <a:schemeClr val="tx1">
                  <a:lumMod val="85000"/>
                  <a:lumOff val="15000"/>
                </a:schemeClr>
              </a:solidFill>
              <a:latin typeface="Proxima Nova Cn Bl" pitchFamily="50" charset="0"/>
              <a:cs typeface="Angsana New" pitchFamily="18" charset="-34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4714884"/>
            <a:ext cx="31432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xima Nova Lt" pitchFamily="50" charset="0"/>
                <a:cs typeface="Angsana New" pitchFamily="18" charset="-34"/>
              </a:rPr>
              <a:t>Объем выделенных бюджетных ассигнований в рамках государственной программы «Развитие системы социальной защиты населения Амурской области»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xima Nova Cn Bl" pitchFamily="50" charset="0"/>
                <a:cs typeface="Angsana New" pitchFamily="18" charset="-34"/>
              </a:rPr>
              <a:t> </a:t>
            </a:r>
          </a:p>
          <a:p>
            <a:pPr algn="ctr"/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roxima Nova Cn Bl" pitchFamily="50" charset="0"/>
                <a:cs typeface="Angsana New" pitchFamily="18" charset="-34"/>
              </a:rPr>
              <a:t> на 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– 2021 годы  </a:t>
            </a: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7504" y="1785926"/>
            <a:ext cx="289286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Важная обязанность Правительства области состоит в обеспечении гарантий законодательно установленного социального обеспечения. Оно обеспечивает поддержку наименее социально защищенных групп населения, разрабатывает направления государственной социальной политики и принимает меры по обеспечению социальной и правовой защищенности граждан.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72330" y="5357826"/>
            <a:ext cx="192882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охрана семьи и детства</a:t>
            </a:r>
          </a:p>
          <a:p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 (выплаты, пособия)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14282" y="42860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14282" y="285728"/>
            <a:ext cx="8358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Proxima Nova Rg" pitchFamily="50" charset="0"/>
                <a:cs typeface="Angsana New" pitchFamily="18" charset="-34"/>
              </a:rPr>
              <a:t>Динамика расходов областного бюджета на социальную политику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143736" y="6072206"/>
            <a:ext cx="200026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другие вопросы в области</a:t>
            </a:r>
          </a:p>
          <a:p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 социальной политики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786182" y="6000768"/>
            <a:ext cx="2071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учреждения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социального обслуживания населения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714744" y="5429264"/>
            <a:ext cx="274562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социальное обеспечение отдельных </a:t>
            </a:r>
          </a:p>
          <a:p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категорий граждан (выплаты, пособия)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79512" y="928670"/>
            <a:ext cx="28922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aseline="-25000" dirty="0" smtClean="0">
                <a:latin typeface="Times New Roman" pitchFamily="18" charset="0"/>
                <a:cs typeface="Times New Roman" pitchFamily="18" charset="0"/>
              </a:rPr>
              <a:t>Правительство Амурской области обеспечивает проведение единой государственной политики в социальных областях.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="" xmlns:p14="http://schemas.microsoft.com/office/powerpoint/2010/main" val="3785012234"/>
              </p:ext>
            </p:extLst>
          </p:nvPr>
        </p:nvGraphicFramePr>
        <p:xfrm>
          <a:off x="3071802" y="1928802"/>
          <a:ext cx="5857916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1" name="Правая фигурная скобка 30"/>
          <p:cNvSpPr/>
          <p:nvPr/>
        </p:nvSpPr>
        <p:spPr>
          <a:xfrm rot="16200000">
            <a:off x="4071934" y="928670"/>
            <a:ext cx="357190" cy="150019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авая фигурная скобка 32"/>
          <p:cNvSpPr/>
          <p:nvPr/>
        </p:nvSpPr>
        <p:spPr>
          <a:xfrm rot="16200000">
            <a:off x="5715008" y="857232"/>
            <a:ext cx="357190" cy="164307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авая фигурная скобка 33"/>
          <p:cNvSpPr/>
          <p:nvPr/>
        </p:nvSpPr>
        <p:spPr>
          <a:xfrm rot="16200000">
            <a:off x="7465239" y="892951"/>
            <a:ext cx="357190" cy="157163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428992" y="928670"/>
            <a:ext cx="1571636" cy="500066"/>
          </a:xfrm>
          <a:prstGeom prst="rect">
            <a:avLst/>
          </a:prstGeom>
          <a:noFill/>
          <a:ln>
            <a:solidFill>
              <a:srgbClr val="FC18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2019 год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9 094,5 млн.руб.</a:t>
            </a:r>
            <a:r>
              <a:rPr lang="ru-RU" sz="1400" b="1" dirty="0" smtClean="0"/>
              <a:t> </a:t>
            </a:r>
            <a:r>
              <a:rPr lang="ru-RU" dirty="0" smtClean="0"/>
              <a:t>го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5143504" y="928670"/>
            <a:ext cx="1571636" cy="500066"/>
          </a:xfrm>
          <a:prstGeom prst="rect">
            <a:avLst/>
          </a:prstGeom>
          <a:noFill/>
          <a:ln>
            <a:solidFill>
              <a:srgbClr val="FC18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2020 год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8 707,6 млн.руб.</a:t>
            </a:r>
            <a:r>
              <a:rPr lang="ru-RU" sz="1400" b="1" dirty="0" smtClean="0"/>
              <a:t> </a:t>
            </a:r>
            <a:r>
              <a:rPr lang="ru-RU" dirty="0" smtClean="0"/>
              <a:t>го</a:t>
            </a:r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6858016" y="928670"/>
            <a:ext cx="1571636" cy="500066"/>
          </a:xfrm>
          <a:prstGeom prst="rect">
            <a:avLst/>
          </a:prstGeom>
          <a:noFill/>
          <a:ln>
            <a:solidFill>
              <a:srgbClr val="FC18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2021 год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8 951,4 млн.руб.</a:t>
            </a:r>
            <a:r>
              <a:rPr lang="ru-RU" sz="1400" b="1" dirty="0" smtClean="0"/>
              <a:t> </a:t>
            </a:r>
            <a:r>
              <a:rPr lang="ru-RU" dirty="0" smtClean="0"/>
              <a:t>го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royan\Desktop\Безымянный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53250" y="-24"/>
            <a:ext cx="9683034" cy="68580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223186" y="565130"/>
            <a:ext cx="17065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2019-2021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="" xmlns:p14="http://schemas.microsoft.com/office/powerpoint/2010/main" val="913555056"/>
              </p:ext>
            </p:extLst>
          </p:nvPr>
        </p:nvGraphicFramePr>
        <p:xfrm>
          <a:off x="500034" y="1857364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3699773049"/>
              </p:ext>
            </p:extLst>
          </p:nvPr>
        </p:nvGraphicFramePr>
        <p:xfrm>
          <a:off x="428596" y="4214818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530843" y="3365701"/>
            <a:ext cx="15716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CE2284"/>
                </a:solidFill>
                <a:latin typeface="Times New Roman" pitchFamily="18" charset="0"/>
                <a:cs typeface="Times New Roman" pitchFamily="18" charset="0"/>
              </a:rPr>
              <a:t>4510</a:t>
            </a:r>
            <a:r>
              <a:rPr lang="ru-RU" sz="900" b="1" dirty="0" smtClean="0">
                <a:solidFill>
                  <a:srgbClr val="CE2284"/>
                </a:solidFill>
                <a:latin typeface="Proxima Nova Rg" pitchFamily="50" charset="0"/>
                <a:cs typeface="Angsana New" pitchFamily="18" charset="-34"/>
              </a:rPr>
              <a:t> получателей </a:t>
            </a:r>
            <a:endParaRPr lang="ru-RU" sz="2000" b="1" dirty="0" smtClean="0">
              <a:solidFill>
                <a:srgbClr val="CE2284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2092" y="5805844"/>
            <a:ext cx="15716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F696FF"/>
                </a:solidFill>
                <a:latin typeface="Proxima Nova Rg" pitchFamily="50" charset="0"/>
                <a:cs typeface="Angsana New" pitchFamily="18" charset="-34"/>
              </a:rPr>
              <a:t>5 </a:t>
            </a:r>
            <a:r>
              <a:rPr lang="ru-RU" sz="900" b="1" dirty="0" smtClean="0">
                <a:solidFill>
                  <a:srgbClr val="F696FF"/>
                </a:solidFill>
                <a:latin typeface="Times New Roman" pitchFamily="18" charset="0"/>
                <a:cs typeface="Times New Roman" pitchFamily="18" charset="0"/>
              </a:rPr>
              <a:t>500</a:t>
            </a:r>
            <a:r>
              <a:rPr lang="ru-RU" sz="900" b="1" dirty="0" smtClean="0">
                <a:solidFill>
                  <a:srgbClr val="F696FF"/>
                </a:solidFill>
                <a:latin typeface="Proxima Nova Rg" pitchFamily="50" charset="0"/>
                <a:cs typeface="Angsana New" pitchFamily="18" charset="-34"/>
              </a:rPr>
              <a:t> получателей  </a:t>
            </a:r>
            <a:endParaRPr lang="ru-RU" sz="2000" b="1" dirty="0" smtClean="0">
              <a:solidFill>
                <a:srgbClr val="F696FF"/>
              </a:solidFill>
              <a:latin typeface="Proxima Nova Rg" pitchFamily="50" charset="0"/>
              <a:cs typeface="Angsana New" pitchFamily="18" charset="-34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3666555637"/>
              </p:ext>
            </p:extLst>
          </p:nvPr>
        </p:nvGraphicFramePr>
        <p:xfrm>
          <a:off x="3321363" y="2071678"/>
          <a:ext cx="2428892" cy="1273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="" xmlns:p14="http://schemas.microsoft.com/office/powerpoint/2010/main" val="2179104623"/>
              </p:ext>
            </p:extLst>
          </p:nvPr>
        </p:nvGraphicFramePr>
        <p:xfrm>
          <a:off x="3249355" y="4293096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3312654" y="3365701"/>
            <a:ext cx="15716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CE2284"/>
                </a:solidFill>
                <a:latin typeface="Times New Roman" pitchFamily="18" charset="0"/>
                <a:cs typeface="Times New Roman" pitchFamily="18" charset="0"/>
              </a:rPr>
              <a:t>57000 получателей </a:t>
            </a:r>
            <a:endParaRPr lang="ru-RU" sz="2000" b="1" dirty="0" smtClean="0">
              <a:solidFill>
                <a:srgbClr val="CE22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33903" y="5805844"/>
            <a:ext cx="15716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F696FF"/>
                </a:solidFill>
                <a:latin typeface="Times New Roman" pitchFamily="18" charset="0"/>
                <a:cs typeface="Times New Roman" pitchFamily="18" charset="0"/>
              </a:rPr>
              <a:t>17086</a:t>
            </a:r>
            <a:r>
              <a:rPr lang="ru-RU" sz="900" b="1" dirty="0" smtClean="0">
                <a:solidFill>
                  <a:srgbClr val="F696FF"/>
                </a:solidFill>
                <a:latin typeface="Proxima Nova Rg" pitchFamily="50" charset="0"/>
                <a:cs typeface="Angsana New" pitchFamily="18" charset="-34"/>
              </a:rPr>
              <a:t> </a:t>
            </a:r>
            <a:r>
              <a:rPr lang="ru-RU" sz="800" b="1" dirty="0" smtClean="0">
                <a:solidFill>
                  <a:srgbClr val="F696FF"/>
                </a:solidFill>
                <a:latin typeface="Times New Roman" pitchFamily="18" charset="0"/>
                <a:cs typeface="Times New Roman" pitchFamily="18" charset="0"/>
              </a:rPr>
              <a:t>получателей</a:t>
            </a:r>
            <a:r>
              <a:rPr lang="ru-RU" sz="900" b="1" dirty="0" smtClean="0">
                <a:solidFill>
                  <a:srgbClr val="F696FF"/>
                </a:solidFill>
                <a:latin typeface="Proxima Nova Rg" pitchFamily="50" charset="0"/>
                <a:cs typeface="Angsana New" pitchFamily="18" charset="-34"/>
              </a:rPr>
              <a:t>  </a:t>
            </a:r>
            <a:endParaRPr lang="ru-RU" sz="2000" b="1" dirty="0" smtClean="0">
              <a:solidFill>
                <a:srgbClr val="F696FF"/>
              </a:solidFill>
              <a:latin typeface="Proxima Nova Rg" pitchFamily="50" charset="0"/>
              <a:cs typeface="Angsana New" pitchFamily="18" charset="-34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="" xmlns:p14="http://schemas.microsoft.com/office/powerpoint/2010/main" val="1320083652"/>
              </p:ext>
            </p:extLst>
          </p:nvPr>
        </p:nvGraphicFramePr>
        <p:xfrm>
          <a:off x="6188096" y="1865503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="" xmlns:p14="http://schemas.microsoft.com/office/powerpoint/2010/main" val="2784997480"/>
              </p:ext>
            </p:extLst>
          </p:nvPr>
        </p:nvGraphicFramePr>
        <p:xfrm>
          <a:off x="6166847" y="4305646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6166847" y="3365701"/>
            <a:ext cx="15716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CE2284"/>
                </a:solidFill>
                <a:latin typeface="Proxima Nova Rg" pitchFamily="50" charset="0"/>
                <a:cs typeface="Angsana New" pitchFamily="18" charset="-34"/>
              </a:rPr>
              <a:t>5 </a:t>
            </a:r>
            <a:r>
              <a:rPr lang="ru-RU" sz="900" b="1" dirty="0" smtClean="0">
                <a:solidFill>
                  <a:srgbClr val="CE2284"/>
                </a:solidFill>
                <a:latin typeface="Times New Roman" pitchFamily="18" charset="0"/>
                <a:cs typeface="Times New Roman" pitchFamily="18" charset="0"/>
              </a:rPr>
              <a:t>получателей</a:t>
            </a:r>
            <a:r>
              <a:rPr lang="ru-RU" sz="900" b="1" dirty="0" smtClean="0">
                <a:solidFill>
                  <a:srgbClr val="CE2284"/>
                </a:solidFill>
                <a:latin typeface="Proxima Nova Rg" pitchFamily="50" charset="0"/>
                <a:cs typeface="Angsana New" pitchFamily="18" charset="-34"/>
              </a:rPr>
              <a:t> </a:t>
            </a:r>
            <a:endParaRPr lang="ru-RU" sz="2000" b="1" dirty="0" smtClean="0">
              <a:solidFill>
                <a:srgbClr val="CE2284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88096" y="5805844"/>
            <a:ext cx="15716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E9559F"/>
                </a:solidFill>
                <a:latin typeface="Times New Roman" pitchFamily="18" charset="0"/>
                <a:cs typeface="Times New Roman" pitchFamily="18" charset="0"/>
              </a:rPr>
              <a:t>34000</a:t>
            </a:r>
            <a:r>
              <a:rPr lang="ru-RU" sz="900" b="1" dirty="0" smtClean="0">
                <a:solidFill>
                  <a:srgbClr val="E9559F"/>
                </a:solidFill>
                <a:latin typeface="Proxima Nova Rg" pitchFamily="50" charset="0"/>
                <a:cs typeface="Angsana New" pitchFamily="18" charset="-34"/>
              </a:rPr>
              <a:t>  получатель  </a:t>
            </a:r>
            <a:endParaRPr lang="ru-RU" sz="2000" b="1" dirty="0" smtClean="0">
              <a:solidFill>
                <a:srgbClr val="E9559F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03848" y="1700808"/>
            <a:ext cx="222540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Th" pitchFamily="50" charset="0"/>
                <a:cs typeface="Angsana New" pitchFamily="18" charset="-34"/>
              </a:rPr>
              <a:t>Пособие на ребенка</a:t>
            </a:r>
            <a:r>
              <a:rPr lang="ru-RU" sz="900" dirty="0" smtClean="0">
                <a:solidFill>
                  <a:schemeClr val="bg1">
                    <a:lumMod val="50000"/>
                  </a:schemeClr>
                </a:solidFill>
                <a:latin typeface="Proxima Nova Th" pitchFamily="50" charset="0"/>
                <a:cs typeface="Angsana New" pitchFamily="18" charset="-34"/>
              </a:rPr>
              <a:t>, </a:t>
            </a:r>
            <a:r>
              <a:rPr lang="ru-RU" sz="900" b="1" dirty="0" smtClean="0">
                <a:latin typeface="Proxima Nova Th" pitchFamily="50" charset="0"/>
                <a:cs typeface="Angsana New" pitchFamily="18" charset="-34"/>
              </a:rPr>
              <a:t>тыс. рублей</a:t>
            </a:r>
            <a:endParaRPr lang="ru-RU" sz="900" b="1" dirty="0" smtClean="0">
              <a:latin typeface="Proxima Nova Th" pitchFamily="50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оддержка-пожилых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324544" y="0"/>
            <a:ext cx="9699206" cy="6858024"/>
          </a:xfr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3542981010"/>
              </p:ext>
            </p:extLst>
          </p:nvPr>
        </p:nvGraphicFramePr>
        <p:xfrm>
          <a:off x="3428992" y="121442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4024256596"/>
              </p:ext>
            </p:extLst>
          </p:nvPr>
        </p:nvGraphicFramePr>
        <p:xfrm>
          <a:off x="6143636" y="1285860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1834753090"/>
              </p:ext>
            </p:extLst>
          </p:nvPr>
        </p:nvGraphicFramePr>
        <p:xfrm>
          <a:off x="3286116" y="300037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1564494273"/>
              </p:ext>
            </p:extLst>
          </p:nvPr>
        </p:nvGraphicFramePr>
        <p:xfrm>
          <a:off x="6143636" y="300037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="" xmlns:p14="http://schemas.microsoft.com/office/powerpoint/2010/main" val="2988957622"/>
              </p:ext>
            </p:extLst>
          </p:nvPr>
        </p:nvGraphicFramePr>
        <p:xfrm>
          <a:off x="500034" y="1285860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1281142524"/>
              </p:ext>
            </p:extLst>
          </p:nvPr>
        </p:nvGraphicFramePr>
        <p:xfrm>
          <a:off x="571472" y="300037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="" xmlns:p14="http://schemas.microsoft.com/office/powerpoint/2010/main" val="779520878"/>
              </p:ext>
            </p:extLst>
          </p:nvPr>
        </p:nvGraphicFramePr>
        <p:xfrm>
          <a:off x="3357554" y="4714884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="" xmlns:p14="http://schemas.microsoft.com/office/powerpoint/2010/main" val="4046720899"/>
              </p:ext>
            </p:extLst>
          </p:nvPr>
        </p:nvGraphicFramePr>
        <p:xfrm>
          <a:off x="6143636" y="4714884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3000243613"/>
              </p:ext>
            </p:extLst>
          </p:nvPr>
        </p:nvGraphicFramePr>
        <p:xfrm>
          <a:off x="500034" y="4714884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951308" y="1446896"/>
            <a:ext cx="15716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CE2284"/>
                </a:solidFill>
                <a:latin typeface="Proxima Nova Rg" pitchFamily="50" charset="0"/>
                <a:cs typeface="Angsana New" pitchFamily="18" charset="-34"/>
              </a:rPr>
              <a:t>2 370 получатель </a:t>
            </a:r>
            <a:endParaRPr lang="ru-RU" b="1" dirty="0" smtClean="0">
              <a:solidFill>
                <a:srgbClr val="CE2284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1920" y="1556792"/>
            <a:ext cx="1357322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CE2284"/>
                </a:solidFill>
                <a:latin typeface="Proxima Nova Rg" pitchFamily="50" charset="0"/>
                <a:cs typeface="Angsana New" pitchFamily="18" charset="-34"/>
              </a:rPr>
              <a:t>2 </a:t>
            </a:r>
            <a:r>
              <a:rPr lang="ru-RU" sz="800" b="1" dirty="0" smtClean="0">
                <a:solidFill>
                  <a:srgbClr val="CE2284"/>
                </a:solidFill>
                <a:latin typeface="Times New Roman" pitchFamily="18" charset="0"/>
                <a:cs typeface="Times New Roman" pitchFamily="18" charset="0"/>
              </a:rPr>
              <a:t>050</a:t>
            </a:r>
            <a:r>
              <a:rPr lang="ru-RU" sz="800" b="1" dirty="0" smtClean="0">
                <a:solidFill>
                  <a:srgbClr val="CE2284"/>
                </a:solidFill>
                <a:latin typeface="Proxima Nova Rg" pitchFamily="50" charset="0"/>
                <a:cs typeface="Angsana New" pitchFamily="18" charset="-34"/>
              </a:rPr>
              <a:t> </a:t>
            </a:r>
            <a:r>
              <a:rPr lang="ru-RU" sz="800" b="1" dirty="0" smtClean="0">
                <a:solidFill>
                  <a:srgbClr val="CE2284"/>
                </a:solidFill>
                <a:latin typeface="Times New Roman" pitchFamily="18" charset="0"/>
                <a:cs typeface="Times New Roman" pitchFamily="18" charset="0"/>
              </a:rPr>
              <a:t>получателя</a:t>
            </a:r>
            <a:r>
              <a:rPr lang="ru-RU" sz="800" b="1" dirty="0" smtClean="0">
                <a:solidFill>
                  <a:srgbClr val="CE2284"/>
                </a:solidFill>
                <a:latin typeface="Proxima Nova Rg" pitchFamily="50" charset="0"/>
                <a:cs typeface="Angsana New" pitchFamily="18" charset="-34"/>
              </a:rPr>
              <a:t> </a:t>
            </a:r>
            <a:endParaRPr lang="ru-RU" b="1" dirty="0" smtClean="0">
              <a:solidFill>
                <a:srgbClr val="CE2284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38672" y="1446896"/>
            <a:ext cx="15716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CE2284"/>
                </a:solidFill>
                <a:latin typeface="Times New Roman" pitchFamily="18" charset="0"/>
                <a:cs typeface="Times New Roman" pitchFamily="18" charset="0"/>
              </a:rPr>
              <a:t>47000</a:t>
            </a:r>
            <a:r>
              <a:rPr lang="ru-RU" sz="800" b="1" dirty="0" smtClean="0">
                <a:solidFill>
                  <a:srgbClr val="CE2284"/>
                </a:solidFill>
                <a:latin typeface="Proxima Nova Rg" pitchFamily="50" charset="0"/>
                <a:cs typeface="Angsana New" pitchFamily="18" charset="-34"/>
              </a:rPr>
              <a:t> получателей </a:t>
            </a:r>
            <a:endParaRPr lang="ru-RU" b="1" dirty="0" smtClean="0">
              <a:solidFill>
                <a:srgbClr val="CE2284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71600" y="3165788"/>
            <a:ext cx="181445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E13A0D"/>
                </a:solidFill>
                <a:latin typeface="Times New Roman" pitchFamily="18" charset="0"/>
                <a:cs typeface="Times New Roman" pitchFamily="18" charset="0"/>
              </a:rPr>
              <a:t>1659 получателей  </a:t>
            </a:r>
            <a:endParaRPr lang="ru-RU" b="1" dirty="0" smtClean="0">
              <a:solidFill>
                <a:srgbClr val="E13A0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04028" y="3168264"/>
            <a:ext cx="15716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E13A0D"/>
                </a:solidFill>
                <a:latin typeface="Times New Roman" pitchFamily="18" charset="0"/>
                <a:cs typeface="Times New Roman" pitchFamily="18" charset="0"/>
              </a:rPr>
              <a:t>3 569 </a:t>
            </a:r>
            <a:r>
              <a:rPr lang="ru-RU" sz="800" b="1" dirty="0" smtClean="0">
                <a:solidFill>
                  <a:srgbClr val="E13A0D"/>
                </a:solidFill>
                <a:latin typeface="Proxima Nova Rg" pitchFamily="50" charset="0"/>
                <a:cs typeface="Angsana New" pitchFamily="18" charset="-34"/>
              </a:rPr>
              <a:t>получателей  </a:t>
            </a:r>
            <a:endParaRPr lang="ru-RU" b="1" dirty="0" smtClean="0">
              <a:solidFill>
                <a:srgbClr val="E13A0D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63696" y="3305456"/>
            <a:ext cx="15716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E13A0D"/>
                </a:solidFill>
                <a:latin typeface="Times New Roman" pitchFamily="18" charset="0"/>
                <a:cs typeface="Times New Roman" pitchFamily="18" charset="0"/>
              </a:rPr>
              <a:t>16500 получателей  </a:t>
            </a:r>
            <a:endParaRPr lang="ru-RU" b="1" dirty="0" smtClean="0">
              <a:solidFill>
                <a:srgbClr val="E13A0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41128" y="4986460"/>
            <a:ext cx="15716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F696FF"/>
                </a:solidFill>
                <a:latin typeface="Times New Roman" pitchFamily="18" charset="0"/>
                <a:cs typeface="Times New Roman" pitchFamily="18" charset="0"/>
              </a:rPr>
              <a:t>1000</a:t>
            </a:r>
            <a:r>
              <a:rPr lang="ru-RU" sz="800" b="1" dirty="0" smtClean="0">
                <a:solidFill>
                  <a:srgbClr val="F696FF"/>
                </a:solidFill>
                <a:latin typeface="Proxima Nova Rg" pitchFamily="50" charset="0"/>
                <a:cs typeface="Angsana New" pitchFamily="18" charset="-34"/>
              </a:rPr>
              <a:t> получателей  </a:t>
            </a:r>
            <a:endParaRPr lang="ru-RU" b="1" dirty="0" smtClean="0">
              <a:solidFill>
                <a:srgbClr val="F696FF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830340" y="4982112"/>
            <a:ext cx="15716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F696FF"/>
                </a:solidFill>
                <a:latin typeface="Times New Roman" pitchFamily="18" charset="0"/>
                <a:cs typeface="Times New Roman" pitchFamily="18" charset="0"/>
              </a:rPr>
              <a:t>25000</a:t>
            </a:r>
            <a:r>
              <a:rPr lang="ru-RU" sz="800" b="1" dirty="0" smtClean="0">
                <a:solidFill>
                  <a:srgbClr val="F696FF"/>
                </a:solidFill>
                <a:latin typeface="Proxima Nova Rg" pitchFamily="50" charset="0"/>
                <a:cs typeface="Angsana New" pitchFamily="18" charset="-34"/>
              </a:rPr>
              <a:t> </a:t>
            </a:r>
            <a:r>
              <a:rPr lang="ru-RU" sz="800" b="1" dirty="0" smtClean="0">
                <a:solidFill>
                  <a:srgbClr val="F696FF"/>
                </a:solidFill>
                <a:latin typeface="Times New Roman" pitchFamily="18" charset="0"/>
                <a:cs typeface="Times New Roman" pitchFamily="18" charset="0"/>
              </a:rPr>
              <a:t>получателей</a:t>
            </a:r>
            <a:r>
              <a:rPr lang="ru-RU" sz="800" b="1" dirty="0" smtClean="0">
                <a:solidFill>
                  <a:srgbClr val="F696FF"/>
                </a:solidFill>
                <a:latin typeface="Proxima Nova Rg" pitchFamily="50" charset="0"/>
                <a:cs typeface="Angsana New" pitchFamily="18" charset="-34"/>
              </a:rPr>
              <a:t>  </a:t>
            </a:r>
            <a:endParaRPr lang="ru-RU" b="1" dirty="0" smtClean="0">
              <a:solidFill>
                <a:srgbClr val="F696FF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334492" y="4856092"/>
            <a:ext cx="15716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solidFill>
                  <a:srgbClr val="F696FF"/>
                </a:solidFill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ru-RU" sz="800" b="1" dirty="0" smtClean="0">
                <a:solidFill>
                  <a:srgbClr val="F696FF"/>
                </a:solidFill>
                <a:latin typeface="Proxima Nova Rg" pitchFamily="50" charset="0"/>
                <a:cs typeface="Angsana New" pitchFamily="18" charset="-34"/>
              </a:rPr>
              <a:t> получателей  </a:t>
            </a:r>
            <a:endParaRPr lang="ru-RU" b="1" dirty="0" smtClean="0">
              <a:solidFill>
                <a:srgbClr val="F696FF"/>
              </a:solidFill>
              <a:latin typeface="Proxima Nova Rg" pitchFamily="50" charset="0"/>
              <a:cs typeface="Angsana New" pitchFamily="18" charset="-34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185948" y="562328"/>
            <a:ext cx="17065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2019-2021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" name="Содержимое 25" descr="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69388" y="-24"/>
            <a:ext cx="9699172" cy="6858000"/>
          </a:xfr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1629169314"/>
              </p:ext>
            </p:extLst>
          </p:nvPr>
        </p:nvGraphicFramePr>
        <p:xfrm>
          <a:off x="357158" y="2214554"/>
          <a:ext cx="2643206" cy="1071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90482" y="3333749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2018      2019      2020      2021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357158" y="3071810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3214678" y="2143116"/>
          <a:ext cx="2643206" cy="1143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3214678" y="3071810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="" xmlns:p14="http://schemas.microsoft.com/office/powerpoint/2010/main" val="3478613988"/>
              </p:ext>
            </p:extLst>
          </p:nvPr>
        </p:nvGraphicFramePr>
        <p:xfrm>
          <a:off x="6072198" y="2214554"/>
          <a:ext cx="2643206" cy="1071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6072198" y="3071810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="" xmlns:p14="http://schemas.microsoft.com/office/powerpoint/2010/main" val="668503530"/>
              </p:ext>
            </p:extLst>
          </p:nvPr>
        </p:nvGraphicFramePr>
        <p:xfrm>
          <a:off x="357158" y="4500570"/>
          <a:ext cx="2643206" cy="642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357158" y="5223702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="" xmlns:p14="http://schemas.microsoft.com/office/powerpoint/2010/main" val="1475130744"/>
              </p:ext>
            </p:extLst>
          </p:nvPr>
        </p:nvGraphicFramePr>
        <p:xfrm>
          <a:off x="3214678" y="4857759"/>
          <a:ext cx="2643206" cy="437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9" name="Диаграмма 18"/>
          <p:cNvGraphicFramePr/>
          <p:nvPr/>
        </p:nvGraphicFramePr>
        <p:xfrm>
          <a:off x="3214678" y="5214950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="" xmlns:p14="http://schemas.microsoft.com/office/powerpoint/2010/main" val="2124915792"/>
              </p:ext>
            </p:extLst>
          </p:nvPr>
        </p:nvGraphicFramePr>
        <p:xfrm>
          <a:off x="6072198" y="4714883"/>
          <a:ext cx="2643206" cy="723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6072198" y="5214950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3143240" y="3348037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2018      2019      2020      2021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85720" y="5500702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2018      2019      2020      2021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143240" y="5490404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2018      2019      2020      2021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000760" y="3348037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2018      2019      2020      2021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000760" y="5481651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2018      2019      2020      2021</a:t>
            </a:r>
            <a:endParaRPr lang="ru-RU" sz="12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517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Users\piskunova\Desktop\Новая папка\2 слайд без рам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8858280" cy="671514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829177" y="2549436"/>
            <a:ext cx="37862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Proxima Nova Lt" pitchFamily="50" charset="0"/>
                <a:cs typeface="Angsana New" pitchFamily="18" charset="-34"/>
              </a:rPr>
              <a:t>«Бюджет для граждан» -</a:t>
            </a:r>
            <a:r>
              <a:rPr lang="ru-RU" sz="1200" dirty="0" smtClean="0">
                <a:latin typeface="Proxima Nova Lt" pitchFamily="50" charset="0"/>
                <a:cs typeface="Angsana New" pitchFamily="18" charset="-34"/>
              </a:rPr>
              <a:t>информационный сборник, который познакомит население области с основными положениями главного финансового документа, а именно с Законом Амурской области «Об областном бюджете на 2019 и плановый период 2020 и 2021 годов».</a:t>
            </a:r>
          </a:p>
          <a:p>
            <a:endParaRPr lang="ru-RU" sz="1200" dirty="0" smtClean="0">
              <a:latin typeface="Proxima Nova Lt" pitchFamily="50" charset="0"/>
              <a:cs typeface="Angsana New" pitchFamily="18" charset="-34"/>
            </a:endParaRPr>
          </a:p>
          <a:p>
            <a:r>
              <a:rPr lang="ru-RU" sz="1200" dirty="0" smtClean="0">
                <a:latin typeface="Proxima Nova Lt" pitchFamily="50" charset="0"/>
                <a:cs typeface="Angsana New" pitchFamily="18" charset="-34"/>
              </a:rPr>
              <a:t>Он создан специально для того, что бы каждый житель Амурской области был осведомлен, как формируется и расходуется областной бюджет, сколько в бюджет поступает средств и на какие направления они расходуются.</a:t>
            </a:r>
            <a:endParaRPr lang="ru-RU" sz="1200" dirty="0">
              <a:latin typeface="Proxima Nova Lt" pitchFamily="50" charset="0"/>
              <a:cs typeface="Angsana New" pitchFamily="18" charset="-34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642918"/>
            <a:ext cx="3643338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000" dirty="0" smtClean="0">
                <a:latin typeface="Proxima Nova Th" pitchFamily="50" charset="0"/>
                <a:ea typeface="Tahoma" pitchFamily="34" charset="0"/>
                <a:cs typeface="Times New Roman" pitchFamily="18" charset="0"/>
              </a:rPr>
              <a:t>Что такое «бюджет для граждан»?</a:t>
            </a:r>
            <a:endParaRPr lang="ru-RU" sz="3000" dirty="0">
              <a:latin typeface="Proxima Nova Th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1357298"/>
            <a:ext cx="2143125" cy="50006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>Государственная программа «Охрана окружающей среды Амурской области»</a:t>
            </a:r>
            <a:r>
              <a:rPr lang="ru-RU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/>
            </a:r>
            <a:br>
              <a:rPr lang="ru-RU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428736"/>
            <a:ext cx="292894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Развитие водохозяйственного комплекса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14282" y="1714488"/>
          <a:ext cx="3571900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86248" y="1214422"/>
            <a:ext cx="485775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Совершенствование условий функционирования системы особо охраняемых природных территорий и системы охраны объектов животного мира Амурской области</a:t>
            </a: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4929190" y="1643050"/>
          <a:ext cx="3571900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0" y="3786190"/>
            <a:ext cx="335758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Развитие лесного хозяйства в Амурской области,</a:t>
            </a: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142844" y="4214818"/>
          <a:ext cx="3643338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786282" y="3714752"/>
            <a:ext cx="435771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Обеспечение реализации основных направлений государственной политики в сфере реализации государственной программы</a:t>
            </a: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5000628" y="4214818"/>
          <a:ext cx="3643338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571472" y="857232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Proxima Nova Lt" pitchFamily="50" charset="0"/>
                <a:cs typeface="Angsana New" pitchFamily="18" charset="-34"/>
              </a:rPr>
              <a:t>Расходы на реализацию мероприятий в 2019-2021 годах, тыс. рублей</a:t>
            </a:r>
          </a:p>
          <a:p>
            <a:pPr algn="ctr"/>
            <a:endParaRPr lang="ru-RU" sz="1600" dirty="0" smtClean="0">
              <a:latin typeface="Segoe UI Light" pitchFamily="34" charset="0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clp14229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4369" y="285728"/>
            <a:ext cx="2789631" cy="15716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>Государственная программа «Охрана окружающей среды Амурской области»</a:t>
            </a:r>
            <a:r>
              <a:rPr lang="ru-RU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/>
            </a:r>
            <a:br>
              <a:rPr lang="ru-RU" dirty="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857364"/>
            <a:ext cx="271464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Проведение рейдов по обеспечению контроля за соблюдением законодательства в области охраны объектов животного мира и среды их обитания, шт.	</a:t>
            </a:r>
          </a:p>
          <a:p>
            <a:pPr algn="ctr"/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000" dirty="0" smtClean="0"/>
              <a:t>	</a:t>
            </a:r>
          </a:p>
          <a:p>
            <a:pPr algn="ctr"/>
            <a:r>
              <a:rPr lang="ru-RU" sz="1000" dirty="0" smtClean="0"/>
              <a:t>	</a:t>
            </a:r>
          </a:p>
          <a:p>
            <a:pPr algn="ctr"/>
            <a:r>
              <a:rPr lang="ru-RU" sz="1000" dirty="0" smtClean="0"/>
              <a:t>	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2285992"/>
          <a:ext cx="2786082" cy="1571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357554" y="2000240"/>
            <a:ext cx="2214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Индекс роста численности основных видов охотничьих ресурсов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4071942"/>
            <a:ext cx="171451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Уровень снижения ущерба от лесных пожаров, в процентах</a:t>
            </a: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0" y="442913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643174" y="4071942"/>
            <a:ext cx="32147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Объем платежей в бюджетную систему Российской Федерации от использования лесов, расположенных на землях лесного фонда, в расчете на 1 гектар земель лесного фонда, рублей</a:t>
            </a: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3143240" y="4429132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142976" y="1071546"/>
            <a:ext cx="5572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Proxima Nova Lt" pitchFamily="50" charset="0"/>
                <a:cs typeface="Angsana New" pitchFamily="18" charset="-34"/>
              </a:rPr>
              <a:t>Показатели результативности на 2019-2021 годы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86446" y="1928802"/>
            <a:ext cx="27146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Площадь земель лесного фонда, покрытых лесными насаждениями (из расчета на тыс. га земель лесного фонда) (нарастающим итогом), га</a:t>
            </a: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5929322" y="2357430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6500826" y="4071942"/>
            <a:ext cx="22145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Проведение рейдов по выявлению нарушителей лесного законодательства в количестве, шт.</a:t>
            </a:r>
          </a:p>
        </p:txBody>
      </p:sp>
      <p:graphicFrame>
        <p:nvGraphicFramePr>
          <p:cNvPr id="18" name="Диаграмма 17"/>
          <p:cNvGraphicFramePr/>
          <p:nvPr/>
        </p:nvGraphicFramePr>
        <p:xfrm>
          <a:off x="6429388" y="4500570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1" name="Диаграмма 20"/>
          <p:cNvGraphicFramePr/>
          <p:nvPr/>
        </p:nvGraphicFramePr>
        <p:xfrm>
          <a:off x="3286116" y="2357430"/>
          <a:ext cx="242889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:\J\427.Отдел_планирования_обл_бюджета\БЮДЖЕТ ДЛЯ ГРАЖДАН\Бюджет для граждан на 2019 год и пл период 2020 и 2021 годов\ima\3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85850" y="0"/>
            <a:ext cx="9693276" cy="6857704"/>
          </a:xfrm>
          <a:prstGeom prst="rect">
            <a:avLst/>
          </a:prstGeom>
          <a:noFill/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1528049635"/>
              </p:ext>
            </p:extLst>
          </p:nvPr>
        </p:nvGraphicFramePr>
        <p:xfrm>
          <a:off x="1214414" y="2000240"/>
          <a:ext cx="3643338" cy="1603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916770700"/>
              </p:ext>
            </p:extLst>
          </p:nvPr>
        </p:nvGraphicFramePr>
        <p:xfrm>
          <a:off x="1285852" y="3857628"/>
          <a:ext cx="2847996" cy="1204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32621" y="2103577"/>
            <a:ext cx="714380" cy="134806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lnSpc>
                <a:spcPct val="170000"/>
              </a:lnSpc>
            </a:pPr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2019</a:t>
            </a:r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2020</a:t>
            </a:r>
          </a:p>
          <a:p>
            <a:pPr algn="ctr">
              <a:lnSpc>
                <a:spcPct val="170000"/>
              </a:lnSpc>
            </a:pPr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120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2766592951"/>
              </p:ext>
            </p:extLst>
          </p:nvPr>
        </p:nvGraphicFramePr>
        <p:xfrm>
          <a:off x="1142976" y="5143512"/>
          <a:ext cx="2714644" cy="1276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1112375187"/>
              </p:ext>
            </p:extLst>
          </p:nvPr>
        </p:nvGraphicFramePr>
        <p:xfrm>
          <a:off x="4357686" y="3789040"/>
          <a:ext cx="2643206" cy="1204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="" xmlns:p14="http://schemas.microsoft.com/office/powerpoint/2010/main" val="1820794002"/>
              </p:ext>
            </p:extLst>
          </p:nvPr>
        </p:nvGraphicFramePr>
        <p:xfrm>
          <a:off x="3571868" y="5429264"/>
          <a:ext cx="2714644" cy="1204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="" xmlns:p14="http://schemas.microsoft.com/office/powerpoint/2010/main" val="1064509133"/>
              </p:ext>
            </p:extLst>
          </p:nvPr>
        </p:nvGraphicFramePr>
        <p:xfrm>
          <a:off x="7215206" y="3857628"/>
          <a:ext cx="2428892" cy="1204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2791235000"/>
              </p:ext>
            </p:extLst>
          </p:nvPr>
        </p:nvGraphicFramePr>
        <p:xfrm>
          <a:off x="6786578" y="5157192"/>
          <a:ext cx="3429024" cy="1204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="" xmlns:p14="http://schemas.microsoft.com/office/powerpoint/2010/main" val="235831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iskunova\Desktop\Новая папка\Новая папка\36 слайд голубо-розов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9144000" cy="67151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428604"/>
            <a:ext cx="8358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Segoe UI Light" pitchFamily="34" charset="0"/>
                <a:cs typeface="Angsana New" pitchFamily="18" charset="-34"/>
              </a:rPr>
              <a:t>Структура расходов бюджета области на здравоохранение, тыс. руб.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143240" y="2571744"/>
            <a:ext cx="2714644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2018         2019           2020        2021</a:t>
            </a:r>
            <a:endParaRPr lang="ru-RU" sz="100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3" name="Диаграмма 32"/>
          <p:cNvGraphicFramePr/>
          <p:nvPr>
            <p:extLst>
              <p:ext uri="{D42A27DB-BD31-4B8C-83A1-F6EECF244321}">
                <p14:modId xmlns="" xmlns:p14="http://schemas.microsoft.com/office/powerpoint/2010/main" val="2724516453"/>
              </p:ext>
            </p:extLst>
          </p:nvPr>
        </p:nvGraphicFramePr>
        <p:xfrm>
          <a:off x="518833" y="1648881"/>
          <a:ext cx="2857520" cy="1199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="" xmlns:p14="http://schemas.microsoft.com/office/powerpoint/2010/main" val="2489219351"/>
              </p:ext>
            </p:extLst>
          </p:nvPr>
        </p:nvGraphicFramePr>
        <p:xfrm>
          <a:off x="3250397" y="1772816"/>
          <a:ext cx="2643206" cy="714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6" name="Диаграмма 35"/>
          <p:cNvGraphicFramePr/>
          <p:nvPr>
            <p:extLst>
              <p:ext uri="{D42A27DB-BD31-4B8C-83A1-F6EECF244321}">
                <p14:modId xmlns="" xmlns:p14="http://schemas.microsoft.com/office/powerpoint/2010/main" val="4230939906"/>
              </p:ext>
            </p:extLst>
          </p:nvPr>
        </p:nvGraphicFramePr>
        <p:xfrm>
          <a:off x="5857884" y="1772816"/>
          <a:ext cx="2643206" cy="571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="" xmlns:p14="http://schemas.microsoft.com/office/powerpoint/2010/main" val="187703136"/>
              </p:ext>
            </p:extLst>
          </p:nvPr>
        </p:nvGraphicFramePr>
        <p:xfrm>
          <a:off x="500034" y="3284984"/>
          <a:ext cx="2643206" cy="642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8" name="Диаграмма 37"/>
          <p:cNvGraphicFramePr/>
          <p:nvPr>
            <p:extLst>
              <p:ext uri="{D42A27DB-BD31-4B8C-83A1-F6EECF244321}">
                <p14:modId xmlns="" xmlns:p14="http://schemas.microsoft.com/office/powerpoint/2010/main" val="1656258632"/>
              </p:ext>
            </p:extLst>
          </p:nvPr>
        </p:nvGraphicFramePr>
        <p:xfrm>
          <a:off x="3250397" y="3350880"/>
          <a:ext cx="2643206" cy="79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9" name="Диаграмма 38"/>
          <p:cNvGraphicFramePr/>
          <p:nvPr>
            <p:extLst>
              <p:ext uri="{D42A27DB-BD31-4B8C-83A1-F6EECF244321}">
                <p14:modId xmlns="" xmlns:p14="http://schemas.microsoft.com/office/powerpoint/2010/main" val="307303566"/>
              </p:ext>
            </p:extLst>
          </p:nvPr>
        </p:nvGraphicFramePr>
        <p:xfrm>
          <a:off x="5857884" y="3350880"/>
          <a:ext cx="2643206" cy="79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0" name="Диаграмма 39"/>
          <p:cNvGraphicFramePr/>
          <p:nvPr>
            <p:extLst>
              <p:ext uri="{D42A27DB-BD31-4B8C-83A1-F6EECF244321}">
                <p14:modId xmlns="" xmlns:p14="http://schemas.microsoft.com/office/powerpoint/2010/main" val="80840760"/>
              </p:ext>
            </p:extLst>
          </p:nvPr>
        </p:nvGraphicFramePr>
        <p:xfrm>
          <a:off x="500642" y="5085184"/>
          <a:ext cx="2643206" cy="428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1" name="Диаграмма 40"/>
          <p:cNvGraphicFramePr/>
          <p:nvPr>
            <p:extLst>
              <p:ext uri="{D42A27DB-BD31-4B8C-83A1-F6EECF244321}">
                <p14:modId xmlns="" xmlns:p14="http://schemas.microsoft.com/office/powerpoint/2010/main" val="1642217679"/>
              </p:ext>
            </p:extLst>
          </p:nvPr>
        </p:nvGraphicFramePr>
        <p:xfrm>
          <a:off x="3288923" y="5013176"/>
          <a:ext cx="2643206" cy="642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="" xmlns:p14="http://schemas.microsoft.com/office/powerpoint/2010/main" val="4238130332"/>
              </p:ext>
            </p:extLst>
          </p:nvPr>
        </p:nvGraphicFramePr>
        <p:xfrm>
          <a:off x="5860522" y="5013176"/>
          <a:ext cx="2643206" cy="741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447427" y="2571744"/>
            <a:ext cx="292892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cap="none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2018  2019</a:t>
            </a:r>
            <a:r>
              <a:rPr lang="ru-RU" sz="1200" b="1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    2020    2021  </a:t>
            </a:r>
            <a:endParaRPr lang="ru-RU" sz="1200" b="1" cap="none" spc="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="" xmlns:p14="http://schemas.microsoft.com/office/powerpoint/2010/main" val="553689274"/>
              </p:ext>
            </p:extLst>
          </p:nvPr>
        </p:nvGraphicFramePr>
        <p:xfrm>
          <a:off x="611560" y="2285992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42" name="Диаграмма 41"/>
          <p:cNvGraphicFramePr/>
          <p:nvPr/>
        </p:nvGraphicFramePr>
        <p:xfrm>
          <a:off x="3143240" y="2285992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44" name="Прямоугольник 43"/>
          <p:cNvSpPr/>
          <p:nvPr/>
        </p:nvSpPr>
        <p:spPr>
          <a:xfrm>
            <a:off x="5868144" y="2564904"/>
            <a:ext cx="2714644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2018           2019            2020            2021</a:t>
            </a:r>
            <a:endParaRPr lang="ru-RU" sz="100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5" name="Диаграмма 44"/>
          <p:cNvGraphicFramePr/>
          <p:nvPr/>
        </p:nvGraphicFramePr>
        <p:xfrm>
          <a:off x="5857884" y="2285992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3251633" y="5786452"/>
            <a:ext cx="2714644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2018        2019       2020        2021</a:t>
            </a:r>
            <a:endParaRPr lang="ru-RU" sz="100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7" name="Диаграмма 46"/>
          <p:cNvGraphicFramePr/>
          <p:nvPr>
            <p:extLst>
              <p:ext uri="{D42A27DB-BD31-4B8C-83A1-F6EECF244321}">
                <p14:modId xmlns="" xmlns:p14="http://schemas.microsoft.com/office/powerpoint/2010/main" val="2695643548"/>
              </p:ext>
            </p:extLst>
          </p:nvPr>
        </p:nvGraphicFramePr>
        <p:xfrm>
          <a:off x="3323071" y="5509455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48" name="Прямоугольник 47"/>
          <p:cNvSpPr/>
          <p:nvPr/>
        </p:nvSpPr>
        <p:spPr>
          <a:xfrm>
            <a:off x="5929290" y="4199355"/>
            <a:ext cx="2714644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2018          2019         2020         2021</a:t>
            </a:r>
            <a:endParaRPr lang="ru-RU" sz="100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9" name="Диаграмма 48"/>
          <p:cNvGraphicFramePr/>
          <p:nvPr>
            <p:extLst>
              <p:ext uri="{D42A27DB-BD31-4B8C-83A1-F6EECF244321}">
                <p14:modId xmlns="" xmlns:p14="http://schemas.microsoft.com/office/powerpoint/2010/main" val="1697266544"/>
              </p:ext>
            </p:extLst>
          </p:nvPr>
        </p:nvGraphicFramePr>
        <p:xfrm>
          <a:off x="5966277" y="3914782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50" name="Прямоугольник 49"/>
          <p:cNvSpPr/>
          <p:nvPr/>
        </p:nvSpPr>
        <p:spPr>
          <a:xfrm>
            <a:off x="3108757" y="4213061"/>
            <a:ext cx="285752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2018            2018        2019       2020</a:t>
            </a:r>
            <a:endParaRPr lang="ru-RU" sz="100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" name="Диаграмма 50"/>
          <p:cNvGraphicFramePr/>
          <p:nvPr>
            <p:extLst>
              <p:ext uri="{D42A27DB-BD31-4B8C-83A1-F6EECF244321}">
                <p14:modId xmlns="" xmlns:p14="http://schemas.microsoft.com/office/powerpoint/2010/main" val="554202003"/>
              </p:ext>
            </p:extLst>
          </p:nvPr>
        </p:nvGraphicFramePr>
        <p:xfrm>
          <a:off x="3248147" y="3927309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52" name="Прямоугольник 51"/>
          <p:cNvSpPr/>
          <p:nvPr/>
        </p:nvSpPr>
        <p:spPr>
          <a:xfrm>
            <a:off x="518849" y="4213061"/>
            <a:ext cx="2786082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2018           2019       2020       2021</a:t>
            </a:r>
            <a:endParaRPr lang="ru-RU" sz="100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3" name="Диаграмма 52"/>
          <p:cNvGraphicFramePr/>
          <p:nvPr>
            <p:extLst>
              <p:ext uri="{D42A27DB-BD31-4B8C-83A1-F6EECF244321}">
                <p14:modId xmlns="" xmlns:p14="http://schemas.microsoft.com/office/powerpoint/2010/main" val="3285196110"/>
              </p:ext>
            </p:extLst>
          </p:nvPr>
        </p:nvGraphicFramePr>
        <p:xfrm>
          <a:off x="626006" y="3927309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sp>
        <p:nvSpPr>
          <p:cNvPr id="54" name="Прямоугольник 53"/>
          <p:cNvSpPr/>
          <p:nvPr/>
        </p:nvSpPr>
        <p:spPr>
          <a:xfrm>
            <a:off x="428596" y="5795207"/>
            <a:ext cx="2714644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2018         2019           2020         2021</a:t>
            </a:r>
            <a:endParaRPr lang="ru-RU" sz="100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5" name="Диаграмма 54"/>
          <p:cNvGraphicFramePr/>
          <p:nvPr>
            <p:extLst>
              <p:ext uri="{D42A27DB-BD31-4B8C-83A1-F6EECF244321}">
                <p14:modId xmlns="" xmlns:p14="http://schemas.microsoft.com/office/powerpoint/2010/main" val="2801470660"/>
              </p:ext>
            </p:extLst>
          </p:nvPr>
        </p:nvGraphicFramePr>
        <p:xfrm>
          <a:off x="626006" y="5530956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sp>
        <p:nvSpPr>
          <p:cNvPr id="56" name="Прямоугольник 55"/>
          <p:cNvSpPr/>
          <p:nvPr/>
        </p:nvSpPr>
        <p:spPr>
          <a:xfrm>
            <a:off x="5868144" y="5733256"/>
            <a:ext cx="2714644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2017         2018       2019        2020</a:t>
            </a:r>
            <a:endParaRPr lang="ru-RU" sz="100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7" name="Диаграмма 56"/>
          <p:cNvGraphicFramePr/>
          <p:nvPr>
            <p:extLst>
              <p:ext uri="{D42A27DB-BD31-4B8C-83A1-F6EECF244321}">
                <p14:modId xmlns="" xmlns:p14="http://schemas.microsoft.com/office/powerpoint/2010/main" val="4103802748"/>
              </p:ext>
            </p:extLst>
          </p:nvPr>
        </p:nvGraphicFramePr>
        <p:xfrm>
          <a:off x="5966277" y="5494210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</p:spTree>
    <p:extLst>
      <p:ext uri="{BB962C8B-B14F-4D97-AF65-F5344CB8AC3E}">
        <p14:creationId xmlns="" xmlns:p14="http://schemas.microsoft.com/office/powerpoint/2010/main" val="2156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31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85752" y="-11571"/>
            <a:ext cx="9715536" cy="6869571"/>
          </a:xfr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558129515"/>
              </p:ext>
            </p:extLst>
          </p:nvPr>
        </p:nvGraphicFramePr>
        <p:xfrm>
          <a:off x="4929190" y="4000504"/>
          <a:ext cx="3714776" cy="1928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860428720"/>
              </p:ext>
            </p:extLst>
          </p:nvPr>
        </p:nvGraphicFramePr>
        <p:xfrm>
          <a:off x="4857752" y="1785926"/>
          <a:ext cx="3714776" cy="1928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311107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piskunova\Desktop\Новая папка\Новая папка\32 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1105" y="-24"/>
            <a:ext cx="9699451" cy="6858024"/>
          </a:xfrm>
          <a:prstGeom prst="rect">
            <a:avLst/>
          </a:prstGeom>
          <a:noFill/>
        </p:spPr>
      </p:pic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952516462"/>
              </p:ext>
            </p:extLst>
          </p:nvPr>
        </p:nvGraphicFramePr>
        <p:xfrm>
          <a:off x="-1143040" y="1643050"/>
          <a:ext cx="11287204" cy="3214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 rot="10800000">
            <a:off x="571472" y="5892866"/>
            <a:ext cx="214314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642348" y="5857867"/>
            <a:ext cx="72000" cy="45719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4071935" y="5892891"/>
            <a:ext cx="214314" cy="1588"/>
          </a:xfrm>
          <a:prstGeom prst="line">
            <a:avLst/>
          </a:prstGeom>
          <a:ln w="19050">
            <a:solidFill>
              <a:srgbClr val="CE22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142811" y="5857892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CE22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4978611"/>
            <a:ext cx="8358246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ysClr val="window" lastClr="FFFFFF"/>
                </a:solidFill>
                <a:latin typeface="Proxima Nova Lt" pitchFamily="50" charset="0"/>
                <a:cs typeface="Times New Roman" pitchFamily="18" charset="0"/>
              </a:rPr>
              <a:t> 2016                     2017                     2018                      2019                      2020                   2021</a:t>
            </a:r>
            <a:endParaRPr lang="ru-RU" sz="1400" b="1" dirty="0" smtClean="0">
              <a:latin typeface="Proxima Nova Lt" pitchFamily="50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364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Содержимое 16" descr="31 слайд ярки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80528" y="0"/>
            <a:ext cx="9699172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071770" y="1643050"/>
            <a:ext cx="60722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Proxima Nova Lt" pitchFamily="50" charset="0"/>
              <a:cs typeface="Angsana New" pitchFamily="18" charset="-3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000240"/>
            <a:ext cx="826664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7 223,6    798,4     9 047</a:t>
            </a:r>
            <a:endParaRPr lang="ru-RU" sz="2800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357430"/>
            <a:ext cx="635798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  млн. рублей 	        тыс. человек                 рублей на </a:t>
            </a:r>
          </a:p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				               человека</a:t>
            </a:r>
            <a:endParaRPr lang="ru-RU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319" y="2996952"/>
            <a:ext cx="753447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7 </a:t>
            </a:r>
            <a:r>
              <a:rPr lang="ru-RU" sz="2800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898,5</a:t>
            </a:r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 </a:t>
            </a:r>
            <a:r>
              <a:rPr lang="ru-RU" sz="2800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 </a:t>
            </a:r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  798,4     9 893</a:t>
            </a:r>
            <a:endParaRPr lang="ru-RU" sz="2800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3453142"/>
            <a:ext cx="650085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   млн. рублей 	       тыс. человек	               рублей на   		                                      человека</a:t>
            </a:r>
            <a:endParaRPr lang="ru-RU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6040" y="5191796"/>
            <a:ext cx="69342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8 417,7 </a:t>
            </a:r>
            <a:r>
              <a:rPr lang="ru-RU" sz="2800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   </a:t>
            </a:r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798,4     10 543</a:t>
            </a:r>
            <a:endParaRPr lang="ru-RU" sz="2800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4513700"/>
            <a:ext cx="642942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Lt" pitchFamily="50" charset="0"/>
              </a:rPr>
              <a:t>млн. рублей 	        тыс. человек                   рублей на</a:t>
            </a:r>
          </a:p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Lt" pitchFamily="50" charset="0"/>
              </a:rPr>
              <a:t>				                 человека</a:t>
            </a:r>
            <a:endParaRPr lang="ru-RU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08304" y="1991430"/>
            <a:ext cx="1714512" cy="37240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2018</a:t>
            </a:r>
          </a:p>
          <a:p>
            <a:endParaRPr lang="ru-RU" sz="4000" kern="100" cap="none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  <a:p>
            <a:r>
              <a:rPr lang="ru-RU" sz="2800" kern="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2019</a:t>
            </a:r>
          </a:p>
          <a:p>
            <a:endParaRPr lang="ru-RU" sz="4400" kern="100" cap="none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  <a:p>
            <a:r>
              <a:rPr lang="ru-RU" sz="2800" kern="1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2020</a:t>
            </a:r>
          </a:p>
          <a:p>
            <a:endParaRPr lang="ru-RU" sz="4000" kern="100" cap="none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  <a:p>
            <a:r>
              <a:rPr lang="ru-RU" sz="2800" kern="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2021</a:t>
            </a:r>
            <a:endParaRPr lang="ru-RU" sz="2800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3098" y="4143379"/>
            <a:ext cx="720323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Rg" pitchFamily="50" charset="0"/>
              </a:rPr>
              <a:t>7 915,9 </a:t>
            </a:r>
            <a:r>
              <a:rPr lang="ru-RU" sz="2800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Rg" pitchFamily="50" charset="0"/>
              </a:rPr>
              <a:t>   </a:t>
            </a:r>
            <a:r>
              <a:rPr lang="ru-RU" sz="2800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Rg" pitchFamily="50" charset="0"/>
              </a:rPr>
              <a:t>798,4     9 915</a:t>
            </a:r>
            <a:endParaRPr lang="ru-RU" sz="2800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 Nova Rg" pitchFamily="50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7158" y="5572140"/>
            <a:ext cx="642942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млн. рублей                     тыс. человек	                  рублей на     		                                         человека</a:t>
            </a:r>
            <a:endParaRPr lang="ru-RU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Proxima Nova Lt" pitchFamily="50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047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C:\Users\piskunova\Desktop\Новая папка\Новая папка\33 слайд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16632"/>
            <a:ext cx="9350767" cy="6741368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9584" y="404664"/>
            <a:ext cx="42429113" cy="300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766" y="-171400"/>
            <a:ext cx="9350766" cy="6868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1928802"/>
            <a:ext cx="4643976" cy="452431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Наибольший объем расходов областного бюджета направляется на реализацию территориальной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программы обязательного медицинского страхования,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за счет которой жителям области предоставляется бесплатная медицинская помощь. Средства областного бюджета в виде взноса за обязательное медицинское страхование неработающего населения предназначаются для оплаты медицинской помощи неработающего населения: детей, неработающих пенсионеров, неработающих и безработных граждан.</a:t>
            </a:r>
          </a:p>
          <a:p>
            <a:pPr algn="just"/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2019 года федеральным законодательством установлены новые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механизмы расчета размера страхового взноса, а именно: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в расчет численности застрахованных неработающих лиц не будут входить категории военнослужащих, получающие медицинские услуги в учреждениях Министерства обороны и лица без гражданства;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а также пересмотрен коэффициент удорожания стоимости медицинских услуг.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В результате внесенных изменений, численность неработающего застрахованного населения в 2019 году  снизится на  29,9 тыс. человек, это позволило уменьшить нагрузку бюджета в 2019 году  на 116,8  млн. рублей.</a:t>
            </a:r>
          </a:p>
          <a:p>
            <a:pPr>
              <a:lnSpc>
                <a:spcPct val="150000"/>
              </a:lnSpc>
            </a:pPr>
            <a:endParaRPr lang="ru-RU" sz="1200" dirty="0" smtClean="0">
              <a:latin typeface="Segoe UI Light" pitchFamily="34" charset="0"/>
              <a:cs typeface="Angsana New" pitchFamily="18" charset="-34"/>
            </a:endParaRP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5089" y="404664"/>
            <a:ext cx="878684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Th" pitchFamily="50" charset="0"/>
                <a:cs typeface="Angsana New" pitchFamily="18" charset="-34"/>
              </a:rPr>
              <a:t>Сколько в нашей области тратится бюджетных средств на обеспечение обязательного медицинского страхования неработающего населения?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1532111"/>
            <a:ext cx="4084773" cy="769441"/>
          </a:xfrm>
          <a:prstGeom prst="rect">
            <a:avLst/>
          </a:prstGeom>
          <a:noFill/>
          <a:effectLst>
            <a:outerShdw blurRad="76200" dir="1854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rgbClr val="E81643"/>
                  </a:solidFill>
                  <a:prstDash val="solid"/>
                </a:ln>
                <a:solidFill>
                  <a:srgbClr val="E81643"/>
                </a:solidFill>
                <a:effectLst>
                  <a:outerShdw blurRad="63500" dist="622300" dir="18960000" sx="132000" sy="132000" algn="ctr" rotWithShape="0">
                    <a:srgbClr val="E81643">
                      <a:alpha val="41000"/>
                    </a:srgbClr>
                  </a:outerShdw>
                </a:effectLst>
                <a:latin typeface="Proxima Nova Bl" pitchFamily="50" charset="0"/>
                <a:cs typeface="Aharoni" pitchFamily="2" charset="-79"/>
              </a:rPr>
              <a:t>11 230,2 </a:t>
            </a:r>
            <a:r>
              <a:rPr lang="ru-RU" b="1" cap="none" spc="0" dirty="0" smtClean="0">
                <a:ln w="10541" cmpd="sng">
                  <a:solidFill>
                    <a:srgbClr val="E81643"/>
                  </a:solidFill>
                  <a:prstDash val="solid"/>
                </a:ln>
                <a:solidFill>
                  <a:srgbClr val="E81643"/>
                </a:solidFill>
                <a:effectLst/>
                <a:latin typeface="Proxima Nova Bl" pitchFamily="50" charset="0"/>
                <a:cs typeface="Aharoni" pitchFamily="2" charset="-79"/>
              </a:rPr>
              <a:t>рублей</a:t>
            </a:r>
            <a:endParaRPr lang="ru-RU" b="1" cap="none" spc="0" dirty="0">
              <a:ln w="10541" cmpd="sng">
                <a:solidFill>
                  <a:srgbClr val="E81643"/>
                </a:solidFill>
                <a:prstDash val="solid"/>
              </a:ln>
              <a:solidFill>
                <a:srgbClr val="E81643"/>
              </a:solidFill>
              <a:effectLst/>
              <a:latin typeface="Proxima Nova Bl" pitchFamily="50" charset="0"/>
              <a:cs typeface="Aharoni" pitchFamily="2" charset="-79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58146" y="2301552"/>
            <a:ext cx="40005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200" dirty="0" smtClean="0">
                <a:latin typeface="Proxima Nova Rg" pitchFamily="50" charset="0"/>
                <a:cs typeface="Angsana New" pitchFamily="18" charset="-34"/>
              </a:rPr>
              <a:t>Расходы из областного бюджета на 2019 год </a:t>
            </a:r>
          </a:p>
          <a:p>
            <a:pPr>
              <a:lnSpc>
                <a:spcPct val="125000"/>
              </a:lnSpc>
            </a:pPr>
            <a:r>
              <a:rPr lang="ru-RU" sz="1200" dirty="0" smtClean="0">
                <a:latin typeface="Proxima Nova Rg" pitchFamily="50" charset="0"/>
                <a:cs typeface="Angsana New" pitchFamily="18" charset="-34"/>
              </a:rPr>
              <a:t>на каждого неработающего жителя области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000628" y="2928934"/>
            <a:ext cx="392909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Proxima Nova Bl" pitchFamily="50" charset="0"/>
              </a:rPr>
              <a:t>2018 год</a:t>
            </a:r>
          </a:p>
          <a:p>
            <a:pPr>
              <a:lnSpc>
                <a:spcPct val="150000"/>
              </a:lnSpc>
            </a:pPr>
            <a:endParaRPr lang="ru-RU" sz="2000" b="1" dirty="0" smtClean="0">
              <a:latin typeface="Proxima Nova Bl" pitchFamily="50" charset="0"/>
            </a:endParaRPr>
          </a:p>
          <a:p>
            <a:pPr>
              <a:lnSpc>
                <a:spcPct val="150000"/>
              </a:lnSpc>
            </a:pPr>
            <a:endParaRPr lang="ru-RU" sz="2000" b="1" dirty="0" smtClean="0">
              <a:latin typeface="Proxima Nova Bl" pitchFamily="50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Proxima Nova Bl" pitchFamily="50" charset="0"/>
              </a:rPr>
              <a:t>2019 год</a:t>
            </a:r>
          </a:p>
          <a:p>
            <a:r>
              <a:rPr lang="ru-RU" sz="2000" b="1" dirty="0" smtClean="0">
                <a:latin typeface="Proxima Nova Bl" pitchFamily="50" charset="0"/>
              </a:rPr>
              <a:t>2020 год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Proxima Nova Bl" pitchFamily="50" charset="0"/>
              </a:rPr>
              <a:t>2021 год</a:t>
            </a:r>
            <a:endParaRPr lang="ru-RU" sz="2000" b="1" dirty="0">
              <a:latin typeface="Proxima Nova Bl" pitchFamily="50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00760" y="3143248"/>
            <a:ext cx="2571736" cy="1394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Proxima Nova Bl" pitchFamily="50" charset="0"/>
              </a:rPr>
              <a:t>5 201,1</a:t>
            </a:r>
          </a:p>
          <a:p>
            <a:pPr algn="ctr">
              <a:lnSpc>
                <a:spcPct val="90000"/>
              </a:lnSpc>
            </a:pPr>
            <a:r>
              <a:rPr lang="ru-RU" sz="1200" b="1" dirty="0" smtClean="0">
                <a:latin typeface="Proxima Nova Lt" pitchFamily="50" charset="0"/>
              </a:rPr>
              <a:t>млн. рублей</a:t>
            </a:r>
          </a:p>
          <a:p>
            <a:pPr algn="ctr">
              <a:lnSpc>
                <a:spcPct val="90000"/>
              </a:lnSpc>
            </a:pPr>
            <a:endParaRPr lang="ru-RU" sz="1200" dirty="0" smtClean="0">
              <a:latin typeface="Proxima Nova Lt" pitchFamily="50" charset="0"/>
            </a:endParaRPr>
          </a:p>
          <a:p>
            <a:pPr algn="ctr">
              <a:lnSpc>
                <a:spcPct val="90000"/>
              </a:lnSpc>
            </a:pPr>
            <a:endParaRPr lang="ru-RU" sz="800" b="1" dirty="0" smtClean="0"/>
          </a:p>
          <a:p>
            <a:pPr algn="ctr">
              <a:lnSpc>
                <a:spcPct val="90000"/>
              </a:lnSpc>
            </a:pPr>
            <a:endParaRPr lang="ru-RU" sz="1200" b="1" dirty="0" smtClean="0"/>
          </a:p>
          <a:p>
            <a:pPr algn="ctr">
              <a:lnSpc>
                <a:spcPct val="90000"/>
              </a:lnSpc>
            </a:pPr>
            <a:endParaRPr lang="ru-RU" sz="1200" dirty="0" smtClean="0">
              <a:latin typeface="Proxima Nova Lt" pitchFamily="50" charset="0"/>
            </a:endParaRPr>
          </a:p>
          <a:p>
            <a:pPr algn="ctr">
              <a:lnSpc>
                <a:spcPct val="90000"/>
              </a:lnSpc>
            </a:pPr>
            <a:endParaRPr lang="ru-RU" b="1" dirty="0">
              <a:latin typeface="Proxima Nova Lt" pitchFamily="50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56176" y="4365104"/>
            <a:ext cx="2571736" cy="21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Proxima Nova Bl" pitchFamily="50" charset="0"/>
              </a:rPr>
              <a:t>5 084,4</a:t>
            </a:r>
          </a:p>
          <a:p>
            <a:pPr algn="ctr">
              <a:lnSpc>
                <a:spcPct val="90000"/>
              </a:lnSpc>
            </a:pPr>
            <a:endParaRPr lang="ru-RU" sz="1200" dirty="0" smtClean="0">
              <a:latin typeface="Proxima Nova Lt" pitchFamily="50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Proxima Nova Bl" pitchFamily="50" charset="0"/>
              </a:rPr>
              <a:t>5 279,8</a:t>
            </a:r>
          </a:p>
          <a:p>
            <a:pPr algn="ctr">
              <a:lnSpc>
                <a:spcPct val="90000"/>
              </a:lnSpc>
            </a:pPr>
            <a:endParaRPr lang="ru-RU" sz="1100" b="1" dirty="0" smtClean="0">
              <a:latin typeface="Proxima Nova Bl" pitchFamily="50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Proxima Nova Bl" pitchFamily="50" charset="0"/>
              </a:rPr>
              <a:t>5 488,8</a:t>
            </a:r>
          </a:p>
          <a:p>
            <a:pPr algn="ctr">
              <a:lnSpc>
                <a:spcPct val="90000"/>
              </a:lnSpc>
            </a:pPr>
            <a:endParaRPr lang="ru-RU" sz="1200" dirty="0" smtClean="0">
              <a:latin typeface="Proxima Nova Lt" pitchFamily="50" charset="0"/>
            </a:endParaRPr>
          </a:p>
          <a:p>
            <a:pPr algn="ctr">
              <a:lnSpc>
                <a:spcPct val="90000"/>
              </a:lnSpc>
            </a:pPr>
            <a:endParaRPr lang="ru-RU" sz="800" b="1" dirty="0" smtClean="0"/>
          </a:p>
          <a:p>
            <a:pPr algn="ctr">
              <a:lnSpc>
                <a:spcPct val="90000"/>
              </a:lnSpc>
            </a:pPr>
            <a:endParaRPr lang="ru-RU" sz="1200" b="1" dirty="0" smtClean="0"/>
          </a:p>
          <a:p>
            <a:pPr algn="ctr">
              <a:lnSpc>
                <a:spcPct val="90000"/>
              </a:lnSpc>
            </a:pPr>
            <a:endParaRPr lang="ru-RU" sz="1200" dirty="0" smtClean="0">
              <a:latin typeface="Proxima Nova Lt" pitchFamily="50" charset="0"/>
            </a:endParaRPr>
          </a:p>
          <a:p>
            <a:pPr algn="ctr">
              <a:lnSpc>
                <a:spcPct val="90000"/>
              </a:lnSpc>
            </a:pPr>
            <a:endParaRPr lang="ru-RU" b="1" dirty="0">
              <a:latin typeface="Proxima Nova Lt" pitchFamily="50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45706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  <a:t>Государственная программа «Обеспечение доступным и качественным жильем населения Амурской области» </a:t>
            </a:r>
            <a:br>
              <a:rPr lang="ru-RU" sz="1600" dirty="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</a:br>
            <a:endParaRPr lang="ru-RU" sz="1600" dirty="0" smtClean="0">
              <a:solidFill>
                <a:srgbClr val="CE2284"/>
              </a:solidFill>
              <a:latin typeface="Proxima Nova Lt" pitchFamily="50" charset="0"/>
              <a:ea typeface="+mn-ea"/>
              <a:cs typeface="Angsana New" pitchFamily="18" charset="-34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928670"/>
            <a:ext cx="721523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Proxima Nova Lt" pitchFamily="50" charset="0"/>
                <a:cs typeface="Angsana New" pitchFamily="18" charset="-34"/>
              </a:rPr>
              <a:t>Расходы на обеспечение доступным и качественным жильем населения в 2019-2021 годах, тыс. рублей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786314" y="1928802"/>
          <a:ext cx="3429024" cy="1571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357158" y="2000240"/>
          <a:ext cx="4000528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500034" y="4357694"/>
          <a:ext cx="3714776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428728" y="1785926"/>
            <a:ext cx="20794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Переселение граждан из ветхого</a:t>
            </a:r>
          </a:p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жилищного фонда в зоне </a:t>
            </a:r>
            <a:r>
              <a:rPr lang="ru-RU" sz="1100" b="1" dirty="0" err="1" smtClean="0">
                <a:latin typeface="Arial Narrow" pitchFamily="34" charset="0"/>
                <a:cs typeface="Browallia New" pitchFamily="34" charset="-34"/>
              </a:rPr>
              <a:t>БАМа</a:t>
            </a:r>
            <a:endParaRPr lang="ru-RU" sz="1100" b="1" dirty="0"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57818" y="1857364"/>
            <a:ext cx="25635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Повышение устойчивости жилых домов </a:t>
            </a:r>
            <a:endParaRPr lang="ru-RU" sz="1100" b="1" dirty="0"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0100" y="4214818"/>
            <a:ext cx="307327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Обеспечение жилыми помещениями детей-сирот </a:t>
            </a:r>
            <a:endParaRPr lang="ru-RU" sz="1100" b="1" dirty="0">
              <a:latin typeface="Arial Narrow" pitchFamily="34" charset="0"/>
              <a:cs typeface="Browallia New" pitchFamily="34" charset="-34"/>
            </a:endParaRP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5000628" y="4357694"/>
          <a:ext cx="3214710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072066" y="4143380"/>
            <a:ext cx="26853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Улучшение жилищных условий отдельных</a:t>
            </a:r>
          </a:p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категорий граждан </a:t>
            </a:r>
            <a:endParaRPr lang="ru-RU" sz="1100" b="1" dirty="0">
              <a:latin typeface="Arial Narrow" pitchFamily="34" charset="0"/>
              <a:cs typeface="Browallia New" pitchFamily="34" charset="-34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8662" y="714356"/>
            <a:ext cx="721523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Proxima Nova Lt" pitchFamily="50" charset="0"/>
                <a:cs typeface="Angsana New" pitchFamily="18" charset="-34"/>
              </a:rPr>
              <a:t>Расходы на обеспечение доступным и качественным жильем населения в 2019-2021 годах, тыс. рублей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3643306" y="4429132"/>
          <a:ext cx="3000396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571472" y="2214554"/>
          <a:ext cx="2928958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3857620" y="2000240"/>
          <a:ext cx="2857520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000100" y="1785926"/>
            <a:ext cx="23535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Градостроительная деятельность</a:t>
            </a:r>
            <a:endParaRPr lang="ru-RU" sz="1200" b="1" dirty="0"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868" y="3929066"/>
            <a:ext cx="30027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Государственная поддержка гражданам, </a:t>
            </a:r>
          </a:p>
          <a:p>
            <a:pPr algn="ctr"/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чьи денежные средства привлечены </a:t>
            </a:r>
          </a:p>
          <a:p>
            <a:pPr algn="ctr"/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для строительства многоквартирных домов</a:t>
            </a:r>
          </a:p>
          <a:p>
            <a:pPr algn="ctr"/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 и чьи права нарушены</a:t>
            </a:r>
            <a:endParaRPr lang="ru-RU" sz="1200" b="1" dirty="0"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3372" y="1785926"/>
            <a:ext cx="2618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Обеспечение жильем молодых семей </a:t>
            </a:r>
            <a:endParaRPr lang="ru-RU" sz="1200" b="1" dirty="0">
              <a:latin typeface="Arial Narrow" pitchFamily="34" charset="0"/>
              <a:cs typeface="Browallia New" pitchFamily="34" charset="-34"/>
            </a:endParaRPr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571472" y="4429132"/>
          <a:ext cx="2857520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42910" y="4071942"/>
            <a:ext cx="2688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Содержание органов </a:t>
            </a:r>
            <a:r>
              <a:rPr lang="ru-RU" sz="1200" b="1" dirty="0" err="1" smtClean="0">
                <a:latin typeface="Arial Narrow" pitchFamily="34" charset="0"/>
                <a:cs typeface="Browallia New" pitchFamily="34" charset="-34"/>
              </a:rPr>
              <a:t>гос.власти</a:t>
            </a:r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 и обеспечение </a:t>
            </a:r>
          </a:p>
          <a:p>
            <a:r>
              <a:rPr lang="ru-RU" sz="1200" b="1" dirty="0" smtClean="0">
                <a:latin typeface="Arial Narrow" pitchFamily="34" charset="0"/>
                <a:cs typeface="Browallia New" pitchFamily="34" charset="-34"/>
              </a:rPr>
              <a:t>        деятельности </a:t>
            </a:r>
            <a:r>
              <a:rPr lang="ru-RU" sz="1200" b="1" dirty="0" err="1" smtClean="0">
                <a:latin typeface="Arial Narrow" pitchFamily="34" charset="0"/>
                <a:cs typeface="Browallia New" pitchFamily="34" charset="-34"/>
              </a:rPr>
              <a:t>гос.учреждений</a:t>
            </a:r>
            <a:endParaRPr lang="ru-RU" sz="1200" dirty="0"/>
          </a:p>
        </p:txBody>
      </p:sp>
      <p:pic>
        <p:nvPicPr>
          <p:cNvPr id="2051" name="Picture 3" descr="C:\Users\mirsanova\Desktop\дома3.jpg"/>
          <p:cNvPicPr>
            <a:picLocks noChangeAspect="1" noChangeArrowheads="1"/>
          </p:cNvPicPr>
          <p:nvPr/>
        </p:nvPicPr>
        <p:blipFill>
          <a:blip r:embed="rId6" cstate="print">
            <a:lum bright="5000" contrast="-20000"/>
          </a:blip>
          <a:srcRect l="7143" b="16216"/>
          <a:stretch>
            <a:fillRect/>
          </a:stretch>
        </p:blipFill>
        <p:spPr bwMode="auto">
          <a:xfrm>
            <a:off x="5929322" y="2285992"/>
            <a:ext cx="3214678" cy="371477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5" name="Заголовок 3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  <a:t>Государственная программа «Обеспечение доступным и качественным жильем населения Амурской области» </a:t>
            </a:r>
            <a:br>
              <a:rPr lang="ru-RU" sz="1600" dirty="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</a:br>
            <a:endParaRPr lang="ru-RU" sz="1600" dirty="0" smtClean="0">
              <a:solidFill>
                <a:srgbClr val="CE2284"/>
              </a:solidFill>
              <a:latin typeface="Proxima Nova Lt" pitchFamily="50" charset="0"/>
              <a:ea typeface="+mn-ea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 слай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06818"/>
            <a:ext cx="9144000" cy="64654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irsanova\Desktop\дома5.jpg"/>
          <p:cNvPicPr>
            <a:picLocks noChangeAspect="1" noChangeArrowheads="1"/>
          </p:cNvPicPr>
          <p:nvPr/>
        </p:nvPicPr>
        <p:blipFill>
          <a:blip r:embed="rId2" cstate="print">
            <a:lum bright="14000" contrast="-24000"/>
          </a:blip>
          <a:srcRect/>
          <a:stretch>
            <a:fillRect/>
          </a:stretch>
        </p:blipFill>
        <p:spPr bwMode="auto">
          <a:xfrm>
            <a:off x="6858017" y="1"/>
            <a:ext cx="1857387" cy="1785926"/>
          </a:xfrm>
          <a:prstGeom prst="rect">
            <a:avLst/>
          </a:prstGeom>
          <a:noFill/>
        </p:spPr>
      </p:pic>
      <p:graphicFrame>
        <p:nvGraphicFramePr>
          <p:cNvPr id="6" name="Диаграмма 5"/>
          <p:cNvGraphicFramePr/>
          <p:nvPr/>
        </p:nvGraphicFramePr>
        <p:xfrm>
          <a:off x="4714876" y="4572008"/>
          <a:ext cx="3429024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714876" y="2285992"/>
          <a:ext cx="350046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642910" y="2071678"/>
          <a:ext cx="314327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28596" y="1714488"/>
            <a:ext cx="34290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Количество молодых семей, получивших</a:t>
            </a:r>
          </a:p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поддержку на приобретение или</a:t>
            </a:r>
          </a:p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строительство жилья,  семей</a:t>
            </a:r>
            <a:endParaRPr lang="ru-RU" sz="1100" b="1" dirty="0"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2066" y="1785926"/>
            <a:ext cx="2740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Переселено семей в зоне </a:t>
            </a:r>
            <a:r>
              <a:rPr lang="ru-RU" sz="1100" b="1" dirty="0" err="1" smtClean="0">
                <a:latin typeface="Arial Narrow" pitchFamily="34" charset="0"/>
                <a:cs typeface="Browallia New" pitchFamily="34" charset="-34"/>
              </a:rPr>
              <a:t>БАМа</a:t>
            </a:r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, семей</a:t>
            </a:r>
          </a:p>
          <a:p>
            <a:pPr algn="ctr"/>
            <a:endParaRPr lang="ru-RU" sz="1100" b="1" dirty="0"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29190" y="4071942"/>
            <a:ext cx="330571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Количество  участников и инвалидов ВОВ, ветеранов</a:t>
            </a:r>
          </a:p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и инвалидов боевых действий  и членов</a:t>
            </a:r>
          </a:p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их семей, улучшивших жилищные условия, чел.</a:t>
            </a:r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714348" y="4643446"/>
          <a:ext cx="3214710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42910" y="4071942"/>
            <a:ext cx="333149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Количество многодетных семей и семей, родивших (усыновивших) третьего и последующего ребенка, инвалидов и семей имеющих детей инвалидов улучшивших жилищные условия, ед.</a:t>
            </a:r>
          </a:p>
          <a:p>
            <a:endParaRPr lang="ru-RU" sz="11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500166" y="785794"/>
            <a:ext cx="557216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Показатели результативности за 2019-2021 годы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14" name="Заголовок 3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  <a:t>Государственная программа «Обеспечение доступным и качественным жильем населения Амурской области» </a:t>
            </a:r>
            <a:br>
              <a:rPr lang="ru-RU" sz="1600" dirty="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</a:br>
            <a:endParaRPr lang="ru-RU" sz="1600" dirty="0" smtClean="0">
              <a:solidFill>
                <a:srgbClr val="CE2284"/>
              </a:solidFill>
              <a:latin typeface="Proxima Nova Lt" pitchFamily="50" charset="0"/>
              <a:ea typeface="+mn-ea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14000" contrast="4000"/>
          </a:blip>
          <a:srcRect l="2686"/>
          <a:stretch>
            <a:fillRect/>
          </a:stretch>
        </p:blipFill>
        <p:spPr bwMode="auto">
          <a:xfrm>
            <a:off x="4714876" y="3429000"/>
            <a:ext cx="3802345" cy="319145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graphicFrame>
        <p:nvGraphicFramePr>
          <p:cNvPr id="7" name="Диаграмма 6"/>
          <p:cNvGraphicFramePr/>
          <p:nvPr/>
        </p:nvGraphicFramePr>
        <p:xfrm>
          <a:off x="5143504" y="2071678"/>
          <a:ext cx="3357586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357158" y="1928802"/>
          <a:ext cx="3429024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00034" y="1500174"/>
            <a:ext cx="32147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Число детей-сирот и детей, оставшихся без</a:t>
            </a:r>
          </a:p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попечения родителей, обеспеченных</a:t>
            </a:r>
          </a:p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жилыми помещениями, чел.</a:t>
            </a:r>
          </a:p>
          <a:p>
            <a:pPr algn="ctr"/>
            <a:endParaRPr lang="ru-RU" sz="1100" b="1" dirty="0"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628" y="1571612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Количество договоров, по которым осуществлена денежная выплата, ед. </a:t>
            </a:r>
          </a:p>
          <a:p>
            <a:pPr algn="ctr"/>
            <a:endParaRPr lang="ru-RU" sz="1000" b="1" dirty="0">
              <a:latin typeface="Arial Narrow" pitchFamily="34" charset="0"/>
              <a:cs typeface="Browallia New" pitchFamily="34" charset="-34"/>
            </a:endParaRPr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357158" y="4572008"/>
          <a:ext cx="3429024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28596" y="4214818"/>
            <a:ext cx="32861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Степень проведения в соответствие схемы </a:t>
            </a:r>
            <a:r>
              <a:rPr lang="ru-RU" sz="1100" b="1" dirty="0" err="1" smtClean="0">
                <a:latin typeface="Arial Narrow" pitchFamily="34" charset="0"/>
                <a:cs typeface="Browallia New" pitchFamily="34" charset="-34"/>
              </a:rPr>
              <a:t>терпланирования</a:t>
            </a:r>
            <a:r>
              <a:rPr lang="ru-RU" sz="1100" b="1" dirty="0" smtClean="0">
                <a:latin typeface="Arial Narrow" pitchFamily="34" charset="0"/>
                <a:cs typeface="Browallia New" pitchFamily="34" charset="-34"/>
              </a:rPr>
              <a:t> Амурской области, %</a:t>
            </a:r>
            <a:endParaRPr lang="ru-RU" sz="1100" b="1" dirty="0"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85918" y="857232"/>
            <a:ext cx="557216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Показатели результативности за 2019-2021 годы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285720" y="142852"/>
            <a:ext cx="822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  <a:t>Государственная программа «Обеспечение доступным и качественным жильем населения Амурской области» </a:t>
            </a:r>
            <a:br>
              <a:rPr lang="ru-RU" sz="1600" dirty="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</a:br>
            <a:endParaRPr lang="ru-RU" sz="1600" dirty="0" smtClean="0">
              <a:solidFill>
                <a:srgbClr val="CE2284"/>
              </a:solidFill>
              <a:latin typeface="Proxima Nova Lt" pitchFamily="50" charset="0"/>
              <a:ea typeface="+mn-ea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:\J\427.Отдел_планирования_обл_бюджета\БЮДЖЕТ ДЛЯ ГРАЖДАН\Бюджет для граждан на 2019 год и пл период 2020 и 2021 годов\ima\42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109"/>
            <a:ext cx="9369426" cy="678475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3857628"/>
            <a:ext cx="18573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>
                <a:latin typeface="Proxima Nova Bl" pitchFamily="50" charset="0"/>
              </a:rPr>
              <a:t>2017</a:t>
            </a:r>
            <a:r>
              <a:rPr lang="ru-RU" sz="800" dirty="0" smtClean="0">
                <a:latin typeface="Proxima Nova Lt" pitchFamily="50" charset="0"/>
              </a:rPr>
              <a:t> факт – 6,5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2018</a:t>
            </a:r>
            <a:r>
              <a:rPr lang="ru-RU" sz="800" dirty="0" smtClean="0">
                <a:latin typeface="Proxima Nova Lt" pitchFamily="50" charset="0"/>
              </a:rPr>
              <a:t> – 6,5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2019</a:t>
            </a:r>
            <a:r>
              <a:rPr lang="ru-RU" sz="800" dirty="0" smtClean="0">
                <a:latin typeface="Proxima Nova Lt" pitchFamily="50" charset="0"/>
              </a:rPr>
              <a:t> – 6,5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2020 </a:t>
            </a:r>
            <a:r>
              <a:rPr lang="ru-RU" sz="800" dirty="0" smtClean="0">
                <a:latin typeface="Proxima Nova Lt" pitchFamily="50" charset="0"/>
              </a:rPr>
              <a:t>– 4,5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2021</a:t>
            </a:r>
            <a:r>
              <a:rPr lang="ru-RU" sz="800" b="1" dirty="0" smtClean="0">
                <a:latin typeface="Proxima Nova Lt" pitchFamily="50" charset="0"/>
              </a:rPr>
              <a:t> </a:t>
            </a:r>
            <a:r>
              <a:rPr lang="ru-RU" sz="800" dirty="0" smtClean="0">
                <a:latin typeface="Proxima Nova Lt" pitchFamily="50" charset="0"/>
              </a:rPr>
              <a:t>– 4,7 млн. рублей</a:t>
            </a:r>
            <a:endParaRPr lang="ru-RU" sz="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Proxima Nova Lt" pitchFamily="50" charset="0"/>
              <a:cs typeface="Angsana New" pitchFamily="18" charset="-34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4572996"/>
            <a:ext cx="20002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>
                <a:latin typeface="Proxima Nova Bl" pitchFamily="50" charset="0"/>
              </a:rPr>
              <a:t>2017</a:t>
            </a:r>
            <a:r>
              <a:rPr lang="ru-RU" sz="800" dirty="0" smtClean="0">
                <a:latin typeface="Proxima Nova Lt" pitchFamily="50" charset="0"/>
              </a:rPr>
              <a:t> факт – 158,5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2018</a:t>
            </a:r>
            <a:r>
              <a:rPr lang="ru-RU" sz="800" dirty="0" smtClean="0">
                <a:latin typeface="Proxima Nova Lt" pitchFamily="50" charset="0"/>
              </a:rPr>
              <a:t> – 170,0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2019</a:t>
            </a:r>
            <a:r>
              <a:rPr lang="ru-RU" sz="800" dirty="0" smtClean="0">
                <a:latin typeface="Proxima Nova Lt" pitchFamily="50" charset="0"/>
              </a:rPr>
              <a:t> – 179,7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2020 </a:t>
            </a:r>
            <a:r>
              <a:rPr lang="ru-RU" sz="800" dirty="0" smtClean="0">
                <a:latin typeface="Proxima Nova Lt" pitchFamily="50" charset="0"/>
              </a:rPr>
              <a:t>– 179,1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2021</a:t>
            </a:r>
            <a:r>
              <a:rPr lang="ru-RU" sz="800" b="1" dirty="0" smtClean="0">
                <a:latin typeface="Proxima Nova Lt" pitchFamily="50" charset="0"/>
              </a:rPr>
              <a:t> </a:t>
            </a:r>
            <a:r>
              <a:rPr lang="ru-RU" sz="800" dirty="0" smtClean="0">
                <a:latin typeface="Proxima Nova Lt" pitchFamily="50" charset="0"/>
              </a:rPr>
              <a:t>– 190,3 млн. рублей</a:t>
            </a:r>
            <a:endParaRPr lang="ru-RU" sz="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Proxima Nova Lt" pitchFamily="50" charset="0"/>
              <a:cs typeface="Angsana New" pitchFamily="18" charset="-34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06" y="5429264"/>
            <a:ext cx="2000264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>
                <a:latin typeface="Proxima Nova Bl" pitchFamily="50" charset="0"/>
              </a:rPr>
              <a:t>2017</a:t>
            </a:r>
            <a:r>
              <a:rPr lang="ru-RU" sz="800" dirty="0" smtClean="0">
                <a:latin typeface="Proxima Nova Lt" pitchFamily="50" charset="0"/>
              </a:rPr>
              <a:t> факт – 514,2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2018</a:t>
            </a:r>
            <a:r>
              <a:rPr lang="ru-RU" sz="800" dirty="0" smtClean="0">
                <a:latin typeface="Proxima Nova Lt" pitchFamily="50" charset="0"/>
              </a:rPr>
              <a:t> – 525,9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2019</a:t>
            </a:r>
            <a:r>
              <a:rPr lang="ru-RU" sz="800" dirty="0" smtClean="0">
                <a:latin typeface="Proxima Nova Lt" pitchFamily="50" charset="0"/>
              </a:rPr>
              <a:t> – 744,5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2020 </a:t>
            </a:r>
            <a:r>
              <a:rPr lang="ru-RU" sz="800" dirty="0" smtClean="0">
                <a:latin typeface="Proxima Nova Lt" pitchFamily="50" charset="0"/>
              </a:rPr>
              <a:t>– 764,2 млн. рублей</a:t>
            </a:r>
          </a:p>
          <a:p>
            <a:r>
              <a:rPr lang="ru-RU" sz="800" dirty="0" smtClean="0">
                <a:latin typeface="Proxima Nova Bl" pitchFamily="50" charset="0"/>
              </a:rPr>
              <a:t>2021</a:t>
            </a:r>
            <a:r>
              <a:rPr lang="ru-RU" sz="800" b="1" dirty="0" smtClean="0">
                <a:latin typeface="Proxima Nova Lt" pitchFamily="50" charset="0"/>
              </a:rPr>
              <a:t> –</a:t>
            </a:r>
            <a:r>
              <a:rPr lang="ru-RU" sz="800" dirty="0" smtClean="0">
                <a:latin typeface="Proxima Nova Lt" pitchFamily="50" charset="0"/>
              </a:rPr>
              <a:t> 765,5</a:t>
            </a:r>
            <a:r>
              <a:rPr lang="ru-RU" sz="900" dirty="0" smtClean="0">
                <a:latin typeface="Proxima Nova Lt" pitchFamily="50" charset="0"/>
              </a:rPr>
              <a:t> млн. рублей</a:t>
            </a:r>
            <a:endParaRPr lang="ru-RU" sz="900" b="1" dirty="0" smtClean="0">
              <a:solidFill>
                <a:schemeClr val="tx1">
                  <a:lumMod val="85000"/>
                  <a:lumOff val="15000"/>
                </a:schemeClr>
              </a:solidFill>
              <a:latin typeface="Proxima Nova Lt" pitchFamily="50" charset="0"/>
              <a:cs typeface="Angsana New" pitchFamily="18" charset="-34"/>
            </a:endParaRPr>
          </a:p>
        </p:txBody>
      </p:sp>
      <p:graphicFrame>
        <p:nvGraphicFramePr>
          <p:cNvPr id="11" name="Содержимое 5"/>
          <p:cNvGraphicFramePr>
            <a:graphicFrameLocks/>
          </p:cNvGraphicFramePr>
          <p:nvPr/>
        </p:nvGraphicFramePr>
        <p:xfrm>
          <a:off x="7000892" y="2285992"/>
          <a:ext cx="1785950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Содержимое 5"/>
          <p:cNvGraphicFramePr>
            <a:graphicFrameLocks/>
          </p:cNvGraphicFramePr>
          <p:nvPr/>
        </p:nvGraphicFramePr>
        <p:xfrm>
          <a:off x="7000892" y="3286124"/>
          <a:ext cx="1785950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Содержимое 5"/>
          <p:cNvGraphicFramePr>
            <a:graphicFrameLocks/>
          </p:cNvGraphicFramePr>
          <p:nvPr/>
        </p:nvGraphicFramePr>
        <p:xfrm>
          <a:off x="7000892" y="4214818"/>
          <a:ext cx="1785950" cy="500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Содержимое 5"/>
          <p:cNvGraphicFramePr>
            <a:graphicFrameLocks/>
          </p:cNvGraphicFramePr>
          <p:nvPr/>
        </p:nvGraphicFramePr>
        <p:xfrm>
          <a:off x="4857752" y="5000636"/>
          <a:ext cx="3929090" cy="1357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971600" y="2420888"/>
            <a:ext cx="3024336" cy="1077218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algn="just"/>
            <a:r>
              <a:rPr lang="ru-RU" sz="800" dirty="0" smtClean="0">
                <a:latin typeface="Proxima Nova Rg" pitchFamily="50" charset="0"/>
              </a:rPr>
              <a:t>Целью государственной подпрограммы содействие занятости населения в рамках государственной программы Амурской области «Экономическое развитие и инновационная экономика Амурской области» является проведение государственной политики и осуществление регулирования в сфере занятости населения на территории Амурской области</a:t>
            </a:r>
            <a:endParaRPr lang="ru-RU" sz="800" dirty="0">
              <a:latin typeface="Proxima Nova Rg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L:\J\427.Отдел_планирования_обл_бюджета\БЮДЖЕТ ДЛЯ ГРАЖДАН\Бюджет для граждан на 2019 год и пл период 2020 и 2021 годов\ima\4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4763"/>
            <a:ext cx="9710738" cy="6869113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628" y="2357429"/>
          <a:ext cx="4000495" cy="6566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85817"/>
                <a:gridCol w="785818"/>
                <a:gridCol w="785818"/>
                <a:gridCol w="785818"/>
                <a:gridCol w="857224"/>
              </a:tblGrid>
              <a:tr h="35204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Факт 2017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План 2018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План</a:t>
                      </a:r>
                      <a:r>
                        <a:rPr lang="ru-RU" sz="900" baseline="0" dirty="0" smtClean="0">
                          <a:latin typeface="Proxima Nova Bl" pitchFamily="50" charset="0"/>
                        </a:rPr>
                        <a:t> 2019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План 2020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2021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</a:tr>
              <a:tr h="29090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514,2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525,9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Proxima Nova Lt" pitchFamily="50" charset="0"/>
                        </a:rPr>
                        <a:t>744,5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Proxima Nova Lt" pitchFamily="50" charset="0"/>
                        </a:rPr>
                        <a:t>764,2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Proxima Nova Lt" pitchFamily="50" charset="0"/>
                        </a:rPr>
                        <a:t>765,5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000628" y="3786191"/>
          <a:ext cx="4000495" cy="7452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85817"/>
                <a:gridCol w="785818"/>
                <a:gridCol w="785818"/>
                <a:gridCol w="785818"/>
                <a:gridCol w="857224"/>
              </a:tblGrid>
              <a:tr h="31167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Факт 2017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План 2018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План</a:t>
                      </a:r>
                      <a:r>
                        <a:rPr lang="ru-RU" sz="900" baseline="0" dirty="0" smtClean="0">
                          <a:latin typeface="Proxima Nova Bl" pitchFamily="50" charset="0"/>
                        </a:rPr>
                        <a:t> 2019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План 2020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План </a:t>
                      </a:r>
                    </a:p>
                    <a:p>
                      <a:pPr algn="ctr"/>
                      <a:r>
                        <a:rPr lang="ru-RU" sz="900" dirty="0" smtClean="0">
                          <a:latin typeface="Proxima Nova Bl" pitchFamily="50" charset="0"/>
                        </a:rPr>
                        <a:t>2021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 anchor="ctr"/>
                </a:tc>
              </a:tr>
              <a:tr h="331265">
                <a:tc>
                  <a:txBody>
                    <a:bodyPr/>
                    <a:lstStyle/>
                    <a:p>
                      <a:pPr lvl="0" algn="ctr">
                        <a:lnSpc>
                          <a:spcPct val="70000"/>
                        </a:lnSpc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17,8</a:t>
                      </a:r>
                    </a:p>
                    <a:p>
                      <a:pPr lvl="0" algn="ctr">
                        <a:lnSpc>
                          <a:spcPct val="70000"/>
                        </a:lnSpc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 млн. </a:t>
                      </a:r>
                      <a:r>
                        <a:rPr lang="ru-RU" sz="900" dirty="0" err="1" smtClean="0">
                          <a:latin typeface="Proxima Nova Lt" pitchFamily="50" charset="0"/>
                        </a:rPr>
                        <a:t>руб</a:t>
                      </a:r>
                      <a:r>
                        <a:rPr lang="en-US" sz="900" dirty="0" smtClean="0">
                          <a:latin typeface="Proxima Nova Lt" pitchFamily="50" charset="0"/>
                        </a:rPr>
                        <a:t>.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70000"/>
                        </a:lnSpc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18,0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 млн. </a:t>
                      </a:r>
                      <a:r>
                        <a:rPr lang="ru-RU" sz="900" dirty="0" err="1" smtClean="0">
                          <a:latin typeface="Proxima Nova Lt" pitchFamily="50" charset="0"/>
                        </a:rPr>
                        <a:t>руб</a:t>
                      </a:r>
                      <a:r>
                        <a:rPr lang="en-US" sz="900" dirty="0" smtClean="0">
                          <a:latin typeface="Proxima Nova Lt" pitchFamily="50" charset="0"/>
                        </a:rPr>
                        <a:t>.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70000"/>
                        </a:lnSpc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11,3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 млн. </a:t>
                      </a:r>
                      <a:r>
                        <a:rPr lang="ru-RU" sz="900" dirty="0" err="1" smtClean="0">
                          <a:latin typeface="Proxima Nova Lt" pitchFamily="50" charset="0"/>
                        </a:rPr>
                        <a:t>руб</a:t>
                      </a:r>
                      <a:r>
                        <a:rPr lang="en-US" sz="900" dirty="0" smtClean="0">
                          <a:latin typeface="Proxima Nova Lt" pitchFamily="50" charset="0"/>
                        </a:rPr>
                        <a:t>.</a:t>
                      </a:r>
                      <a:endParaRPr lang="ru-RU" sz="900" dirty="0" smtClean="0"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14,6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млн.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err="1" smtClean="0">
                          <a:latin typeface="Proxima Nova Lt" pitchFamily="50" charset="0"/>
                        </a:rPr>
                        <a:t>руб</a:t>
                      </a:r>
                      <a:r>
                        <a:rPr lang="en-US" sz="900" dirty="0" smtClean="0">
                          <a:latin typeface="Proxima Nova Lt" pitchFamily="50" charset="0"/>
                        </a:rPr>
                        <a:t>.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Proxima Nova Lt" pitchFamily="50" charset="0"/>
                        </a:rPr>
                        <a:t>14,6</a:t>
                      </a:r>
                      <a:endParaRPr lang="ru-RU" sz="900" dirty="0" smtClean="0">
                        <a:latin typeface="Proxima Nova Lt" pitchFamily="50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млн.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err="1" smtClean="0">
                          <a:latin typeface="Proxima Nova Lt" pitchFamily="50" charset="0"/>
                        </a:rPr>
                        <a:t>руб</a:t>
                      </a:r>
                      <a:r>
                        <a:rPr lang="en-US" sz="900" dirty="0" smtClean="0">
                          <a:latin typeface="Proxima Nova Lt" pitchFamily="50" charset="0"/>
                        </a:rPr>
                        <a:t>.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L:\J\427.Отдел_планирования_обл_бюджета\БЮДЖЕТ ДЛЯ ГРАЖДАН\Бюджет для граждан на 2019 год и пл период 2020 и 2021 годов\ima\4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3227" y="-11113"/>
            <a:ext cx="9710455" cy="6869113"/>
          </a:xfrm>
          <a:prstGeom prst="rect">
            <a:avLst/>
          </a:prstGeom>
          <a:noFill/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3811162708"/>
              </p:ext>
            </p:extLst>
          </p:nvPr>
        </p:nvGraphicFramePr>
        <p:xfrm>
          <a:off x="5072066" y="2214554"/>
          <a:ext cx="4071934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71472" y="3093428"/>
            <a:ext cx="392852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ru-RU" sz="900" dirty="0" smtClean="0">
                <a:latin typeface="Proxima Nova Rg" pitchFamily="50" charset="0"/>
                <a:cs typeface="Angsana New" pitchFamily="18" charset="-34"/>
              </a:rPr>
              <a:t>На расходы финансовое обеспечение программы на 2018 год запланировано – 290,4 млн. рублей,  на 2019 год – 251,2 млн. рублей, на 2020 год – 204,6 млн. рублей, 2021 год – 217,3 млн. рублей.</a:t>
            </a:r>
          </a:p>
        </p:txBody>
      </p:sp>
    </p:spTree>
    <p:extLst>
      <p:ext uri="{BB962C8B-B14F-4D97-AF65-F5344CB8AC3E}">
        <p14:creationId xmlns="" xmlns:p14="http://schemas.microsoft.com/office/powerpoint/2010/main" val="189703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:\J\413.Отдел_ИКТ\БГ\2017\Бюджет слайды\2017-06-23\_5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465455"/>
          </a:xfrm>
          <a:prstGeom prst="rect">
            <a:avLst/>
          </a:prstGeom>
          <a:noFill/>
        </p:spPr>
      </p:pic>
      <p:graphicFrame>
        <p:nvGraphicFramePr>
          <p:cNvPr id="8" name="Диаграмма 2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771482008"/>
              </p:ext>
            </p:extLst>
          </p:nvPr>
        </p:nvGraphicFramePr>
        <p:xfrm>
          <a:off x="0" y="2000240"/>
          <a:ext cx="4572000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336893850"/>
              </p:ext>
            </p:extLst>
          </p:nvPr>
        </p:nvGraphicFramePr>
        <p:xfrm>
          <a:off x="4357686" y="1714488"/>
          <a:ext cx="4643438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69486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Содержимое 23" descr="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83735" y="-24"/>
            <a:ext cx="9699205" cy="6858024"/>
          </a:xfrm>
        </p:spPr>
      </p:pic>
      <p:graphicFrame>
        <p:nvGraphicFramePr>
          <p:cNvPr id="5" name="Диаграмма 4"/>
          <p:cNvGraphicFramePr/>
          <p:nvPr/>
        </p:nvGraphicFramePr>
        <p:xfrm>
          <a:off x="142844" y="2285992"/>
          <a:ext cx="2643206" cy="1071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142844" y="3143248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265505438"/>
              </p:ext>
            </p:extLst>
          </p:nvPr>
        </p:nvGraphicFramePr>
        <p:xfrm>
          <a:off x="3000364" y="2214554"/>
          <a:ext cx="2643206" cy="1143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3000364" y="3143248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="" xmlns:p14="http://schemas.microsoft.com/office/powerpoint/2010/main" val="1335630217"/>
              </p:ext>
            </p:extLst>
          </p:nvPr>
        </p:nvGraphicFramePr>
        <p:xfrm>
          <a:off x="5857884" y="2285992"/>
          <a:ext cx="2643206" cy="1071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2885818674"/>
              </p:ext>
            </p:extLst>
          </p:nvPr>
        </p:nvGraphicFramePr>
        <p:xfrm>
          <a:off x="5929322" y="3143248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="" xmlns:p14="http://schemas.microsoft.com/office/powerpoint/2010/main" val="353497420"/>
              </p:ext>
            </p:extLst>
          </p:nvPr>
        </p:nvGraphicFramePr>
        <p:xfrm>
          <a:off x="214282" y="4704625"/>
          <a:ext cx="2643206" cy="642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214282" y="5427757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="" xmlns:p14="http://schemas.microsoft.com/office/powerpoint/2010/main" val="4185502289"/>
              </p:ext>
            </p:extLst>
          </p:nvPr>
        </p:nvGraphicFramePr>
        <p:xfrm>
          <a:off x="3143240" y="4715454"/>
          <a:ext cx="2643206" cy="437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9" name="Диаграмма 18"/>
          <p:cNvGraphicFramePr/>
          <p:nvPr/>
        </p:nvGraphicFramePr>
        <p:xfrm>
          <a:off x="3112611" y="5427757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="" xmlns:p14="http://schemas.microsoft.com/office/powerpoint/2010/main" val="131032969"/>
              </p:ext>
            </p:extLst>
          </p:nvPr>
        </p:nvGraphicFramePr>
        <p:xfrm>
          <a:off x="5822165" y="4643446"/>
          <a:ext cx="2643206" cy="723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="" xmlns:p14="http://schemas.microsoft.com/office/powerpoint/2010/main" val="1012406605"/>
              </p:ext>
            </p:extLst>
          </p:nvPr>
        </p:nvGraphicFramePr>
        <p:xfrm>
          <a:off x="5929322" y="5427757"/>
          <a:ext cx="2571768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52356" y="3390128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Proxima Nova Lt" pitchFamily="50" charset="0"/>
              </a:rPr>
              <a:t>2018      2019      2020      2021</a:t>
            </a:r>
            <a:endParaRPr lang="ru-RU" sz="1200" dirty="0">
              <a:ln w="18415" cmpd="sng">
                <a:solidFill>
                  <a:schemeClr val="tx1"/>
                </a:solidFill>
                <a:prstDash val="solid"/>
              </a:ln>
              <a:latin typeface="Proxima Nova Lt" pitchFamily="50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28926" y="3399653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Proxima Nova Lt" pitchFamily="50" charset="0"/>
              </a:rPr>
              <a:t>2018      2019      2020      2021</a:t>
            </a:r>
            <a:endParaRPr lang="ru-RU" sz="1200" dirty="0">
              <a:ln w="18415" cmpd="sng">
                <a:solidFill>
                  <a:schemeClr val="tx1"/>
                </a:solidFill>
                <a:prstDash val="solid"/>
              </a:ln>
              <a:latin typeface="Proxima Nova Lt" pitchFamily="50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857884" y="3400425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Proxima Nova Lt" pitchFamily="50" charset="0"/>
              </a:rPr>
              <a:t>2018      2019      2020      2021</a:t>
            </a:r>
            <a:endParaRPr lang="ru-RU" sz="1200" dirty="0">
              <a:ln w="18415" cmpd="sng">
                <a:solidFill>
                  <a:schemeClr val="tx1"/>
                </a:solidFill>
                <a:prstDash val="solid"/>
              </a:ln>
              <a:latin typeface="Proxima Nova Lt" pitchFamily="50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857884" y="5715016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Proxima Nova Lt" pitchFamily="50" charset="0"/>
              </a:rPr>
              <a:t>2018      2019      2020      2021</a:t>
            </a:r>
            <a:endParaRPr lang="ru-RU" sz="1200" dirty="0">
              <a:ln w="18415" cmpd="sng">
                <a:solidFill>
                  <a:schemeClr val="tx1"/>
                </a:solidFill>
                <a:prstDash val="solid"/>
              </a:ln>
              <a:latin typeface="Proxima Nova Lt" pitchFamily="50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071802" y="5715016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Proxima Nova Lt" pitchFamily="50" charset="0"/>
              </a:rPr>
              <a:t>2018      2019      2020      2021</a:t>
            </a:r>
            <a:endParaRPr lang="ru-RU" sz="1200" dirty="0">
              <a:ln w="18415" cmpd="sng">
                <a:solidFill>
                  <a:schemeClr val="tx1"/>
                </a:solidFill>
                <a:prstDash val="solid"/>
              </a:ln>
              <a:latin typeface="Proxima Nova Lt" pitchFamily="50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14282" y="5715016"/>
            <a:ext cx="2714644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Proxima Nova Lt" pitchFamily="50" charset="0"/>
              </a:rPr>
              <a:t>2018      2019      2020      2021</a:t>
            </a:r>
            <a:endParaRPr lang="ru-RU" sz="1200" dirty="0">
              <a:ln w="18415" cmpd="sng">
                <a:solidFill>
                  <a:schemeClr val="tx1"/>
                </a:solidFill>
                <a:prstDash val="solid"/>
              </a:ln>
              <a:latin typeface="Proxima Nova Lt" pitchFamily="50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006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L:\J\427.Отдел_планирования_обл_бюджета\БЮДЖЕТ ДЛЯ ГРАЖДАН\Бюджет для граждан на 2019 год и пл период 2020 и 2021 годов\ima\4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8347" y="0"/>
            <a:ext cx="9693694" cy="6858000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/>
          </p:cNvGraphicFramePr>
          <p:nvPr/>
        </p:nvGraphicFramePr>
        <p:xfrm>
          <a:off x="0" y="3714752"/>
          <a:ext cx="5000628" cy="2357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Содержимое 5"/>
          <p:cNvGraphicFramePr>
            <a:graphicFrameLocks/>
          </p:cNvGraphicFramePr>
          <p:nvPr/>
        </p:nvGraphicFramePr>
        <p:xfrm>
          <a:off x="0" y="2214554"/>
          <a:ext cx="5000628" cy="1643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Содержимое 5"/>
          <p:cNvGraphicFramePr>
            <a:graphicFrameLocks/>
          </p:cNvGraphicFramePr>
          <p:nvPr/>
        </p:nvGraphicFramePr>
        <p:xfrm>
          <a:off x="7000860" y="1714488"/>
          <a:ext cx="2143140" cy="928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Содержимое 5"/>
          <p:cNvGraphicFramePr>
            <a:graphicFrameLocks/>
          </p:cNvGraphicFramePr>
          <p:nvPr/>
        </p:nvGraphicFramePr>
        <p:xfrm>
          <a:off x="7000860" y="2786058"/>
          <a:ext cx="2143140" cy="928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Содержимое 5"/>
          <p:cNvGraphicFramePr>
            <a:graphicFrameLocks/>
          </p:cNvGraphicFramePr>
          <p:nvPr/>
        </p:nvGraphicFramePr>
        <p:xfrm>
          <a:off x="7000860" y="4214818"/>
          <a:ext cx="2143140" cy="2857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1" name="Содержимое 5"/>
          <p:cNvGraphicFramePr>
            <a:graphicFrameLocks/>
          </p:cNvGraphicFramePr>
          <p:nvPr/>
        </p:nvGraphicFramePr>
        <p:xfrm>
          <a:off x="7000860" y="4572008"/>
          <a:ext cx="2143140" cy="642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2" name="Содержимое 5"/>
          <p:cNvGraphicFramePr>
            <a:graphicFrameLocks/>
          </p:cNvGraphicFramePr>
          <p:nvPr/>
        </p:nvGraphicFramePr>
        <p:xfrm>
          <a:off x="7000860" y="5572140"/>
          <a:ext cx="2143140" cy="428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:\J\427.Отдел_планирования_обл_бюджета\БЮДЖЕТ ДЛЯ ГРАЖДАН\Бюджет для граждан на 2019 год и пл период 2020 и 2021 годов\ima\48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239010" y="-11113"/>
            <a:ext cx="9704370" cy="686911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4402" y="1974362"/>
            <a:ext cx="1056164" cy="347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latin typeface="Proxima Nova Th" pitchFamily="50" charset="0"/>
              </a:rPr>
              <a:t>41,4</a:t>
            </a:r>
            <a:endParaRPr lang="ru-RU" b="1" dirty="0">
              <a:latin typeface="Proxima Nova Th" pitchFamily="50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64720" y="3278979"/>
            <a:ext cx="1056164" cy="347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latin typeface="Proxima Nova Th" pitchFamily="50" charset="0"/>
              </a:rPr>
              <a:t>99,1</a:t>
            </a:r>
            <a:endParaRPr lang="ru-RU" b="1" dirty="0">
              <a:latin typeface="Proxima Nova Th" pitchFamily="50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26704" y="1993095"/>
            <a:ext cx="1056164" cy="347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latin typeface="Proxima Nova Th" pitchFamily="50" charset="0"/>
              </a:rPr>
              <a:t>39,3</a:t>
            </a:r>
            <a:endParaRPr lang="ru-RU" b="1" dirty="0">
              <a:latin typeface="Proxima Nova Th" pitchFamily="50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3813" y="2060848"/>
            <a:ext cx="30243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900" dirty="0" smtClean="0"/>
              <a:t>Целью Государственной программы Амурской области «Развитие образования Амурской области» является обеспечение доступности качественного образования, соответствующего инновационному развитию экономики, современным требованиям общества, каждого гражданина.</a:t>
            </a:r>
            <a:endParaRPr lang="ru-RU" sz="800" dirty="0" smtClean="0">
              <a:latin typeface="Proxima Nova Rg" pitchFamily="50" charset="0"/>
            </a:endParaRPr>
          </a:p>
          <a:p>
            <a:endParaRPr lang="ru-RU" sz="800" dirty="0" smtClean="0">
              <a:latin typeface="Proxima Nova Rg" pitchFamily="50" charset="0"/>
            </a:endParaRPr>
          </a:p>
          <a:p>
            <a:endParaRPr lang="ru-RU" sz="800" dirty="0" smtClean="0">
              <a:latin typeface="Proxima Nova Rg" pitchFamily="50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9879" y="3766928"/>
            <a:ext cx="1063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Proxima Nova Rg" pitchFamily="50" charset="0"/>
              </a:rPr>
              <a:t>425</a:t>
            </a:r>
            <a:endParaRPr lang="ru-RU" sz="3600" b="1" dirty="0">
              <a:latin typeface="Proxima Nova Rg" pitchFamily="50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0948" y="4516622"/>
            <a:ext cx="664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roxima Nova Rg" pitchFamily="50" charset="0"/>
              </a:rPr>
              <a:t>117</a:t>
            </a:r>
            <a:endParaRPr lang="ru-RU" sz="2000" b="1" dirty="0">
              <a:latin typeface="Proxima Nova Rg" pitchFamily="50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095" y="5037163"/>
            <a:ext cx="664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roxima Nova Rg" pitchFamily="50" charset="0"/>
              </a:rPr>
              <a:t>293</a:t>
            </a:r>
            <a:endParaRPr lang="ru-RU" sz="2000" b="1" dirty="0">
              <a:latin typeface="Proxima Nova Rg" pitchFamily="50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9992" y="5076918"/>
            <a:ext cx="500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roxima Nova Rg" pitchFamily="50" charset="0"/>
              </a:rPr>
              <a:t>50</a:t>
            </a:r>
            <a:endParaRPr lang="ru-RU" sz="2000" b="1" dirty="0">
              <a:latin typeface="Proxima Nova Rg" pitchFamily="50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43702" y="4643446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roxima Nova Rg" pitchFamily="50" charset="0"/>
              </a:rPr>
              <a:t>2,5</a:t>
            </a:r>
            <a:endParaRPr lang="ru-RU" sz="2000" b="1" dirty="0">
              <a:latin typeface="Proxima Nova Rg" pitchFamily="50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1960" y="4671964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Proxima Nova Rg" pitchFamily="50" charset="0"/>
              </a:rPr>
              <a:t>250</a:t>
            </a:r>
            <a:endParaRPr lang="ru-RU" sz="2000" b="1" dirty="0">
              <a:latin typeface="Proxima Nova Rg" pitchFamily="50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51720" y="450912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Proxima Nova Rg" pitchFamily="50" charset="0"/>
              </a:rPr>
              <a:t>12</a:t>
            </a:r>
            <a:endParaRPr lang="ru-RU" sz="2000" b="1" dirty="0">
              <a:latin typeface="Proxima Nova Rg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1720" y="5077233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Proxima Nova Rg" pitchFamily="50" charset="0"/>
              </a:rPr>
              <a:t>1</a:t>
            </a:r>
            <a:endParaRPr lang="ru-RU" sz="2000" b="1" dirty="0">
              <a:latin typeface="Proxima Nova Rg" pitchFamily="50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9797" y="5565072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Proxima Nova Rg" pitchFamily="50" charset="0"/>
              </a:rPr>
              <a:t>1</a:t>
            </a:r>
            <a:endParaRPr lang="ru-RU" sz="2000" b="1" dirty="0">
              <a:latin typeface="Proxima Nova Rg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piskunova\Desktop\Новая папка\Новая папка\44 слайд ярк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628" y="428604"/>
            <a:ext cx="8358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Proxima Nova Lt" pitchFamily="50" charset="0"/>
                <a:cs typeface="Angsana New" pitchFamily="18" charset="-34"/>
              </a:rPr>
              <a:t>Расходы бюджета на 1 потребителя сферы образования в 2019 году</a:t>
            </a:r>
          </a:p>
          <a:p>
            <a:endParaRPr lang="ru-RU" sz="2000" dirty="0" smtClean="0">
              <a:latin typeface="Proxima Nova Lt" pitchFamily="50" charset="0"/>
              <a:cs typeface="Angsana New" pitchFamily="18" charset="-3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1500174"/>
            <a:ext cx="6286544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200" b="1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  10 293 002   167 631    61 403</a:t>
            </a:r>
            <a:endParaRPr lang="ru-RU" sz="2200" b="1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2071678"/>
            <a:ext cx="614366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  тысяч рублей 	     детей от 0 до 18 лет</a:t>
            </a:r>
            <a:r>
              <a:rPr lang="en-US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  </a:t>
            </a:r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   рублей на человека</a:t>
            </a:r>
            <a:endParaRPr lang="ru-RU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5984" y="2786058"/>
            <a:ext cx="6143668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200" b="1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8 550 059    140 495    60 857</a:t>
            </a:r>
            <a:r>
              <a:rPr lang="en-US" sz="2200" b="1" kern="10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Rg" pitchFamily="50" charset="0"/>
              </a:rPr>
              <a:t>       </a:t>
            </a:r>
            <a:endParaRPr lang="ru-RU" sz="2200" b="1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Rg" pitchFamily="50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3286124"/>
            <a:ext cx="628654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 тысяч рублей 	    детей и учащихся         рублей на человека</a:t>
            </a:r>
            <a:endParaRPr lang="ru-RU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5984" y="4071943"/>
            <a:ext cx="5715040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200" b="1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Rg" pitchFamily="50" charset="0"/>
              </a:rPr>
              <a:t>1 350 599    12 103    111 592</a:t>
            </a:r>
            <a:endParaRPr lang="ru-RU" sz="2200" b="1" cap="none" spc="8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 Nova Rg" pitchFamily="50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5984" y="4500570"/>
            <a:ext cx="614366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kern="1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roxima Nova Lt" pitchFamily="50" charset="0"/>
              </a:rPr>
              <a:t>  тысяч рублей              учащихся                рублей на обучающегося</a:t>
            </a:r>
            <a:endParaRPr lang="ru-RU" sz="1050" dirty="0">
              <a:ln w="1016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Proxima Nova Lt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piskunova\Desktop\Новая папка\4 слай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548326"/>
            <a:ext cx="46434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Proxima Nova Th" pitchFamily="50" charset="0"/>
                <a:cs typeface="Angsana New" pitchFamily="18" charset="-34"/>
              </a:rPr>
              <a:t>Бюджетный процесс</a:t>
            </a:r>
            <a:r>
              <a:rPr lang="ru-RU" sz="2000" dirty="0" smtClean="0">
                <a:latin typeface="Proxima Nova Th" pitchFamily="50" charset="0"/>
                <a:cs typeface="Angsana New" pitchFamily="18" charset="-34"/>
              </a:rPr>
              <a:t>- ежегодное формирование и исполнение бюджета</a:t>
            </a:r>
            <a:endParaRPr lang="ru-RU" sz="2000" dirty="0">
              <a:latin typeface="Proxima Nova Th" pitchFamily="50" charset="0"/>
              <a:cs typeface="Angsana New" pitchFamily="18" charset="-3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2500306"/>
            <a:ext cx="13573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Lt" pitchFamily="50" charset="0"/>
                <a:cs typeface="Times New Roman" pitchFamily="18" charset="0"/>
              </a:rPr>
              <a:t>Составление проекта бюджета очередного года</a:t>
            </a:r>
            <a:endParaRPr lang="ru-RU" sz="900" dirty="0">
              <a:latin typeface="Proxima Nova Lt" pitchFamily="50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3000372"/>
            <a:ext cx="13573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Bl" pitchFamily="50" charset="0"/>
                <a:cs typeface="Times New Roman" pitchFamily="18" charset="0"/>
              </a:rPr>
              <a:t>Органы исполнительной власти</a:t>
            </a:r>
            <a:endParaRPr lang="ru-RU" sz="900" dirty="0">
              <a:latin typeface="Proxima Nova Bl" pitchFamily="50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2500306"/>
            <a:ext cx="128588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Lt" pitchFamily="50" charset="0"/>
                <a:cs typeface="Times New Roman" pitchFamily="18" charset="0"/>
              </a:rPr>
              <a:t>Рассмотрение проекта бюджета очередного года</a:t>
            </a:r>
            <a:endParaRPr lang="ru-RU" sz="900" dirty="0">
              <a:latin typeface="Proxima Nova Lt" pitchFamily="50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3000372"/>
            <a:ext cx="142876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Bl" pitchFamily="50" charset="0"/>
                <a:cs typeface="Times New Roman" pitchFamily="18" charset="0"/>
              </a:rPr>
              <a:t>Законодательные, представительные органы власти</a:t>
            </a:r>
            <a:endParaRPr lang="ru-RU" sz="900" dirty="0">
              <a:latin typeface="Proxima Nova Bl" pitchFamily="50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2517812"/>
            <a:ext cx="1500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Lt" pitchFamily="50" charset="0"/>
                <a:cs typeface="Times New Roman" pitchFamily="18" charset="0"/>
              </a:rPr>
              <a:t>Утверждение бюджета очередного года</a:t>
            </a:r>
            <a:endParaRPr lang="ru-RU" sz="900" dirty="0">
              <a:latin typeface="Proxima Nova Lt" pitchFamily="50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28926" y="2992607"/>
            <a:ext cx="142876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Bl" pitchFamily="50" charset="0"/>
                <a:cs typeface="Times New Roman" pitchFamily="18" charset="0"/>
              </a:rPr>
              <a:t>Законодательные, представительные органы власти</a:t>
            </a:r>
            <a:endParaRPr lang="ru-RU" sz="900" dirty="0">
              <a:latin typeface="Proxima Nova Bl" pitchFamily="50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844" y="5143512"/>
            <a:ext cx="142876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Bl" pitchFamily="50" charset="0"/>
                <a:cs typeface="Times New Roman" pitchFamily="18" charset="0"/>
              </a:rPr>
              <a:t>Законодательные, представительные органы власти</a:t>
            </a:r>
            <a:endParaRPr lang="ru-RU" sz="900" dirty="0">
              <a:latin typeface="Proxima Nova Bl" pitchFamily="50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71604" y="5143512"/>
            <a:ext cx="135732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Bl" pitchFamily="50" charset="0"/>
                <a:cs typeface="Times New Roman" pitchFamily="18" charset="0"/>
              </a:rPr>
              <a:t>Органы исполнительной власти</a:t>
            </a:r>
            <a:endParaRPr lang="ru-RU" sz="900" dirty="0">
              <a:latin typeface="Proxima Nova Bl" pitchFamily="50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00364" y="5135747"/>
            <a:ext cx="171451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Bl" pitchFamily="50" charset="0"/>
                <a:cs typeface="Times New Roman" pitchFamily="18" charset="0"/>
              </a:rPr>
              <a:t>Органы исполнительной власти, Правительство, финансовые органы</a:t>
            </a:r>
            <a:endParaRPr lang="ru-RU" sz="900" dirty="0">
              <a:latin typeface="Proxima Nova Bl" pitchFamily="50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2876" y="4660952"/>
            <a:ext cx="142872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Lt" pitchFamily="50" charset="0"/>
                <a:cs typeface="Times New Roman" pitchFamily="18" charset="0"/>
              </a:rPr>
              <a:t>Утверждение отчета об исполнении бюджета предыдущего года</a:t>
            </a:r>
            <a:endParaRPr lang="ru-RU" sz="900" dirty="0">
              <a:latin typeface="Proxima Nova Lt" pitchFamily="50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71604" y="4660952"/>
            <a:ext cx="150019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Lt" pitchFamily="50" charset="0"/>
                <a:cs typeface="Times New Roman" pitchFamily="18" charset="0"/>
              </a:rPr>
              <a:t>Формирование отчета об исполнении бюджета предыдущего года</a:t>
            </a:r>
            <a:endParaRPr lang="ru-RU" sz="900" dirty="0">
              <a:latin typeface="Proxima Nova Lt" pitchFamily="50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00364" y="4660952"/>
            <a:ext cx="13573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Proxima Nova Lt" pitchFamily="50" charset="0"/>
                <a:cs typeface="Times New Roman" pitchFamily="18" charset="0"/>
              </a:rPr>
              <a:t>Исполнение бюджета в текущем году</a:t>
            </a:r>
            <a:endParaRPr lang="ru-RU" sz="900" dirty="0">
              <a:latin typeface="Proxima Nova Lt" pitchFamily="50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86380" y="2000240"/>
            <a:ext cx="30718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Proxima Nova Rg" pitchFamily="50" charset="0"/>
                <a:cs typeface="Times New Roman" pitchFamily="18" charset="0"/>
              </a:rPr>
              <a:t>Нормативно-правовые акты, регулирующие бюджетные </a:t>
            </a:r>
          </a:p>
          <a:p>
            <a:r>
              <a:rPr lang="ru-RU" sz="1600" b="1" dirty="0" smtClean="0">
                <a:latin typeface="Proxima Nova Rg" pitchFamily="50" charset="0"/>
                <a:cs typeface="Times New Roman" pitchFamily="18" charset="0"/>
              </a:rPr>
              <a:t>правоотношения</a:t>
            </a:r>
            <a:endParaRPr lang="ru-RU" sz="1600" b="1" dirty="0">
              <a:latin typeface="Proxima Nova Rg" pitchFamily="50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643570" y="3143248"/>
            <a:ext cx="2428892" cy="2562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latin typeface="Proxima Nova Lt" pitchFamily="50" charset="0"/>
                <a:cs typeface="Times New Roman" pitchFamily="18" charset="0"/>
              </a:rPr>
              <a:t>Послание Президента Российской Федерации</a:t>
            </a:r>
          </a:p>
          <a:p>
            <a:endParaRPr lang="ru-RU" sz="1600" dirty="0" smtClean="0">
              <a:latin typeface="Proxima Nova Lt" pitchFamily="50" charset="0"/>
              <a:cs typeface="Times New Roman" pitchFamily="18" charset="0"/>
            </a:endParaRPr>
          </a:p>
          <a:p>
            <a:r>
              <a:rPr lang="ru-RU" sz="1050" dirty="0" smtClean="0">
                <a:latin typeface="Proxima Nova Lt" pitchFamily="50" charset="0"/>
                <a:cs typeface="Times New Roman" pitchFamily="18" charset="0"/>
              </a:rPr>
              <a:t>Прогноз социально-экономического развития Амурской области</a:t>
            </a:r>
          </a:p>
          <a:p>
            <a:endParaRPr lang="ru-RU" sz="1400" dirty="0">
              <a:latin typeface="Proxima Nova Lt" pitchFamily="50" charset="0"/>
              <a:cs typeface="Times New Roman" pitchFamily="18" charset="0"/>
            </a:endParaRPr>
          </a:p>
          <a:p>
            <a:r>
              <a:rPr lang="ru-RU" sz="1050" dirty="0" smtClean="0">
                <a:latin typeface="Proxima Nova Lt" pitchFamily="50" charset="0"/>
                <a:cs typeface="Times New Roman" pitchFamily="18" charset="0"/>
              </a:rPr>
              <a:t>Основные направления налоговой, бюджетной и долговой политики Амурской области</a:t>
            </a:r>
          </a:p>
          <a:p>
            <a:endParaRPr lang="ru-RU" sz="1400" dirty="0">
              <a:latin typeface="Proxima Nova Lt" pitchFamily="50" charset="0"/>
              <a:cs typeface="Times New Roman" pitchFamily="18" charset="0"/>
            </a:endParaRPr>
          </a:p>
          <a:p>
            <a:r>
              <a:rPr lang="ru-RU" sz="1050" dirty="0" smtClean="0">
                <a:latin typeface="Proxima Nova Lt" pitchFamily="50" charset="0"/>
                <a:cs typeface="Times New Roman" pitchFamily="18" charset="0"/>
              </a:rPr>
              <a:t>Государственные программы Амурской области</a:t>
            </a: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L:\J\427.Отдел_планирования_обл_бюджета\БЮДЖЕТ ДЛЯ ГРАЖДАН\Бюджет для граждан на 2019 год и пл период 2020 и 2021 годов\ima\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2194" y="-4763"/>
            <a:ext cx="9710738" cy="6869113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786447" y="1817730"/>
          <a:ext cx="3000395" cy="30858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0079"/>
                <a:gridCol w="600079"/>
                <a:gridCol w="600079"/>
                <a:gridCol w="600079"/>
                <a:gridCol w="600079"/>
              </a:tblGrid>
              <a:tr h="434019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Proxima Nova Bl" pitchFamily="50" charset="0"/>
                        </a:rPr>
                        <a:t>Факт 2017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Proxima Nova Bl" pitchFamily="50" charset="0"/>
                        </a:rPr>
                        <a:t>План 2018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Proxima Nova Bl" pitchFamily="50" charset="0"/>
                        </a:rPr>
                        <a:t>План</a:t>
                      </a:r>
                      <a:r>
                        <a:rPr lang="ru-RU" sz="900" baseline="0" dirty="0" smtClean="0">
                          <a:latin typeface="Proxima Nova Bl" pitchFamily="50" charset="0"/>
                        </a:rPr>
                        <a:t> 2019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Proxima Nova Bl" pitchFamily="50" charset="0"/>
                        </a:rPr>
                        <a:t>План 2020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smtClean="0">
                          <a:latin typeface="Proxima Nova Bl" pitchFamily="50" charset="0"/>
                        </a:rPr>
                        <a:t>План 2021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Bl" pitchFamily="50" charset="0"/>
                      </a:endParaRPr>
                    </a:p>
                  </a:txBody>
                  <a:tcPr/>
                </a:tc>
              </a:tr>
              <a:tr h="54648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Proxima Nova Lt" pitchFamily="50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</a:tr>
              <a:tr h="52295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1,8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Proxima Nova Lt" pitchFamily="50" charset="0"/>
                        </a:rPr>
                        <a:t>3,5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4,5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</a:tr>
              <a:tr h="53643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100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Proxima Nova Lt" pitchFamily="50" charset="0"/>
                        </a:rPr>
                        <a:t>100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</a:tr>
              <a:tr h="52295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Proxima Nova Lt" pitchFamily="50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1,5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Proxima Nova Lt" pitchFamily="50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Proxima Nova Lt" pitchFamily="50" charset="0"/>
                        </a:rPr>
                        <a:t>1</a:t>
                      </a:r>
                    </a:p>
                  </a:txBody>
                  <a:tcPr anchor="ctr"/>
                </a:tc>
              </a:tr>
              <a:tr h="52295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Proxima Nova Lt" pitchFamily="50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chemeClr val="tx1"/>
                        </a:solidFill>
                        <a:latin typeface="Proxima Nova Lt" pitchFamily="50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8" name="Содержимое 5"/>
          <p:cNvGraphicFramePr>
            <a:graphicFrameLocks/>
          </p:cNvGraphicFramePr>
          <p:nvPr/>
        </p:nvGraphicFramePr>
        <p:xfrm>
          <a:off x="142844" y="2071678"/>
          <a:ext cx="3429024" cy="1643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Содержимое 5"/>
          <p:cNvGraphicFramePr>
            <a:graphicFrameLocks/>
          </p:cNvGraphicFramePr>
          <p:nvPr/>
        </p:nvGraphicFramePr>
        <p:xfrm>
          <a:off x="214282" y="4071942"/>
          <a:ext cx="3429024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851382" y="1571614"/>
          <a:ext cx="5364088" cy="3643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7685"/>
                <a:gridCol w="570261"/>
                <a:gridCol w="696987"/>
                <a:gridCol w="696987"/>
                <a:gridCol w="467820"/>
                <a:gridCol w="714348"/>
              </a:tblGrid>
              <a:tr h="4083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Показатель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Факт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/>
                      </a:r>
                      <a:b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2017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План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/>
                      </a:r>
                      <a:b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2018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План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/>
                      </a:r>
                      <a:b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2019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План 2020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План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/>
                      </a:r>
                      <a:b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</a:b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2021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111185"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529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Снижение количества ЧС природного и техногенного характера, пожаров, а также происшествий на водных объектах, 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083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Снижение количества ЧС природного и техногенного характера, %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083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Снижение количества погибших на пожарах, 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3,5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4,5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47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Доля населенных пунктов области, в которых обеспечена противопожарная защита пожарными частями, от общего количества населенных пунктов, %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13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Снижение количества преступлений, совершенных в общественных местах, в том числе на улицах, 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083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Снижение количества погибших в ЧС и происшествиях на водных объектах, %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083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Снижение количества погибших в происшествиях на водных объектах, 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 useBgFill="1">
        <p:nvSpPr>
          <p:cNvPr id="10" name="TextBox 9"/>
          <p:cNvSpPr txBox="1"/>
          <p:nvPr/>
        </p:nvSpPr>
        <p:spPr>
          <a:xfrm>
            <a:off x="3687808" y="5253007"/>
            <a:ext cx="5256584" cy="107721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Целью государственной программы Амурской области «Снижение рисков и смягчение последствий чрезвычайных ситуаций природного и техногенного характера, а также обеспечение безопасности населения области» является минимизация социального, экономического и экологического ущерба, наносимого населению, экономике и природной среде Амурской области от чрезвычайных ситуаций природного и техногенного характера, ведения военных действий, совершения актов терроризма, экстремизма и правонарушений.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На территории Амурской области безопасность жизнедеятельности населения обеспечивают 9 филиалов противопожарной службы и 13 поисково-спасательных подразделений.</a:t>
            </a:r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iskunova\Desktop\Новая папка\Новая папка\99 яркий 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470" y="1"/>
            <a:ext cx="9699417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5572140"/>
            <a:ext cx="271464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Proxima Nova Lt" pitchFamily="50" charset="0"/>
              </a:rPr>
              <a:t>464,1 </a:t>
            </a:r>
            <a:r>
              <a:rPr lang="ru-RU" sz="2000" b="1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Proxima Nova Lt" pitchFamily="50" charset="0"/>
              </a:rPr>
              <a:t>тыс. чел.</a:t>
            </a:r>
            <a:endParaRPr lang="ru-RU" sz="2000" b="1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Proxima Nova Lt" pitchFamily="50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86446" y="3487167"/>
            <a:ext cx="271464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Proxima Nova Lt" pitchFamily="50" charset="0"/>
              </a:rPr>
              <a:t>334,3</a:t>
            </a:r>
            <a:r>
              <a:rPr lang="ru-RU" sz="3200" b="1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Proxima Nova Lt" pitchFamily="50" charset="0"/>
              </a:rPr>
              <a:t> </a:t>
            </a:r>
            <a:r>
              <a:rPr lang="ru-RU" sz="2000" b="1" cap="none" spc="8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Proxima Nova Lt" pitchFamily="50" charset="0"/>
              </a:rPr>
              <a:t>тыс. чел.</a:t>
            </a:r>
            <a:endParaRPr lang="ru-RU" b="1" kern="1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Proxima Nova Lt" pitchFamily="50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020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L:\J\413.Отдел_ИКТ\БГ\2017\Бюджет слайды\96 слайд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8671" cy="687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6101504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\\dc1\Store\J\413.Отдел_ИКТ\БГ\2017\Слайды-все\100-текс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272"/>
            <a:ext cx="9144000" cy="64654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iskunova\Desktop\Новая папка\Новая папка\100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55453" y="-24"/>
            <a:ext cx="9699453" cy="6858024"/>
          </a:xfrm>
          <a:prstGeom prst="rect">
            <a:avLst/>
          </a:prstGeom>
          <a:noFill/>
        </p:spPr>
      </p:pic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13763462"/>
              </p:ext>
            </p:extLst>
          </p:nvPr>
        </p:nvGraphicFramePr>
        <p:xfrm>
          <a:off x="5004048" y="1340768"/>
          <a:ext cx="3639918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Содержимое 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500296078"/>
              </p:ext>
            </p:extLst>
          </p:nvPr>
        </p:nvGraphicFramePr>
        <p:xfrm>
          <a:off x="5433531" y="4764675"/>
          <a:ext cx="3206160" cy="1418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3289077965"/>
              </p:ext>
            </p:extLst>
          </p:nvPr>
        </p:nvGraphicFramePr>
        <p:xfrm>
          <a:off x="357158" y="1484784"/>
          <a:ext cx="4000528" cy="2015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2071670" y="3929066"/>
            <a:ext cx="142876" cy="142876"/>
          </a:xfrm>
          <a:prstGeom prst="rect">
            <a:avLst/>
          </a:prstGeom>
          <a:solidFill>
            <a:srgbClr val="FF33CC"/>
          </a:solidFill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071670" y="4286256"/>
            <a:ext cx="142876" cy="142876"/>
          </a:xfrm>
          <a:prstGeom prst="rect">
            <a:avLst/>
          </a:prstGeom>
          <a:solidFill>
            <a:srgbClr val="B81EB8"/>
          </a:solidFill>
          <a:ln>
            <a:solidFill>
              <a:srgbClr val="AD0F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86116" y="4143380"/>
            <a:ext cx="142876" cy="142876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72066" y="3286124"/>
            <a:ext cx="3857652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000" spc="2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Proxima Nova Lt" pitchFamily="50" charset="0"/>
              </a:rPr>
              <a:t>    </a:t>
            </a:r>
            <a:r>
              <a:rPr lang="ru-RU" sz="1000" spc="2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2018                  2019                 2020                  2021            </a:t>
            </a:r>
            <a:endParaRPr lang="ru-RU" sz="1000" spc="2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14942" y="6183175"/>
            <a:ext cx="364333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000" spc="2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Proxima Nova Lt" pitchFamily="50" charset="0"/>
              </a:rPr>
              <a:t>           </a:t>
            </a:r>
            <a:r>
              <a:rPr lang="ru-RU" sz="1000" spc="2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2018                2019                2020                2021    </a:t>
            </a:r>
            <a:endParaRPr lang="ru-RU" sz="1000" spc="2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="" xmlns:p14="http://schemas.microsoft.com/office/powerpoint/2010/main" val="4173030299"/>
              </p:ext>
            </p:extLst>
          </p:nvPr>
        </p:nvGraphicFramePr>
        <p:xfrm>
          <a:off x="214282" y="4714884"/>
          <a:ext cx="4143404" cy="1571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500034" y="6183175"/>
            <a:ext cx="364333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000" spc="2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Proxima Nova Lt" pitchFamily="50" charset="0"/>
              </a:rPr>
              <a:t>    </a:t>
            </a:r>
            <a:r>
              <a:rPr lang="ru-RU" sz="1000" spc="2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2018                     2019                      2020                     2021   </a:t>
            </a:r>
            <a:r>
              <a:rPr lang="ru-RU" sz="1000" spc="2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Proxima Nova Lt" pitchFamily="50" charset="0"/>
              </a:rPr>
              <a:t>        </a:t>
            </a:r>
            <a:endParaRPr lang="ru-RU" sz="1000" spc="20" dirty="0">
              <a:ln w="18415" cmpd="sng">
                <a:solidFill>
                  <a:schemeClr val="tx1"/>
                </a:solidFill>
                <a:prstDash val="solid"/>
              </a:ln>
              <a:latin typeface="Proxima Nova Lt" pitchFamily="50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7158" y="3357562"/>
            <a:ext cx="392909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000" spc="2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Proxima Nova Lt" pitchFamily="50" charset="0"/>
              </a:rPr>
              <a:t>        </a:t>
            </a:r>
            <a:r>
              <a:rPr lang="ru-RU" sz="1000" spc="2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2018                     2019                      2020                     2021               </a:t>
            </a:r>
            <a:endParaRPr lang="ru-RU" sz="1000" spc="20" dirty="0">
              <a:ln w="18415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472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troyan\Desktop\Безымянный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23804" y="-19050"/>
            <a:ext cx="9725026" cy="68770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14348" y="357166"/>
            <a:ext cx="557216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Th" pitchFamily="50" charset="0"/>
                <a:cs typeface="Times New Roman" pitchFamily="18" charset="0"/>
              </a:rPr>
              <a:t>Дотации местным бюджетам из областного бюджета в 2019 году, млн. рублей</a:t>
            </a:r>
          </a:p>
          <a:p>
            <a:endParaRPr lang="ru-RU" dirty="0" smtClean="0">
              <a:latin typeface="Proxima Nova Th" pitchFamily="50" charset="0"/>
              <a:cs typeface="Angsana New" pitchFamily="18" charset="-34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043608" y="3933056"/>
            <a:ext cx="1571636" cy="22344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None/>
            </a:pPr>
            <a:r>
              <a:rPr lang="ru-RU" sz="2400" b="1" dirty="0" smtClean="0">
                <a:latin typeface="Proxima Nova Th" pitchFamily="50" charset="0"/>
                <a:cs typeface="Times New Roman" pitchFamily="18" charset="0"/>
              </a:rPr>
              <a:t>10,0</a:t>
            </a:r>
            <a:endParaRPr lang="ru-RU" sz="2400" spc="80" dirty="0">
              <a:ln w="18415" cmpd="sng">
                <a:solidFill>
                  <a:schemeClr val="tx1"/>
                </a:solidFill>
                <a:prstDash val="solid"/>
              </a:ln>
              <a:latin typeface="Proxima Nova Th" pitchFamily="50" charset="0"/>
              <a:cs typeface="Times New Roman" pitchFamily="18" charset="0"/>
            </a:endParaRPr>
          </a:p>
          <a:p>
            <a:pPr>
              <a:buNone/>
            </a:pPr>
            <a:endParaRPr lang="ru-RU" sz="2400" b="1" dirty="0" smtClean="0">
              <a:latin typeface="Proxima Nova Th" pitchFamily="50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Proxima Nova Th" pitchFamily="50" charset="0"/>
                <a:cs typeface="Times New Roman" pitchFamily="18" charset="0"/>
              </a:rPr>
              <a:t>2 330,2</a:t>
            </a:r>
            <a:endParaRPr lang="ru-RU" sz="2400" spc="80" dirty="0">
              <a:ln w="18415" cmpd="sng">
                <a:solidFill>
                  <a:schemeClr val="tx1"/>
                </a:solidFill>
                <a:prstDash val="solid"/>
              </a:ln>
              <a:latin typeface="Proxima Nova Th" pitchFamily="50" charset="0"/>
              <a:cs typeface="Times New Roman" pitchFamily="18" charset="0"/>
            </a:endParaRPr>
          </a:p>
          <a:p>
            <a:pPr>
              <a:buNone/>
            </a:pPr>
            <a:endParaRPr lang="ru-RU" sz="2400" b="1" dirty="0" smtClean="0">
              <a:latin typeface="Proxima Nova Th" pitchFamily="50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Proxima Nova Th" pitchFamily="50" charset="0"/>
                <a:cs typeface="Times New Roman" pitchFamily="18" charset="0"/>
              </a:rPr>
              <a:t>63,2</a:t>
            </a:r>
            <a:endParaRPr lang="ru-RU" sz="2400" spc="80" dirty="0">
              <a:ln w="18415" cmpd="sng">
                <a:solidFill>
                  <a:schemeClr val="tx1"/>
                </a:solidFill>
                <a:prstDash val="solid"/>
              </a:ln>
              <a:latin typeface="Proxima Nova Th" pitchFamily="50" charset="0"/>
              <a:cs typeface="Times New Roman" pitchFamily="18" charset="0"/>
            </a:endParaRPr>
          </a:p>
        </p:txBody>
      </p:sp>
      <p:sp>
        <p:nvSpPr>
          <p:cNvPr id="9" name="Содержимое 7"/>
          <p:cNvSpPr txBox="1">
            <a:spLocks/>
          </p:cNvSpPr>
          <p:nvPr/>
        </p:nvSpPr>
        <p:spPr>
          <a:xfrm>
            <a:off x="5074121" y="2171972"/>
            <a:ext cx="1714512" cy="446891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kumimoji="0" lang="ru-RU" sz="2400" b="0" i="0" u="none" strike="noStrike" kern="1200" cap="none" spc="80" normalizeH="0" baseline="0" noProof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Proxima Nova Th" pitchFamily="50" charset="0"/>
                <a:cs typeface="Times New Roman" pitchFamily="18" charset="0"/>
              </a:rPr>
              <a:t>357,2</a:t>
            </a:r>
            <a:endParaRPr lang="ru-RU" sz="2400" b="1" dirty="0">
              <a:latin typeface="Proxima Nova Th" pitchFamily="50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1" i="0" u="none" strike="noStrike" kern="1200" cap="none" spc="80" normalizeH="0" baseline="0" noProof="0" dirty="0" smtClean="0">
              <a:ln w="18415" cmpd="sng">
                <a:solidFill>
                  <a:schemeClr val="tx1"/>
                </a:solidFill>
                <a:prstDash val="solid"/>
              </a:ln>
              <a:uLnTx/>
              <a:uFillTx/>
              <a:latin typeface="Proxima Nova Th" pitchFamily="50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kumimoji="0" lang="ru-RU" sz="2400" b="1" i="0" u="none" strike="noStrike" kern="1200" cap="none" spc="80" normalizeH="0" baseline="0" noProof="0" dirty="0" smtClean="0">
                <a:ln w="18415" cmpd="sng">
                  <a:solidFill>
                    <a:schemeClr val="tx1"/>
                  </a:solidFill>
                  <a:prstDash val="solid"/>
                </a:ln>
                <a:uLnTx/>
                <a:uFillTx/>
                <a:latin typeface="Proxima Nova Th" pitchFamily="50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Proxima Nova Th" pitchFamily="50" charset="0"/>
                <a:cs typeface="Times New Roman" pitchFamily="18" charset="0"/>
              </a:rPr>
              <a:t>1 973,0</a:t>
            </a:r>
            <a:endParaRPr lang="ru-RU" sz="2400" b="1" dirty="0">
              <a:latin typeface="Proxima Nova Th" pitchFamily="50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1" i="0" u="none" strike="noStrike" kern="1200" cap="none" spc="80" normalizeH="0" baseline="0" noProof="0" dirty="0" smtClean="0">
              <a:ln w="18415" cmpd="sng">
                <a:solidFill>
                  <a:schemeClr val="tx1"/>
                </a:solidFill>
                <a:prstDash val="solid"/>
              </a:ln>
              <a:uLnTx/>
              <a:uFillTx/>
              <a:latin typeface="Proxima Nova Th" pitchFamily="50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ru-RU" sz="2400" i="0" u="none" strike="noStrike" kern="1200" cap="none" spc="80" normalizeH="0" baseline="0" noProof="0" dirty="0" smtClean="0">
                <a:ln w="18415" cmpd="sng">
                  <a:solidFill>
                    <a:schemeClr val="tx1"/>
                  </a:solidFill>
                  <a:prstDash val="solid"/>
                </a:ln>
                <a:uLnTx/>
                <a:uFillTx/>
                <a:latin typeface="Proxima Nova Th" pitchFamily="50" charset="0"/>
                <a:cs typeface="Times New Roman" pitchFamily="18" charset="0"/>
              </a:rPr>
              <a:t>    </a:t>
            </a:r>
            <a:endParaRPr lang="ru-RU" sz="2500" spc="80" dirty="0" smtClean="0">
              <a:ln w="18415" cmpd="sng">
                <a:solidFill>
                  <a:schemeClr val="tx1"/>
                </a:solidFill>
                <a:prstDash val="solid"/>
              </a:ln>
              <a:latin typeface="Proxima Nova Th" pitchFamily="50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kumimoji="0" lang="ru-RU" sz="2400" i="0" u="none" strike="noStrike" kern="1200" cap="none" spc="80" normalizeH="0" baseline="0" noProof="0" dirty="0" smtClean="0">
                <a:ln w="18415" cmpd="sng">
                  <a:solidFill>
                    <a:schemeClr val="tx1"/>
                  </a:solidFill>
                  <a:prstDash val="solid"/>
                </a:ln>
                <a:uLnTx/>
                <a:uFillTx/>
                <a:latin typeface="Proxima Nova Th" pitchFamily="50" charset="0"/>
                <a:cs typeface="Times New Roman" pitchFamily="18" charset="0"/>
              </a:rPr>
              <a:t>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kumimoji="0" lang="ru-RU" sz="2400" i="0" u="none" strike="noStrike" kern="1200" cap="none" spc="80" normalizeH="0" baseline="0" noProof="0" dirty="0" smtClean="0">
                <a:ln w="18415" cmpd="sng">
                  <a:solidFill>
                    <a:schemeClr val="tx1"/>
                  </a:solidFill>
                  <a:prstDash val="solid"/>
                </a:ln>
                <a:uLnTx/>
                <a:uFillTx/>
                <a:latin typeface="Proxima Nova Th" pitchFamily="50" charset="0"/>
                <a:cs typeface="Times New Roman" pitchFamily="18" charset="0"/>
              </a:rPr>
              <a:t>    </a:t>
            </a:r>
            <a:endParaRPr lang="ru-RU" sz="2500" spc="80" dirty="0" smtClean="0">
              <a:ln w="18415" cmpd="sng">
                <a:solidFill>
                  <a:schemeClr val="tx1"/>
                </a:solidFill>
                <a:prstDash val="solid"/>
              </a:ln>
              <a:latin typeface="Proxima Nova Th" pitchFamily="50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i="0" u="none" strike="noStrike" kern="1200" cap="none" spc="80" normalizeH="0" baseline="0" noProof="0" dirty="0" smtClean="0">
              <a:ln w="18415" cmpd="sng">
                <a:solidFill>
                  <a:schemeClr val="tx1"/>
                </a:solidFill>
                <a:prstDash val="solid"/>
              </a:ln>
              <a:uLnTx/>
              <a:uFillTx/>
              <a:latin typeface="Proxima Nova Th" pitchFamily="50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2400" b="1" spc="80" dirty="0" smtClean="0">
                <a:ln w="18415" cmpd="sng">
                  <a:solidFill>
                    <a:schemeClr val="tx1"/>
                  </a:solidFill>
                  <a:prstDash val="solid"/>
                </a:ln>
                <a:latin typeface="Proxima Nova Th" pitchFamily="50" charset="0"/>
                <a:cs typeface="Times New Roman" pitchFamily="18" charset="0"/>
              </a:rPr>
              <a:t>   </a:t>
            </a:r>
            <a:r>
              <a:rPr lang="ru-RU" sz="2400" b="1" dirty="0" smtClean="0">
                <a:latin typeface="Proxima Nova Th" pitchFamily="50" charset="0"/>
                <a:cs typeface="Times New Roman" pitchFamily="18" charset="0"/>
              </a:rPr>
              <a:t>63,2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300" b="1" i="0" u="none" strike="noStrike" kern="1200" cap="none" spc="80" normalizeH="0" baseline="0" noProof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Proxima Nova Lt" pitchFamily="50" charset="0"/>
              </a:rPr>
              <a:t> </a:t>
            </a:r>
            <a:endParaRPr kumimoji="0" lang="ru-RU" sz="2300" b="1" i="0" u="none" strike="noStrike" kern="100" cap="none" spc="0" normalizeH="0" baseline="0" noProof="0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Proxima Nova Lt" pitchFamily="50" charset="0"/>
            </a:endParaRPr>
          </a:p>
        </p:txBody>
      </p:sp>
      <p:sp>
        <p:nvSpPr>
          <p:cNvPr id="10" name="Содержимое 7"/>
          <p:cNvSpPr txBox="1">
            <a:spLocks/>
          </p:cNvSpPr>
          <p:nvPr/>
        </p:nvSpPr>
        <p:spPr>
          <a:xfrm>
            <a:off x="1142976" y="1879584"/>
            <a:ext cx="2071702" cy="584775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algn="ctr" fontAlgn="b"/>
            <a:r>
              <a:rPr lang="ru-RU" sz="3200" b="1" dirty="0" smtClean="0">
                <a:latin typeface="Proxima Nova Th" pitchFamily="50" charset="0"/>
                <a:cs typeface="Times New Roman" pitchFamily="18" charset="0"/>
              </a:rPr>
              <a:t>2 403,4</a:t>
            </a:r>
            <a:endParaRPr lang="ru-RU" sz="3200" b="1" dirty="0">
              <a:latin typeface="Proxima Nova Th" pitchFamily="50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237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troyan\Desktop\1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14411" y="-112417"/>
            <a:ext cx="9858412" cy="6970417"/>
          </a:xfrm>
          <a:prstGeom prst="rect">
            <a:avLst/>
          </a:prstGeom>
          <a:noFill/>
        </p:spPr>
      </p:pic>
      <p:graphicFrame>
        <p:nvGraphicFramePr>
          <p:cNvPr id="5" name="Содержимое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181201966"/>
              </p:ext>
            </p:extLst>
          </p:nvPr>
        </p:nvGraphicFramePr>
        <p:xfrm>
          <a:off x="3428991" y="1571612"/>
          <a:ext cx="3286149" cy="378408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6921"/>
                <a:gridCol w="783815"/>
                <a:gridCol w="653876"/>
                <a:gridCol w="821537"/>
              </a:tblGrid>
              <a:tr h="142876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kern="12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1000" dirty="0">
                        <a:solidFill>
                          <a:srgbClr val="00B0F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kern="12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Очередной 2019 год</a:t>
                      </a:r>
                      <a:endParaRPr lang="ru-RU" sz="1000" b="1" kern="1200" dirty="0" smtClean="0">
                        <a:solidFill>
                          <a:srgbClr val="00B0F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Плановый период</a:t>
                      </a:r>
                      <a:endParaRPr lang="ru-RU" sz="1000" dirty="0">
                        <a:solidFill>
                          <a:srgbClr val="00B0F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1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000" dirty="0">
                        <a:solidFill>
                          <a:srgbClr val="00B0F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/>
                </a:tc>
              </a:tr>
              <a:tr h="1351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Proxima Nova Th" pitchFamily="50" charset="0"/>
                          <a:cs typeface="Times New Roman" pitchFamily="18" charset="0"/>
                        </a:rPr>
                        <a:t>7 732,2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Proxima Nova Th" pitchFamily="50" charset="0"/>
                          <a:cs typeface="Times New Roman" pitchFamily="18" charset="0"/>
                        </a:rPr>
                        <a:t>2 403,3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Proxima Nova Th" pitchFamily="50" charset="0"/>
                          <a:cs typeface="Times New Roman" pitchFamily="18" charset="0"/>
                        </a:rPr>
                        <a:t>2 497,9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Proxima Nova Th" pitchFamily="50" charset="0"/>
                          <a:cs typeface="Times New Roman" pitchFamily="18" charset="0"/>
                        </a:rPr>
                        <a:t>2 343,0</a:t>
                      </a:r>
                      <a:endParaRPr lang="ru-RU" sz="1100" b="0" i="0" u="none" strike="noStrike" dirty="0">
                        <a:solidFill>
                          <a:schemeClr val="bg1"/>
                        </a:solidFill>
                        <a:effectLst/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40462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124,6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31,1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31,8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21,5</a:t>
                      </a:r>
                    </a:p>
                  </a:txBody>
                  <a:tcPr marL="0" marR="0" marT="0" marB="0" anchor="ctr"/>
                </a:tc>
              </a:tr>
              <a:tr h="49721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2 078,3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 299,0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2 400,3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2 259,9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2545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387,4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326,1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305,8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32,4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2607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1 690,9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1 973,0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2 094,5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2 227,5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5548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5 460,3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10,0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10,0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10,0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522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0289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69,0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63,2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53,5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Proxima Nova Th" pitchFamily="50" charset="0"/>
                          <a:cs typeface="Times New Roman" pitchFamily="18" charset="0"/>
                        </a:rPr>
                        <a:t>48,5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Proxima Nova Th" pitchFamily="50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3540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royan\Desktop\35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0"/>
            <a:ext cx="9699453" cy="685802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-66417" y="5072207"/>
            <a:ext cx="3440568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cap="none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   2018     2019    2020    2021</a:t>
            </a:r>
            <a:endParaRPr lang="ru-RU" sz="1200" b="1" cap="none" spc="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7111" y="5200244"/>
            <a:ext cx="3143240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cap="none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Proxima Nova Lt" pitchFamily="50" charset="0"/>
              </a:rPr>
              <a:t>2018    2019    2020    2021</a:t>
            </a:r>
            <a:endParaRPr lang="ru-RU" sz="1200" b="1" cap="none" spc="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5089" y="2060848"/>
            <a:ext cx="3320380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cap="none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Lt" pitchFamily="50" charset="0"/>
              </a:rPr>
              <a:t>Оказание услуг по долечиванию (реабилитации) работающих граждан</a:t>
            </a:r>
            <a:endParaRPr lang="ru-RU" sz="1400" cap="none" spc="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26822" y="836712"/>
            <a:ext cx="581683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cap="none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Proxima Nova Lt" pitchFamily="50" charset="0"/>
              </a:rPr>
              <a:t>Основные показатели деятельности учреждений</a:t>
            </a:r>
            <a:endParaRPr lang="ru-RU" sz="2800" cap="none" spc="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Proxima Nova Lt" pitchFamily="50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="" xmlns:p14="http://schemas.microsoft.com/office/powerpoint/2010/main" val="950866453"/>
              </p:ext>
            </p:extLst>
          </p:nvPr>
        </p:nvGraphicFramePr>
        <p:xfrm>
          <a:off x="105048" y="3224945"/>
          <a:ext cx="3500462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95089" y="2950307"/>
            <a:ext cx="3320380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cap="none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Lt" pitchFamily="50" charset="0"/>
              </a:rPr>
              <a:t>Взрослые (получено человек)</a:t>
            </a:r>
            <a:endParaRPr lang="ru-RU" sz="1400" cap="none" spc="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 Nova Lt" pitchFamily="50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="" xmlns:p14="http://schemas.microsoft.com/office/powerpoint/2010/main" val="2400185810"/>
              </p:ext>
            </p:extLst>
          </p:nvPr>
        </p:nvGraphicFramePr>
        <p:xfrm>
          <a:off x="5142781" y="3324091"/>
          <a:ext cx="3571900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452658" y="2268207"/>
            <a:ext cx="332038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cap="none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Lt" pitchFamily="50" charset="0"/>
              </a:rPr>
              <a:t>Проведение оздоровительной компании детей</a:t>
            </a:r>
            <a:endParaRPr lang="ru-RU" sz="1400" cap="none" spc="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 Nova Lt" pitchFamily="50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364088" y="2924944"/>
            <a:ext cx="3320380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cap="none" spc="6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Lt" pitchFamily="50" charset="0"/>
              </a:rPr>
              <a:t>Дети (получено человек)</a:t>
            </a:r>
            <a:endParaRPr lang="ru-RU" sz="1400" cap="none" spc="6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 Nova Lt" pitchFamily="50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539552" y="4725144"/>
            <a:ext cx="0" cy="347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1407866" y="4725143"/>
            <a:ext cx="0" cy="347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059832" y="4748998"/>
            <a:ext cx="0" cy="347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267744" y="4748998"/>
            <a:ext cx="0" cy="347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8100392" y="4853180"/>
            <a:ext cx="0" cy="347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7308304" y="4863643"/>
            <a:ext cx="0" cy="347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6516216" y="4859135"/>
            <a:ext cx="0" cy="347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5690010" y="4853181"/>
            <a:ext cx="0" cy="3470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3656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iskunova\Desktop\Новая папка\Новая папка\34 с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9633" y="-24"/>
            <a:ext cx="9699417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4978611"/>
            <a:ext cx="8358246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ysClr val="window" lastClr="FFFFFF"/>
                </a:solidFill>
                <a:latin typeface="Proxima Nova Lt" pitchFamily="50" charset="0"/>
                <a:cs typeface="Times New Roman" pitchFamily="18" charset="0"/>
              </a:rPr>
              <a:t>2016                        2017                      2018                   2019                     2020                  2021</a:t>
            </a:r>
            <a:endParaRPr lang="ru-RU" sz="1400" b="1" dirty="0" smtClean="0">
              <a:latin typeface="Proxima Nova Lt" pitchFamily="50" charset="0"/>
              <a:cs typeface="Angsana New" pitchFamily="18" charset="-34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571472" y="5892866"/>
            <a:ext cx="214314" cy="1588"/>
          </a:xfrm>
          <a:prstGeom prst="line">
            <a:avLst/>
          </a:prstGeom>
          <a:ln w="19050">
            <a:solidFill>
              <a:srgbClr val="2FD5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642348" y="5857867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2FD5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0800000">
            <a:off x="2928926" y="5892866"/>
            <a:ext cx="214314" cy="1588"/>
          </a:xfrm>
          <a:prstGeom prst="line">
            <a:avLst/>
          </a:prstGeom>
          <a:ln w="19050">
            <a:solidFill>
              <a:srgbClr val="CE22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999802" y="5857892"/>
            <a:ext cx="72000" cy="72000"/>
          </a:xfrm>
          <a:prstGeom prst="ellipse">
            <a:avLst/>
          </a:prstGeom>
          <a:solidFill>
            <a:schemeClr val="bg1"/>
          </a:solidFill>
          <a:ln>
            <a:solidFill>
              <a:srgbClr val="CE22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428604"/>
            <a:ext cx="7429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Proxima Nova Lt" pitchFamily="50" charset="0"/>
                <a:cs typeface="Times New Roman" pitchFamily="18" charset="0"/>
              </a:rPr>
              <a:t>Основные показатели деятельности учреждений</a:t>
            </a:r>
            <a:endParaRPr lang="ru-RU" sz="2000" dirty="0" smtClean="0">
              <a:latin typeface="Proxima Nova Lt" pitchFamily="50" charset="0"/>
              <a:cs typeface="Angsana New" pitchFamily="18" charset="-34"/>
            </a:endParaRPr>
          </a:p>
        </p:txBody>
      </p:sp>
      <p:graphicFrame>
        <p:nvGraphicFramePr>
          <p:cNvPr id="16" name="Содержимое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31144682"/>
              </p:ext>
            </p:extLst>
          </p:nvPr>
        </p:nvGraphicFramePr>
        <p:xfrm>
          <a:off x="-1071602" y="1600201"/>
          <a:ext cx="11501518" cy="3043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олилиния 9"/>
          <p:cNvSpPr/>
          <p:nvPr/>
        </p:nvSpPr>
        <p:spPr>
          <a:xfrm>
            <a:off x="-353683" y="2078966"/>
            <a:ext cx="9782355" cy="2225615"/>
          </a:xfrm>
          <a:custGeom>
            <a:avLst/>
            <a:gdLst>
              <a:gd name="connsiteX0" fmla="*/ 9782355 w 9782355"/>
              <a:gd name="connsiteY0" fmla="*/ 2165230 h 2225615"/>
              <a:gd name="connsiteX1" fmla="*/ 9782355 w 9782355"/>
              <a:gd name="connsiteY1" fmla="*/ 129396 h 2225615"/>
              <a:gd name="connsiteX2" fmla="*/ 8617789 w 9782355"/>
              <a:gd name="connsiteY2" fmla="*/ 129396 h 2225615"/>
              <a:gd name="connsiteX3" fmla="*/ 7185804 w 9782355"/>
              <a:gd name="connsiteY3" fmla="*/ 129396 h 2225615"/>
              <a:gd name="connsiteX4" fmla="*/ 5736566 w 9782355"/>
              <a:gd name="connsiteY4" fmla="*/ 138023 h 2225615"/>
              <a:gd name="connsiteX5" fmla="*/ 4295955 w 9782355"/>
              <a:gd name="connsiteY5" fmla="*/ 284672 h 2225615"/>
              <a:gd name="connsiteX6" fmla="*/ 2907102 w 9782355"/>
              <a:gd name="connsiteY6" fmla="*/ 0 h 2225615"/>
              <a:gd name="connsiteX7" fmla="*/ 1483743 w 9782355"/>
              <a:gd name="connsiteY7" fmla="*/ 310551 h 2225615"/>
              <a:gd name="connsiteX8" fmla="*/ 8626 w 9782355"/>
              <a:gd name="connsiteY8" fmla="*/ 327804 h 2225615"/>
              <a:gd name="connsiteX9" fmla="*/ 0 w 9782355"/>
              <a:gd name="connsiteY9" fmla="*/ 2225615 h 2225615"/>
              <a:gd name="connsiteX10" fmla="*/ 1371600 w 9782355"/>
              <a:gd name="connsiteY10" fmla="*/ 2199736 h 2225615"/>
              <a:gd name="connsiteX11" fmla="*/ 2769079 w 9782355"/>
              <a:gd name="connsiteY11" fmla="*/ 2208362 h 2225615"/>
              <a:gd name="connsiteX12" fmla="*/ 4226943 w 9782355"/>
              <a:gd name="connsiteY12" fmla="*/ 2182483 h 2225615"/>
              <a:gd name="connsiteX13" fmla="*/ 5676181 w 9782355"/>
              <a:gd name="connsiteY13" fmla="*/ 2173857 h 2225615"/>
              <a:gd name="connsiteX14" fmla="*/ 7090913 w 9782355"/>
              <a:gd name="connsiteY14" fmla="*/ 2182483 h 2225615"/>
              <a:gd name="connsiteX15" fmla="*/ 8497019 w 9782355"/>
              <a:gd name="connsiteY15" fmla="*/ 2182483 h 2225615"/>
              <a:gd name="connsiteX16" fmla="*/ 9782355 w 9782355"/>
              <a:gd name="connsiteY16" fmla="*/ 2165230 h 2225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782355" h="2225615">
                <a:moveTo>
                  <a:pt x="9782355" y="2165230"/>
                </a:moveTo>
                <a:lnTo>
                  <a:pt x="9782355" y="129396"/>
                </a:lnTo>
                <a:lnTo>
                  <a:pt x="8617789" y="129396"/>
                </a:lnTo>
                <a:lnTo>
                  <a:pt x="7185804" y="129396"/>
                </a:lnTo>
                <a:lnTo>
                  <a:pt x="5736566" y="138023"/>
                </a:lnTo>
                <a:lnTo>
                  <a:pt x="4295955" y="284672"/>
                </a:lnTo>
                <a:lnTo>
                  <a:pt x="2907102" y="0"/>
                </a:lnTo>
                <a:lnTo>
                  <a:pt x="1483743" y="310551"/>
                </a:lnTo>
                <a:lnTo>
                  <a:pt x="8626" y="327804"/>
                </a:lnTo>
                <a:cubicBezTo>
                  <a:pt x="5751" y="960408"/>
                  <a:pt x="2875" y="1593011"/>
                  <a:pt x="0" y="2225615"/>
                </a:cubicBezTo>
                <a:lnTo>
                  <a:pt x="1371600" y="2199736"/>
                </a:lnTo>
                <a:lnTo>
                  <a:pt x="2769079" y="2208362"/>
                </a:lnTo>
                <a:lnTo>
                  <a:pt x="4226943" y="2182483"/>
                </a:lnTo>
                <a:lnTo>
                  <a:pt x="5676181" y="2173857"/>
                </a:lnTo>
                <a:lnTo>
                  <a:pt x="7090913" y="2182483"/>
                </a:lnTo>
                <a:lnTo>
                  <a:pt x="8497019" y="2182483"/>
                </a:lnTo>
                <a:lnTo>
                  <a:pt x="9782355" y="2165230"/>
                </a:lnTo>
                <a:close/>
              </a:path>
            </a:pathLst>
          </a:custGeom>
          <a:solidFill>
            <a:srgbClr val="F696FF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-345057" y="4252823"/>
            <a:ext cx="9834114" cy="655607"/>
          </a:xfrm>
          <a:custGeom>
            <a:avLst/>
            <a:gdLst>
              <a:gd name="connsiteX0" fmla="*/ 9790982 w 9834114"/>
              <a:gd name="connsiteY0" fmla="*/ 0 h 655607"/>
              <a:gd name="connsiteX1" fmla="*/ 8617789 w 9834114"/>
              <a:gd name="connsiteY1" fmla="*/ 0 h 655607"/>
              <a:gd name="connsiteX2" fmla="*/ 7177178 w 9834114"/>
              <a:gd name="connsiteY2" fmla="*/ 0 h 655607"/>
              <a:gd name="connsiteX3" fmla="*/ 5779699 w 9834114"/>
              <a:gd name="connsiteY3" fmla="*/ 8626 h 655607"/>
              <a:gd name="connsiteX4" fmla="*/ 4330461 w 9834114"/>
              <a:gd name="connsiteY4" fmla="*/ 17252 h 655607"/>
              <a:gd name="connsiteX5" fmla="*/ 2863970 w 9834114"/>
              <a:gd name="connsiteY5" fmla="*/ 34505 h 655607"/>
              <a:gd name="connsiteX6" fmla="*/ 1457865 w 9834114"/>
              <a:gd name="connsiteY6" fmla="*/ 25879 h 655607"/>
              <a:gd name="connsiteX7" fmla="*/ 0 w 9834114"/>
              <a:gd name="connsiteY7" fmla="*/ 25879 h 655607"/>
              <a:gd name="connsiteX8" fmla="*/ 25880 w 9834114"/>
              <a:gd name="connsiteY8" fmla="*/ 655607 h 655607"/>
              <a:gd name="connsiteX9" fmla="*/ 17253 w 9834114"/>
              <a:gd name="connsiteY9" fmla="*/ 603849 h 655607"/>
              <a:gd name="connsiteX10" fmla="*/ 9834114 w 9834114"/>
              <a:gd name="connsiteY10" fmla="*/ 586596 h 655607"/>
              <a:gd name="connsiteX11" fmla="*/ 9790982 w 9834114"/>
              <a:gd name="connsiteY11" fmla="*/ 0 h 655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34114" h="655607">
                <a:moveTo>
                  <a:pt x="9790982" y="0"/>
                </a:moveTo>
                <a:lnTo>
                  <a:pt x="8617789" y="0"/>
                </a:lnTo>
                <a:lnTo>
                  <a:pt x="7177178" y="0"/>
                </a:lnTo>
                <a:lnTo>
                  <a:pt x="5779699" y="8626"/>
                </a:lnTo>
                <a:lnTo>
                  <a:pt x="4330461" y="17252"/>
                </a:lnTo>
                <a:lnTo>
                  <a:pt x="2863970" y="34505"/>
                </a:lnTo>
                <a:lnTo>
                  <a:pt x="1457865" y="25879"/>
                </a:lnTo>
                <a:lnTo>
                  <a:pt x="0" y="25879"/>
                </a:lnTo>
                <a:lnTo>
                  <a:pt x="25880" y="655607"/>
                </a:lnTo>
                <a:lnTo>
                  <a:pt x="17253" y="603849"/>
                </a:lnTo>
                <a:lnTo>
                  <a:pt x="9834114" y="586596"/>
                </a:lnTo>
                <a:lnTo>
                  <a:pt x="9790982" y="0"/>
                </a:lnTo>
                <a:close/>
              </a:path>
            </a:pathLst>
          </a:custGeom>
          <a:solidFill>
            <a:srgbClr val="A62EE8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518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Рисунок 59" descr="30 слайд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291"/>
            <a:ext cx="9072530" cy="6429420"/>
          </a:xfrm>
          <a:prstGeom prst="rect">
            <a:avLst/>
          </a:prstGeom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454545595"/>
              </p:ext>
            </p:extLst>
          </p:nvPr>
        </p:nvGraphicFramePr>
        <p:xfrm>
          <a:off x="285720" y="2357430"/>
          <a:ext cx="8501122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4282" y="500042"/>
            <a:ext cx="614366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Расходы областного бюджета на оказание государственных услуг в социальной сфере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cxnSp>
        <p:nvCxnSpPr>
          <p:cNvPr id="8" name="Прямая соединительная линия 7"/>
          <p:cNvCxnSpPr>
            <a:stCxn id="9" idx="6"/>
            <a:endCxn id="10" idx="3"/>
          </p:cNvCxnSpPr>
          <p:nvPr/>
        </p:nvCxnSpPr>
        <p:spPr>
          <a:xfrm flipV="1">
            <a:off x="777965" y="3109060"/>
            <a:ext cx="1631803" cy="553964"/>
          </a:xfrm>
          <a:prstGeom prst="line">
            <a:avLst/>
          </a:prstGeom>
          <a:ln>
            <a:solidFill>
              <a:srgbClr val="F69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Блок-схема: узел 8"/>
          <p:cNvSpPr/>
          <p:nvPr/>
        </p:nvSpPr>
        <p:spPr>
          <a:xfrm>
            <a:off x="741965" y="3645024"/>
            <a:ext cx="36000" cy="36000"/>
          </a:xfrm>
          <a:prstGeom prst="flowChartConnector">
            <a:avLst/>
          </a:prstGeom>
          <a:solidFill>
            <a:srgbClr val="F696FF"/>
          </a:solidFill>
          <a:ln>
            <a:solidFill>
              <a:srgbClr val="F6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Блок-схема: узел 9"/>
          <p:cNvSpPr/>
          <p:nvPr/>
        </p:nvSpPr>
        <p:spPr>
          <a:xfrm>
            <a:off x="2404496" y="3078332"/>
            <a:ext cx="36000" cy="36000"/>
          </a:xfrm>
          <a:prstGeom prst="flowChartConnector">
            <a:avLst/>
          </a:prstGeom>
          <a:solidFill>
            <a:srgbClr val="F696FF"/>
          </a:solidFill>
          <a:ln>
            <a:solidFill>
              <a:srgbClr val="F6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1" name="Прямая соединительная линия 10"/>
          <p:cNvCxnSpPr>
            <a:stCxn id="10" idx="6"/>
            <a:endCxn id="14" idx="2"/>
          </p:cNvCxnSpPr>
          <p:nvPr/>
        </p:nvCxnSpPr>
        <p:spPr>
          <a:xfrm>
            <a:off x="2440496" y="3096332"/>
            <a:ext cx="1597050" cy="460206"/>
          </a:xfrm>
          <a:prstGeom prst="line">
            <a:avLst/>
          </a:prstGeom>
          <a:ln>
            <a:solidFill>
              <a:srgbClr val="F69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Блок-схема: узел 13"/>
          <p:cNvSpPr/>
          <p:nvPr/>
        </p:nvSpPr>
        <p:spPr>
          <a:xfrm>
            <a:off x="4037546" y="3538538"/>
            <a:ext cx="36000" cy="36000"/>
          </a:xfrm>
          <a:prstGeom prst="flowChartConnector">
            <a:avLst/>
          </a:prstGeom>
          <a:solidFill>
            <a:srgbClr val="F696FF"/>
          </a:solidFill>
          <a:ln>
            <a:solidFill>
              <a:srgbClr val="F6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Блок-схема: узел 14"/>
          <p:cNvSpPr/>
          <p:nvPr/>
        </p:nvSpPr>
        <p:spPr>
          <a:xfrm>
            <a:off x="5662620" y="4705616"/>
            <a:ext cx="36000" cy="36000"/>
          </a:xfrm>
          <a:prstGeom prst="flowChartConnector">
            <a:avLst/>
          </a:prstGeom>
          <a:solidFill>
            <a:srgbClr val="F696FF"/>
          </a:solidFill>
          <a:ln>
            <a:solidFill>
              <a:srgbClr val="F6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Блок-схема: узел 15"/>
          <p:cNvSpPr/>
          <p:nvPr/>
        </p:nvSpPr>
        <p:spPr>
          <a:xfrm>
            <a:off x="7349362" y="4901172"/>
            <a:ext cx="36000" cy="36000"/>
          </a:xfrm>
          <a:prstGeom prst="flowChartConnector">
            <a:avLst/>
          </a:prstGeom>
          <a:solidFill>
            <a:srgbClr val="F696FF"/>
          </a:solidFill>
          <a:ln>
            <a:solidFill>
              <a:srgbClr val="F69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4106397" y="3643740"/>
            <a:ext cx="1594346" cy="1060430"/>
          </a:xfrm>
          <a:prstGeom prst="line">
            <a:avLst/>
          </a:prstGeom>
          <a:ln>
            <a:solidFill>
              <a:srgbClr val="F69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15" idx="6"/>
          </p:cNvCxnSpPr>
          <p:nvPr/>
        </p:nvCxnSpPr>
        <p:spPr>
          <a:xfrm>
            <a:off x="5698620" y="4723616"/>
            <a:ext cx="1603395" cy="174626"/>
          </a:xfrm>
          <a:prstGeom prst="line">
            <a:avLst/>
          </a:prstGeom>
          <a:ln>
            <a:solidFill>
              <a:srgbClr val="F69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Блок-схема: узел 27"/>
          <p:cNvSpPr/>
          <p:nvPr/>
        </p:nvSpPr>
        <p:spPr>
          <a:xfrm>
            <a:off x="1006450" y="3538538"/>
            <a:ext cx="36000" cy="36000"/>
          </a:xfrm>
          <a:prstGeom prst="flowChartConnector">
            <a:avLst/>
          </a:prstGeom>
          <a:solidFill>
            <a:srgbClr val="A62EE8"/>
          </a:solidFill>
          <a:ln>
            <a:solidFill>
              <a:srgbClr val="A62E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9" name="Прямая соединительная линия 28"/>
          <p:cNvCxnSpPr>
            <a:stCxn id="28" idx="6"/>
            <a:endCxn id="31" idx="3"/>
          </p:cNvCxnSpPr>
          <p:nvPr/>
        </p:nvCxnSpPr>
        <p:spPr>
          <a:xfrm flipV="1">
            <a:off x="1042450" y="3163376"/>
            <a:ext cx="1612346" cy="393162"/>
          </a:xfrm>
          <a:prstGeom prst="line">
            <a:avLst/>
          </a:prstGeom>
          <a:ln>
            <a:solidFill>
              <a:srgbClr val="A62E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Блок-схема: узел 30"/>
          <p:cNvSpPr/>
          <p:nvPr/>
        </p:nvSpPr>
        <p:spPr>
          <a:xfrm>
            <a:off x="2649524" y="3132648"/>
            <a:ext cx="36000" cy="36000"/>
          </a:xfrm>
          <a:prstGeom prst="flowChartConnector">
            <a:avLst/>
          </a:prstGeom>
          <a:solidFill>
            <a:srgbClr val="A62EE8"/>
          </a:solidFill>
          <a:ln>
            <a:solidFill>
              <a:srgbClr val="A62E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Блок-схема: узел 37"/>
          <p:cNvSpPr/>
          <p:nvPr/>
        </p:nvSpPr>
        <p:spPr>
          <a:xfrm flipH="1">
            <a:off x="4305298" y="3361250"/>
            <a:ext cx="36000" cy="36000"/>
          </a:xfrm>
          <a:prstGeom prst="flowChartConnector">
            <a:avLst/>
          </a:prstGeom>
          <a:solidFill>
            <a:srgbClr val="A62EE8"/>
          </a:solidFill>
          <a:ln>
            <a:solidFill>
              <a:srgbClr val="A62E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1" name="Прямая соединительная линия 40"/>
          <p:cNvCxnSpPr>
            <a:stCxn id="31" idx="5"/>
            <a:endCxn id="38" idx="5"/>
          </p:cNvCxnSpPr>
          <p:nvPr/>
        </p:nvCxnSpPr>
        <p:spPr>
          <a:xfrm rot="16200000" flipH="1">
            <a:off x="3381110" y="2462518"/>
            <a:ext cx="228602" cy="1630318"/>
          </a:xfrm>
          <a:prstGeom prst="line">
            <a:avLst/>
          </a:prstGeom>
          <a:ln>
            <a:solidFill>
              <a:srgbClr val="A62E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16200000" flipH="1">
            <a:off x="4517271" y="3225547"/>
            <a:ext cx="1313894" cy="1640384"/>
          </a:xfrm>
          <a:prstGeom prst="line">
            <a:avLst/>
          </a:prstGeom>
          <a:ln>
            <a:solidFill>
              <a:srgbClr val="A62E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Блок-схема: узел 56"/>
          <p:cNvSpPr/>
          <p:nvPr/>
        </p:nvSpPr>
        <p:spPr>
          <a:xfrm>
            <a:off x="5981228" y="4687167"/>
            <a:ext cx="36000" cy="36000"/>
          </a:xfrm>
          <a:prstGeom prst="flowChartConnector">
            <a:avLst/>
          </a:prstGeom>
          <a:solidFill>
            <a:srgbClr val="A62EE8"/>
          </a:solidFill>
          <a:ln>
            <a:solidFill>
              <a:srgbClr val="A62E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Блок-схема: узел 57"/>
          <p:cNvSpPr/>
          <p:nvPr/>
        </p:nvSpPr>
        <p:spPr>
          <a:xfrm>
            <a:off x="7591446" y="4845060"/>
            <a:ext cx="36000" cy="36000"/>
          </a:xfrm>
          <a:prstGeom prst="flowChartConnector">
            <a:avLst/>
          </a:prstGeom>
          <a:solidFill>
            <a:srgbClr val="A62EE8"/>
          </a:solidFill>
          <a:ln>
            <a:solidFill>
              <a:srgbClr val="A62E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6012894" y="4722827"/>
            <a:ext cx="1633036" cy="172445"/>
          </a:xfrm>
          <a:prstGeom prst="line">
            <a:avLst/>
          </a:prstGeom>
          <a:ln>
            <a:solidFill>
              <a:srgbClr val="A62E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Блок-схема: узел 67"/>
          <p:cNvSpPr/>
          <p:nvPr/>
        </p:nvSpPr>
        <p:spPr>
          <a:xfrm>
            <a:off x="1286764" y="3382943"/>
            <a:ext cx="36000" cy="36000"/>
          </a:xfrm>
          <a:prstGeom prst="flowChartConnector">
            <a:avLst/>
          </a:prstGeom>
          <a:solidFill>
            <a:srgbClr val="2FD5E7"/>
          </a:solidFill>
          <a:ln>
            <a:solidFill>
              <a:srgbClr val="2FD5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flipV="1">
            <a:off x="1322764" y="3027105"/>
            <a:ext cx="1654862" cy="354719"/>
          </a:xfrm>
          <a:prstGeom prst="line">
            <a:avLst/>
          </a:prstGeom>
          <a:ln>
            <a:solidFill>
              <a:srgbClr val="2FD5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Блок-схема: узел 69"/>
          <p:cNvSpPr/>
          <p:nvPr/>
        </p:nvSpPr>
        <p:spPr>
          <a:xfrm>
            <a:off x="2979448" y="3009105"/>
            <a:ext cx="36000" cy="36000"/>
          </a:xfrm>
          <a:prstGeom prst="flowChartConnector">
            <a:avLst/>
          </a:prstGeom>
          <a:solidFill>
            <a:srgbClr val="2FD5E7"/>
          </a:solidFill>
          <a:ln>
            <a:solidFill>
              <a:srgbClr val="2FD5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8" name="Блок-схема: узел 77"/>
          <p:cNvSpPr/>
          <p:nvPr/>
        </p:nvSpPr>
        <p:spPr>
          <a:xfrm>
            <a:off x="4609050" y="3308435"/>
            <a:ext cx="36000" cy="36000"/>
          </a:xfrm>
          <a:prstGeom prst="flowChartConnector">
            <a:avLst/>
          </a:prstGeom>
          <a:solidFill>
            <a:srgbClr val="2FD5E7"/>
          </a:solidFill>
          <a:ln>
            <a:solidFill>
              <a:srgbClr val="2FD5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79" name="Прямая соединительная линия 78"/>
          <p:cNvCxnSpPr>
            <a:stCxn id="70" idx="6"/>
            <a:endCxn id="78" idx="1"/>
          </p:cNvCxnSpPr>
          <p:nvPr/>
        </p:nvCxnSpPr>
        <p:spPr>
          <a:xfrm>
            <a:off x="3015448" y="3027105"/>
            <a:ext cx="1598874" cy="286602"/>
          </a:xfrm>
          <a:prstGeom prst="line">
            <a:avLst/>
          </a:prstGeom>
          <a:ln>
            <a:solidFill>
              <a:srgbClr val="2FD5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>
            <a:off x="6280162" y="4656561"/>
            <a:ext cx="1642107" cy="195679"/>
          </a:xfrm>
          <a:prstGeom prst="line">
            <a:avLst/>
          </a:prstGeom>
          <a:ln>
            <a:solidFill>
              <a:srgbClr val="2FD5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Блок-схема: узел 83"/>
          <p:cNvSpPr/>
          <p:nvPr/>
        </p:nvSpPr>
        <p:spPr>
          <a:xfrm>
            <a:off x="6244162" y="4668099"/>
            <a:ext cx="36000" cy="36000"/>
          </a:xfrm>
          <a:prstGeom prst="flowChartConnector">
            <a:avLst/>
          </a:prstGeom>
          <a:solidFill>
            <a:srgbClr val="2FD5E7"/>
          </a:solidFill>
          <a:ln>
            <a:solidFill>
              <a:srgbClr val="2FD5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5" name="Блок-схема: узел 84"/>
          <p:cNvSpPr/>
          <p:nvPr/>
        </p:nvSpPr>
        <p:spPr>
          <a:xfrm>
            <a:off x="7891490" y="4865172"/>
            <a:ext cx="36000" cy="36000"/>
          </a:xfrm>
          <a:prstGeom prst="flowChartConnector">
            <a:avLst/>
          </a:prstGeom>
          <a:solidFill>
            <a:srgbClr val="2FD5E7"/>
          </a:solidFill>
          <a:ln>
            <a:solidFill>
              <a:srgbClr val="2FD5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>
            <a:off x="4691150" y="3457847"/>
            <a:ext cx="1571012" cy="1226557"/>
          </a:xfrm>
          <a:prstGeom prst="line">
            <a:avLst/>
          </a:prstGeom>
          <a:ln>
            <a:solidFill>
              <a:srgbClr val="2FD5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6200000" flipH="1">
            <a:off x="7295175" y="3942365"/>
            <a:ext cx="203836" cy="1637554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Блок-схема: узел 45"/>
          <p:cNvSpPr/>
          <p:nvPr/>
        </p:nvSpPr>
        <p:spPr>
          <a:xfrm>
            <a:off x="6541784" y="4648404"/>
            <a:ext cx="36000" cy="36000"/>
          </a:xfrm>
          <a:prstGeom prst="flowChartConnector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Блок-схема: узел 46"/>
          <p:cNvSpPr/>
          <p:nvPr/>
        </p:nvSpPr>
        <p:spPr>
          <a:xfrm>
            <a:off x="8179338" y="4852240"/>
            <a:ext cx="36000" cy="36000"/>
          </a:xfrm>
          <a:prstGeom prst="flowChartConnector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8" name="Прямая соединительная линия 47"/>
          <p:cNvCxnSpPr>
            <a:stCxn id="51" idx="5"/>
            <a:endCxn id="46" idx="1"/>
          </p:cNvCxnSpPr>
          <p:nvPr/>
        </p:nvCxnSpPr>
        <p:spPr>
          <a:xfrm>
            <a:off x="4906033" y="3233100"/>
            <a:ext cx="1641023" cy="1420576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50" idx="5"/>
            <a:endCxn id="51" idx="5"/>
          </p:cNvCxnSpPr>
          <p:nvPr/>
        </p:nvCxnSpPr>
        <p:spPr>
          <a:xfrm>
            <a:off x="3291224" y="2916234"/>
            <a:ext cx="1614809" cy="316866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Блок-схема: узел 49"/>
          <p:cNvSpPr/>
          <p:nvPr/>
        </p:nvSpPr>
        <p:spPr>
          <a:xfrm>
            <a:off x="3260496" y="2885506"/>
            <a:ext cx="36000" cy="36000"/>
          </a:xfrm>
          <a:prstGeom prst="flowChartConnector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Блок-схема: узел 50"/>
          <p:cNvSpPr/>
          <p:nvPr/>
        </p:nvSpPr>
        <p:spPr>
          <a:xfrm>
            <a:off x="4875305" y="3202372"/>
            <a:ext cx="36000" cy="36000"/>
          </a:xfrm>
          <a:prstGeom prst="flowChartConnector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rot="5400000" flipH="1" flipV="1">
            <a:off x="2240248" y="2321662"/>
            <a:ext cx="364496" cy="1650544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Блок-схема: узел 53"/>
          <p:cNvSpPr/>
          <p:nvPr/>
        </p:nvSpPr>
        <p:spPr>
          <a:xfrm>
            <a:off x="1579224" y="3313942"/>
            <a:ext cx="36000" cy="36000"/>
          </a:xfrm>
          <a:prstGeom prst="flowChartConnector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1335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piskunova\Desktop\Новая папка\1 разде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55419" y="0"/>
            <a:ext cx="9699419" cy="6858000"/>
          </a:xfrm>
          <a:prstGeom prst="rect">
            <a:avLst/>
          </a:prstGeom>
          <a:noFill/>
        </p:spPr>
      </p:pic>
      <p:graphicFrame>
        <p:nvGraphicFramePr>
          <p:cNvPr id="39" name="Диаграмма 3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668758052"/>
              </p:ext>
            </p:extLst>
          </p:nvPr>
        </p:nvGraphicFramePr>
        <p:xfrm>
          <a:off x="-27693" y="1813738"/>
          <a:ext cx="8643966" cy="16386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Заголовок 3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algn="ctr"/>
            <a:endParaRPr lang="ru-RU" sz="1800" b="1" kern="0" dirty="0">
              <a:ln w="1905"/>
              <a:solidFill>
                <a:schemeClr val="accent3">
                  <a:lumMod val="9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ru-RU" sz="2000" dirty="0" smtClean="0">
                <a:solidFill>
                  <a:srgbClr val="0070C0"/>
                </a:solidFill>
                <a:latin typeface="+mn-lt"/>
              </a:rPr>
              <a:t> </a:t>
            </a:r>
            <a:endParaRPr lang="ru-RU" sz="20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12" y="440885"/>
            <a:ext cx="50720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E2284"/>
                </a:solidFill>
              </a:rPr>
              <a:t>Динамика основных показателей социально-экономического </a:t>
            </a:r>
            <a:br>
              <a:rPr lang="ru-RU" sz="2000" b="1" dirty="0" smtClean="0">
                <a:solidFill>
                  <a:srgbClr val="CE2284"/>
                </a:solidFill>
              </a:rPr>
            </a:br>
            <a:r>
              <a:rPr lang="ru-RU" sz="2000" b="1" dirty="0" smtClean="0">
                <a:solidFill>
                  <a:srgbClr val="CE2284"/>
                </a:solidFill>
              </a:rPr>
              <a:t>развития Амурской области в 2017-2021 гг.</a:t>
            </a:r>
            <a:endParaRPr lang="ru-RU" sz="2000" b="1" dirty="0">
              <a:solidFill>
                <a:srgbClr val="CE2284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44" y="1456548"/>
            <a:ext cx="8501122" cy="357190"/>
          </a:xfrm>
          <a:prstGeom prst="round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A62EE8"/>
                </a:solidFill>
              </a:rPr>
              <a:t>ЧИСЛЕННОСТЬ НАСЕЛЕНИЯ в 2017-2021 гг., тыс. человек</a:t>
            </a:r>
            <a:endParaRPr lang="ru-RU" sz="2000" b="1" dirty="0">
              <a:solidFill>
                <a:srgbClr val="A62EE8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43608" y="3296545"/>
            <a:ext cx="1000100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2017 г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321843"/>
            <a:ext cx="1000100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2018 г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50001" y="3676715"/>
            <a:ext cx="407196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Валовый</a:t>
            </a:r>
            <a:r>
              <a: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региональный продукт, млрд.рублей</a:t>
            </a:r>
          </a:p>
          <a:p>
            <a:pPr algn="ctr"/>
            <a:r>
              <a:rPr lang="ru-RU" sz="1000" b="1" kern="0" dirty="0" smtClean="0">
                <a:solidFill>
                  <a:srgbClr val="7030A0"/>
                </a:solidFill>
                <a:latin typeface="Franklin Gothic Book"/>
              </a:rPr>
              <a:t>(в основных ценах соответствующих лет)</a:t>
            </a:r>
            <a:endParaRPr kumimoji="0" lang="ru-RU" sz="1000" b="1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Franklin Gothic Book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334181" y="3643314"/>
            <a:ext cx="4643470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Индекс потребительских </a:t>
            </a:r>
            <a:r>
              <a:rPr kumimoji="0" lang="ru-RU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цен,%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(за период с начала года)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0" y="5286388"/>
            <a:ext cx="4714908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Фонд начисленной заработной платы всех работников, млрд.рублей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436096" y="5286388"/>
            <a:ext cx="2928958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rgbClr val="7030A0"/>
                </a:solidFill>
                <a:latin typeface="Franklin Gothic Book"/>
              </a:rPr>
              <a:t>У</a:t>
            </a:r>
            <a:r>
              <a:rPr kumimoji="0" lang="ru-RU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ровень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</a:t>
            </a:r>
            <a:r>
              <a:rPr kumimoji="0" lang="ru-RU" sz="1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безработицы,%</a:t>
            </a: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42844" y="3643314"/>
            <a:ext cx="4214842" cy="1500198"/>
          </a:xfrm>
          <a:prstGeom prst="roundRect">
            <a:avLst/>
          </a:prstGeom>
          <a:noFill/>
          <a:ln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500562" y="3643314"/>
            <a:ext cx="4500594" cy="1571636"/>
          </a:xfrm>
          <a:prstGeom prst="roundRect">
            <a:avLst/>
          </a:prstGeom>
          <a:noFill/>
          <a:ln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07125" y="5286388"/>
            <a:ext cx="4286280" cy="1428760"/>
          </a:xfrm>
          <a:prstGeom prst="roundRect">
            <a:avLst/>
          </a:prstGeom>
          <a:noFill/>
          <a:ln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500562" y="5286388"/>
            <a:ext cx="4500594" cy="1428760"/>
          </a:xfrm>
          <a:prstGeom prst="roundRect">
            <a:avLst/>
          </a:prstGeom>
          <a:noFill/>
          <a:ln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05549" y="3321843"/>
            <a:ext cx="85726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2019 г.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58944" y="3302855"/>
            <a:ext cx="92299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2020 г.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627179" y="3302855"/>
            <a:ext cx="100014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2021 г. </a:t>
            </a:r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40" name="Диаграмма 39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696596508"/>
              </p:ext>
            </p:extLst>
          </p:nvPr>
        </p:nvGraphicFramePr>
        <p:xfrm>
          <a:off x="-28514" y="3893347"/>
          <a:ext cx="4572000" cy="1228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1" name="Диаграмма 40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115820130"/>
              </p:ext>
            </p:extLst>
          </p:nvPr>
        </p:nvGraphicFramePr>
        <p:xfrm>
          <a:off x="4429156" y="3860641"/>
          <a:ext cx="4572000" cy="1266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2" name="Диаграмма 4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830871820"/>
              </p:ext>
            </p:extLst>
          </p:nvPr>
        </p:nvGraphicFramePr>
        <p:xfrm>
          <a:off x="142844" y="5589240"/>
          <a:ext cx="4179124" cy="1111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43" name="Диаграмма 4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464476377"/>
              </p:ext>
            </p:extLst>
          </p:nvPr>
        </p:nvGraphicFramePr>
        <p:xfrm>
          <a:off x="4464859" y="5464983"/>
          <a:ext cx="4572000" cy="1181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="" xmlns:p14="http://schemas.microsoft.com/office/powerpoint/2010/main" val="117454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iskunova\Desktop\Новая папка\Новая папка\22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9144000" cy="6465291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3" y="1214427"/>
          <a:ext cx="8143933" cy="50393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86281"/>
                <a:gridCol w="642941"/>
                <a:gridCol w="857254"/>
                <a:gridCol w="785818"/>
                <a:gridCol w="844500"/>
                <a:gridCol w="727139"/>
              </a:tblGrid>
              <a:tr h="3450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Наименование раздела подраздела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Факт </a:t>
                      </a:r>
                      <a:r>
                        <a:rPr lang="ru-RU" sz="11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 </a:t>
                      </a: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2017 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Уточненный  план на 2018</a:t>
                      </a:r>
                      <a:endParaRPr lang="ru-RU" sz="800" b="1" kern="1200" dirty="0" smtClean="0">
                        <a:solidFill>
                          <a:srgbClr val="FF33CC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2019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2020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2021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161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ОБЩЕГОСУДАРСТВЕННЫЕ ВОПРОСЫ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1 253,8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1512,7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1674,8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1624,4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1635,3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50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50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87,4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97,4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98,9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100,2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106,2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704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141,7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173,5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135,8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136,1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143,9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31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Судебная система</a:t>
                      </a:r>
                      <a:endParaRPr lang="ru-RU" sz="800" kern="1200" dirty="0" smtClean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171,7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192,7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49,8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49,9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49,9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50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800" kern="1200" dirty="0" smtClean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174,4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121,5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116,7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120,9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128,3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41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Обеспечение проведения выборов и референдумов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50,3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117,3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54,3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53,3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56,9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41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Резервные фонды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0,0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26,4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53,2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15,9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91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Другие общегосударственные вопросы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625,5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799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1189,6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1107,3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1130,7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57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НАЦИОНАЛЬНАЯ ОБОРОНА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33,1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41,2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38,8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57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Мобилизационная и вневойсковая подготовка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31,0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35,8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38,2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38,2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38,2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5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</a:rPr>
                        <a:t>Мобилизационная подготовка экономики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809,0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952,7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928,0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889,4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941,0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50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165,1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246,3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217,3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189,9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200,4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50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142852"/>
            <a:ext cx="81439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Th" pitchFamily="50" charset="0"/>
                <a:cs typeface="Angsana New" pitchFamily="18" charset="-34"/>
              </a:rPr>
              <a:t>Распределение бюджетных ассигнований областного бюджета по разделам и подразделам классификации расходов областного бюджета в 2017 - 2021 годы (млн. руб.) 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iskunova\Desktop\Новая папка\Новая папка\22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9144000" cy="6465291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3" y="1142984"/>
          <a:ext cx="8143933" cy="53077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86281"/>
                <a:gridCol w="642941"/>
                <a:gridCol w="857255"/>
                <a:gridCol w="785818"/>
                <a:gridCol w="844500"/>
                <a:gridCol w="727138"/>
              </a:tblGrid>
              <a:tr h="4138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Наименование раздела подраздела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Факт  20167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Уточненный  план на 2018</a:t>
                      </a:r>
                      <a:endParaRPr lang="ru-RU" sz="800" b="1" kern="1200" dirty="0" smtClean="0">
                        <a:solidFill>
                          <a:srgbClr val="FF33CC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2019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2020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2021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81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Обеспечение пожарной безопасности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642,2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705,0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708,3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697,1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738,2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1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Миграционная политика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22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НАЦИОНАЛЬНАЯ ЭКОНОМИКА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8 102,4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7954,9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7246,1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6735,4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11525,7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15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Общеэкономические вопросы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264,2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282,4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301,8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305,3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321,6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Сельское хозяйство и рыболовство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1 660,7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1 284,7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1068,2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993,4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970,2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Водное хозяйство</a:t>
                      </a:r>
                      <a:r>
                        <a:rPr lang="ru-RU" sz="800" kern="1200" baseline="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 </a:t>
                      </a:r>
                      <a:endParaRPr lang="ru-RU" sz="800" kern="1200" dirty="0" smtClean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27,2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17,1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Лесное хозяйство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456,8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859,9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826,9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775,7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750,2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Транспорт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296,9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396,8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316,5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133,3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147,2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Дорожное хозяйство (дорожные фонды)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5 197,2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4 729,3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4034,6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4207,4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8980,0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Связь и информатика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43,4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60,2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49,4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54,9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38,7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Прикладные</a:t>
                      </a:r>
                      <a:r>
                        <a:rPr lang="ru-RU" sz="800" baseline="0" dirty="0" smtClean="0">
                          <a:latin typeface="Proxima Nova Rg" pitchFamily="50" charset="0"/>
                        </a:rPr>
                        <a:t> научные исследования в области национальной экономики</a:t>
                      </a:r>
                      <a:endParaRPr lang="ru-RU" sz="800" dirty="0" smtClean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Другие вопросы в области национальной экономики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174,8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313,5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631,7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249,1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300,4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2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</a:rPr>
                        <a:t>ЖИЛИЩНО-КОММУНАЛЬНОЕ ХОЗЯЙСТВО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4 239,7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3 810,4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2051,0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1524,9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1791,0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2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Жилищное хозяйство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833,9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512,6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206,8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190,4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189,0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2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Коммунальное хозяйство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3 145,9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3043,6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1533,0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1273,2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1536,6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2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Благоустройство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190,9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179,8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250,9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2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Другие вопросы в области жилищно-коммунального хозяйства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69,0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74,4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61,3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65,4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2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ОХРАНА ОКРУЖАЮЩЕЙ СРЕДЫ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62,2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83,1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90,6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233,4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1338,9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62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Охрана объектов растительного и животного мира и среды их обитания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40,7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49,1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41,9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44,8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2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Другие вопросы в области охраны окружающей среды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21,5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32,7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41,5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191,5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1294,1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2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1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142852"/>
            <a:ext cx="81439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Th" pitchFamily="50" charset="0"/>
                <a:cs typeface="Angsana New" pitchFamily="18" charset="-34"/>
              </a:rPr>
              <a:t>Распределение бюджетных ассигнований областного бюджета по разделам и подразделам классификации расходов областного бюджета в 2017 - 2021 годы (млн. руб.) 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iskunova\Desktop\Новая папка\Новая папка\22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9144000" cy="6465291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6" y="1214429"/>
          <a:ext cx="8215369" cy="56435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3878"/>
                <a:gridCol w="648582"/>
                <a:gridCol w="864775"/>
                <a:gridCol w="792710"/>
                <a:gridCol w="851908"/>
                <a:gridCol w="733516"/>
              </a:tblGrid>
              <a:tr h="4646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Наименование раздела подраздела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Факт   2017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Уточненный   план на 2018</a:t>
                      </a:r>
                      <a:endParaRPr lang="ru-RU" sz="800" b="1" kern="1200" dirty="0" smtClean="0">
                        <a:solidFill>
                          <a:srgbClr val="FF33CC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2019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2020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2021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15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ОБРАЗОВАНИЕ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8 241,1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9 895,2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10601,0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10503,9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10820,4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40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Дошкольное образование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43,5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337,4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399,1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71,6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71,2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52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Общее образование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6 502,4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7 517,3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8155,6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8658,2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8899,1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52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Дополнительное образование детей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19,2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113,1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313,2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39,5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42,1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51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Среднее профессиональное образование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1 328,6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1 563,5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1357,1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1369,0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1466,2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39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128,0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102,9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110,4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108,7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114,2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Молодежная политика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146,9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171,5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170,2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169,1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137,6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40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Другие вопросы в области образования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72,5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89,5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95,5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87,8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8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КУЛЬТУРА, КИНЕМАТОГРАФИЯ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366,1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417,5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454,6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369,9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508,1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04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Культура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326,2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362,0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392,7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309,7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444,3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04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Другие вопросы в области культуры, кинематографии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39,9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55,5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61,9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60,2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63,8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04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</a:rPr>
                        <a:t>ЗДРАВООХРАНЕНИЕ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2 954,7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4 358,6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3802,8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4130,0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3500,2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Стационарная медицинская помощь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1 226,0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1 727,3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1653,9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1677,5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1596,3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Амбулаторная помощь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671,1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1 306,3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932,6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1089,5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720,0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Медицинская помощь в дневных стационарах всех типов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14,7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44,6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17,7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18,5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19,9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Скорая медицинская помощь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279,1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285,1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237,9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236,4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249,4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4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Санаторно-оздоровительная помощь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125,2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141,6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143,8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148,0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154,8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48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Заготовка, переработка, хранение и обеспечение безопасности донорской крови и ее компонентов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70,2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96,2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100,8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104,,3</a:t>
                      </a: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110,9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48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48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1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142852"/>
            <a:ext cx="81439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Th" pitchFamily="50" charset="0"/>
                <a:cs typeface="Angsana New" pitchFamily="18" charset="-34"/>
              </a:rPr>
              <a:t>Распределение бюджетных ассигнований областного бюджета по разделам и подразделам классификации расходов областного бюджета в 2017 - 2021 годы (млн. руб.) 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iskunova\Desktop\Новая папка\Новая папка\22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9144000" cy="6465291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1357298"/>
          <a:ext cx="8143931" cy="52989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86281"/>
                <a:gridCol w="642942"/>
                <a:gridCol w="857254"/>
                <a:gridCol w="785817"/>
                <a:gridCol w="844500"/>
                <a:gridCol w="727137"/>
              </a:tblGrid>
              <a:tr h="4411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Наименование раздела подраздела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Факт  2017 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Уточненный  план на 2018</a:t>
                      </a:r>
                      <a:endParaRPr lang="ru-RU" sz="800" b="1" kern="1200" dirty="0" smtClean="0">
                        <a:solidFill>
                          <a:srgbClr val="FF33CC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2019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2020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2021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05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Другие вопросы в области здравоохранения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568,4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757,5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716,1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855,9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648,9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СОЦИАЛЬНАЯ ПОЛИТИКА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15 049,8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15 785,2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16224,2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15852,1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16280,9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 Пенсионное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обеспечение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103,7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106,7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109,6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115,2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120,5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 Социальное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обслуживание населения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1 814,8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2 114,8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2482,9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2439,4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2595,7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 Социальное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обеспечение населения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10 042,5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10 225,9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9731,0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9937,5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10133,1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 Охрана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семьи и детства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2 994,8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3 230,6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3772,0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3253,8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3319,5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289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 Другие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вопросы в области социальной политики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94,0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107,2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128,8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106,2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289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 ФИЗИЧЕСКАЯ </a:t>
                      </a:r>
                      <a:r>
                        <a:rPr lang="ru-RU" sz="800" b="1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КУЛЬТУРА И СПОРТ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 smtClean="0">
                          <a:solidFill>
                            <a:schemeClr val="dk1"/>
                          </a:solidFill>
                          <a:latin typeface="Proxima Nova Rg" pitchFamily="50" charset="0"/>
                          <a:ea typeface="+mn-ea"/>
                          <a:cs typeface="+mn-cs"/>
                        </a:rPr>
                        <a:t>180,8</a:t>
                      </a:r>
                      <a:endParaRPr lang="ru-RU" sz="800" b="0" kern="1200" dirty="0">
                        <a:solidFill>
                          <a:schemeClr val="dk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299,7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254,1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204,6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217,3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Физическая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культура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60,6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90,9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121,2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86,8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99,7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979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Массовый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спорт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33,9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92,8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39,2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23,4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18,7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8221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Спорт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высших достижений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76,6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104,7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82,2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83,3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87,1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Другие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вопросы в области физической культуры и спорта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9,7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11,9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СРЕДСТВА </a:t>
                      </a:r>
                      <a:r>
                        <a:rPr lang="ru-RU" sz="800" b="1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МАССОВОЙ ИНФОРМАЦИИ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61,2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48,5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49,6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Телевидение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и радиовещание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61,2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48,8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46,3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47,4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Периодическая 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печать и издательства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0,0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17,0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0,0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Другие вопросы в области средств массовой информации</a:t>
                      </a:r>
                      <a:endParaRPr lang="ru-RU" sz="800" b="0" i="0" u="none" strike="noStrike" baseline="0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0,0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2,2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ОБСЛУЖИВАНИЕ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ГОСУДАРСТВЕННОГО И МУНИЦИПАЛЬНОГО ДОЛГА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792,9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757,7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765,6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886,9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1 027,4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Обслуживание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государственного внутреннего и муниципального долга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792,9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757,7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765,6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886,9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1 027,4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7389">
                <a:tc>
                  <a:txBody>
                    <a:bodyPr/>
                    <a:lstStyle/>
                    <a:p>
                      <a:pPr algn="just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142852"/>
            <a:ext cx="81439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Распределение бюджетных ассигнований областного бюджета по разделам и подразделам классификации расходов областного бюджета в 2017 - 2021 годы (млн. руб.) 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iskunova\Desktop\Новая папка\Новая папка\22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9144000" cy="6465291"/>
          </a:xfrm>
          <a:prstGeom prst="rect">
            <a:avLst/>
          </a:prstGeom>
          <a:noFill/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1214423"/>
          <a:ext cx="8072494" cy="39243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48682"/>
                <a:gridCol w="637302"/>
                <a:gridCol w="849735"/>
                <a:gridCol w="778924"/>
                <a:gridCol w="837092"/>
                <a:gridCol w="720759"/>
              </a:tblGrid>
              <a:tr h="2934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Наименование раздела подраздела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Факт   2017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Уточненный  план на 2018</a:t>
                      </a:r>
                      <a:endParaRPr lang="ru-RU" sz="800" b="1" kern="1200" dirty="0" smtClean="0">
                        <a:solidFill>
                          <a:srgbClr val="FF33CC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2019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2020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Закон на 2021</a:t>
                      </a:r>
                      <a:endParaRPr lang="ru-RU" sz="8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0090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МЕЖБЮДЖЕТНЫЕ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ТРАНСФЕРТЫ ОБЩЕГО ХАРАКТЕРА БЮДЖЕТАМ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  БЮДЖЕТНОЙ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СИСТЕМЫ РОССИЙСКОЙ ФЕДЕРАЦИИ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4 087,5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7399,5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7854,6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8462,3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5977,1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0090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Дотации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на выравнивание бюджетной обеспеченности субъектов Российской Федерации и муниципальных образований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460,6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511,7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357,2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337,6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53,9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674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Иные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дотации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3 626,9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5 536,8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73,2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65,8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61,6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674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Прочие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межбюджетные трансферты общего характера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0,0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1 351,0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7424,2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8058,9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5861,6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674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   Всего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800" b="0" dirty="0" smtClean="0">
                          <a:latin typeface="Proxima Nova Rg" pitchFamily="50" charset="0"/>
                        </a:rPr>
                        <a:t>46 234,3</a:t>
                      </a: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800" b="0" i="0" u="none" strike="noStrike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53 338,4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52037,4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51504,5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Proxima Nova Rg" pitchFamily="50" charset="0"/>
                        </a:rPr>
                        <a:t>55652,0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40797">
                <a:tc>
                  <a:txBody>
                    <a:bodyPr/>
                    <a:lstStyle/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  <a:p>
                      <a:pPr algn="just" fontAlgn="ctr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ru-RU" sz="800" b="0" dirty="0">
                        <a:latin typeface="Proxima Nova Rg" pitchFamily="50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Proxima Nova Rg" pitchFamily="50" charset="0"/>
                      </a:endParaRPr>
                    </a:p>
                  </a:txBody>
                  <a:tcPr marL="7620" marR="7620" marT="762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2844" y="142852"/>
            <a:ext cx="81439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Распределение бюджетных ассигнований областного бюджета по разделам и подразделам классификации расходов областного бюджета в 2017 - 2021 годы (млн. руб.) 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iskunova\Desktop\Новая папка\Новая папка\29 слай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428604"/>
            <a:ext cx="74295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Распределение бюджетных ассигнований областного бюджета в разрезе видов расходов на 2018 - 2021 годы (</a:t>
            </a:r>
            <a:r>
              <a:rPr lang="ru-RU" sz="2000" dirty="0" err="1" smtClean="0">
                <a:latin typeface="Proxima Nova Lt" pitchFamily="50" charset="0"/>
                <a:cs typeface="Angsana New" pitchFamily="18" charset="-34"/>
              </a:rPr>
              <a:t>млн.руб</a:t>
            </a:r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)</a:t>
            </a:r>
          </a:p>
          <a:p>
            <a:endParaRPr lang="ru-RU" dirty="0" smtClean="0">
              <a:latin typeface="Segoe UI Light" pitchFamily="34" charset="0"/>
              <a:cs typeface="Angsana New" pitchFamily="18" charset="-34"/>
            </a:endParaRPr>
          </a:p>
        </p:txBody>
      </p:sp>
      <p:graphicFrame>
        <p:nvGraphicFramePr>
          <p:cNvPr id="6" name="Содержимое 5"/>
          <p:cNvGraphicFramePr>
            <a:graphicFrameLocks/>
          </p:cNvGraphicFramePr>
          <p:nvPr/>
        </p:nvGraphicFramePr>
        <p:xfrm>
          <a:off x="642908" y="1913102"/>
          <a:ext cx="7715306" cy="374814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22263"/>
                <a:gridCol w="1061739"/>
                <a:gridCol w="849391"/>
                <a:gridCol w="849391"/>
                <a:gridCol w="1132522"/>
              </a:tblGrid>
              <a:tr h="4798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Наименование видов расходов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Уточненный план 2018</a:t>
                      </a:r>
                      <a:endParaRPr lang="ru-RU" sz="10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kern="12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2019</a:t>
                      </a:r>
                      <a:endParaRPr lang="ru-RU" sz="1000" b="1" kern="1200" dirty="0" smtClean="0">
                        <a:solidFill>
                          <a:srgbClr val="FF33CC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2020</a:t>
                      </a:r>
                      <a:endParaRPr lang="ru-RU" sz="1000" dirty="0">
                        <a:solidFill>
                          <a:srgbClr val="FF33CC"/>
                        </a:solidFill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rgbClr val="FF33CC"/>
                          </a:solidFill>
                          <a:latin typeface="Proxima Nova Rg" pitchFamily="50" charset="0"/>
                        </a:rPr>
                        <a:t>2021</a:t>
                      </a:r>
                    </a:p>
                  </a:txBody>
                  <a:tcPr/>
                </a:tc>
              </a:tr>
              <a:tr h="709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Расходы на выплату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2790,7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2998,8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3012,9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3192,9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</a:tr>
              <a:tr h="3776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Закупка товаров, работ и услуг для обеспечения государственных</a:t>
                      </a:r>
                      <a:br>
                        <a:rPr lang="ru-RU" sz="800" dirty="0" smtClean="0">
                          <a:latin typeface="Proxima Nova Rg" pitchFamily="50" charset="0"/>
                        </a:rPr>
                      </a:br>
                      <a:r>
                        <a:rPr lang="ru-RU" sz="800" dirty="0" smtClean="0">
                          <a:latin typeface="Proxima Nova Rg" pitchFamily="50" charset="0"/>
                        </a:rPr>
                        <a:t>(муниципальных) нужд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4336,2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3453,0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3883,3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2925,6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</a:tr>
              <a:tr h="2888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Социальное обеспечение и иные выплаты населению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12841,8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12444,3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12269,4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12607,3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</a:tr>
              <a:tr h="4144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Капитальные вложения в объекты государственной (муниципальной) собственности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836,4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876,8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469,7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5393,1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</a:tr>
              <a:tr h="2403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Межбюджетные трансферты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19411,3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20072,5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20911,7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19759,0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</a:tr>
              <a:tr h="3757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Предоставление субсидии бюджетным, автономным учреждениям и иным некоммерческим организациям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8867,0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9303,7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8442,7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9079,6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</a:tr>
              <a:tr h="2403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latin typeface="Proxima Nova Rg" pitchFamily="50" charset="0"/>
                        </a:rPr>
                        <a:t>Обслуживание государственного (муниципального) долга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757,7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765,6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886,9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 027,3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ctr"/>
                </a:tc>
              </a:tr>
              <a:tr h="2438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Иные бюджетные ассигнования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3497,2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2122,7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1627,9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Proxima Nova Rg" pitchFamily="50" charset="0"/>
                          <a:ea typeface="Courier New"/>
                          <a:cs typeface="Times New Roman"/>
                        </a:rPr>
                        <a:t>1667,2</a:t>
                      </a:r>
                      <a:endParaRPr lang="ru-RU" sz="1000" dirty="0">
                        <a:solidFill>
                          <a:srgbClr val="000000"/>
                        </a:solidFill>
                        <a:latin typeface="Proxima Nova Rg" pitchFamily="50" charset="0"/>
                        <a:ea typeface="Courier New"/>
                        <a:cs typeface="Times New Roman"/>
                      </a:endParaRPr>
                    </a:p>
                  </a:txBody>
                  <a:tcPr marL="6350" marR="6350" marT="0" marB="0" anchor="b"/>
                </a:tc>
              </a:tr>
              <a:tr h="2319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800" dirty="0" smtClean="0">
                        <a:latin typeface="Proxima Nova Rg" pitchFamily="50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800" dirty="0" smtClean="0">
                          <a:latin typeface="Proxima Nova Rg" pitchFamily="50" charset="0"/>
                        </a:rPr>
                        <a:t>Итого:</a:t>
                      </a:r>
                      <a:endParaRPr lang="ru-RU" sz="800" dirty="0">
                        <a:latin typeface="Proxima Nova Rg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1000" dirty="0" smtClean="0">
                          <a:latin typeface="Proxima Nova Rg" pitchFamily="50" charset="0"/>
                        </a:rPr>
                        <a:t>53338,4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1000" dirty="0" smtClean="0">
                          <a:latin typeface="Proxima Nova Rg" pitchFamily="50" charset="0"/>
                        </a:rPr>
                        <a:t>52037,4</a:t>
                      </a:r>
                      <a:endParaRPr lang="ru-RU" sz="1000" dirty="0">
                        <a:latin typeface="Proxima Nova Rg" pitchFamily="50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ru-RU" sz="1000" dirty="0" smtClean="0">
                          <a:latin typeface="Proxima Nova Rg" pitchFamily="50" charset="0"/>
                        </a:rPr>
                        <a:t>51504,5</a:t>
                      </a:r>
                      <a:endParaRPr lang="ru-RU" sz="1000" dirty="0">
                        <a:latin typeface="Proxima Nova Rg" pitchFamily="50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mtClean="0">
                          <a:latin typeface="Proxima Nova Rg" pitchFamily="50" charset="0"/>
                        </a:rPr>
                        <a:t>55652,0</a:t>
                      </a:r>
                      <a:endParaRPr lang="ru-RU" sz="1000" dirty="0" smtClean="0">
                        <a:latin typeface="Proxima Nova Rg" pitchFamily="50" charset="0"/>
                      </a:endParaRPr>
                    </a:p>
                  </a:txBody>
                  <a:tcPr marL="6350" marR="635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piskunova\Desktop\Новая папка\Новая папка\20 слай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0"/>
            <a:ext cx="9699453" cy="685802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314" y="428604"/>
            <a:ext cx="8358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Proxima Nova Lt" pitchFamily="50" charset="0"/>
                <a:cs typeface="Angsana New" pitchFamily="18" charset="-34"/>
              </a:rPr>
              <a:t>Сравнительные показатели расходов консолидированных бюджетов субъектов РФ на одного жителя в Дальневосточном Федеральном округе за 2017 год, с корректировкой на индекс бюджетных расходов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2714620"/>
            <a:ext cx="4000528" cy="769441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180975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180975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42910" y="2667988"/>
          <a:ext cx="4071967" cy="31621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0179"/>
                <a:gridCol w="2201589"/>
                <a:gridCol w="642942"/>
                <a:gridCol w="857257"/>
              </a:tblGrid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1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Сахалинская область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144,3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65,6</a:t>
                      </a:r>
                    </a:p>
                  </a:txBody>
                  <a:tcPr marL="9525" marR="9525" marT="9525" marB="0"/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2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Еврейская автономная область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12,0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55,8</a:t>
                      </a:r>
                    </a:p>
                  </a:txBody>
                  <a:tcPr marL="9525" marR="9525" marT="9525" marB="0"/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3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Хабаровский край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120,7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58,2</a:t>
                      </a:r>
                    </a:p>
                  </a:txBody>
                  <a:tcPr marL="9525" marR="9525" marT="9525" marB="0"/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4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Магаданская область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38,5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55,8</a:t>
                      </a:r>
                    </a:p>
                  </a:txBody>
                  <a:tcPr marL="9525" marR="9525" marT="9525" marB="0"/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5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>
                    <a:solidFill>
                      <a:srgbClr val="FCE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Амурская область</a:t>
                      </a:r>
                    </a:p>
                  </a:txBody>
                  <a:tcPr>
                    <a:solidFill>
                      <a:srgbClr val="FCE1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61,2</a:t>
                      </a:r>
                    </a:p>
                  </a:txBody>
                  <a:tcPr marL="9525" marR="9525" marT="9525" marB="0">
                    <a:solidFill>
                      <a:srgbClr val="FCE1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55,0</a:t>
                      </a:r>
                    </a:p>
                  </a:txBody>
                  <a:tcPr marL="9525" marR="9525" marT="9525" marB="0">
                    <a:solidFill>
                      <a:srgbClr val="FCE1FF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6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Приморский край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124,7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54,6</a:t>
                      </a:r>
                    </a:p>
                  </a:txBody>
                  <a:tcPr marL="9525" marR="9525" marT="9525" marB="0"/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7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Республика</a:t>
                      </a:r>
                      <a:r>
                        <a:rPr lang="ru-RU" sz="1100" baseline="0" dirty="0" smtClean="0">
                          <a:latin typeface="Proxima Nova Lt" pitchFamily="50" charset="0"/>
                        </a:rPr>
                        <a:t> Саха (Якутия)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225,8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52,3</a:t>
                      </a:r>
                    </a:p>
                  </a:txBody>
                  <a:tcPr marL="9525" marR="9525" marT="9525" marB="0"/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8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Чукотский автономный округ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32,8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49,7</a:t>
                      </a:r>
                    </a:p>
                  </a:txBody>
                  <a:tcPr marL="9525" marR="9525" marT="9525" marB="0"/>
                </a:tc>
              </a:tr>
              <a:tr h="41895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9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Proxima Nova Lt" pitchFamily="50" charset="0"/>
                        </a:rPr>
                        <a:t>Камчатский край</a:t>
                      </a:r>
                      <a:endParaRPr lang="ru-RU" sz="1100" dirty="0">
                        <a:latin typeface="Proxima Nova Lt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79,3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r" defTabSz="914400" rtl="0" eaLnBrk="1" fontAlgn="t" latinLnBrk="0" hangingPunct="1">
                        <a:lnSpc>
                          <a:spcPct val="150000"/>
                        </a:lnSpc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Proxima Nova Lt" pitchFamily="50" charset="0"/>
                          <a:ea typeface="+mn-ea"/>
                          <a:cs typeface="+mn-cs"/>
                        </a:rPr>
                        <a:t>46,6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5020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noskova\Desktop\Приоритетные направления\Контакт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6272"/>
            <a:ext cx="9144000" cy="6465455"/>
          </a:xfrm>
          <a:prstGeom prst="rect">
            <a:avLst/>
          </a:prstGeom>
          <a:noFill/>
        </p:spPr>
      </p:pic>
      <p:sp useBgFill="1">
        <p:nvSpPr>
          <p:cNvPr id="5" name="TextBox 4"/>
          <p:cNvSpPr txBox="1"/>
          <p:nvPr/>
        </p:nvSpPr>
        <p:spPr>
          <a:xfrm>
            <a:off x="6474799" y="4671223"/>
            <a:ext cx="1800200" cy="338554"/>
          </a:xfrm>
          <a:prstGeom prst="rect">
            <a:avLst/>
          </a:prstGeom>
        </p:spPr>
        <p:txBody>
          <a:bodyPr wrap="square" lIns="0" rtlCol="0">
            <a:spAutoFit/>
          </a:bodyPr>
          <a:lstStyle/>
          <a:p>
            <a:r>
              <a:rPr lang="ru-RU" sz="800" dirty="0" smtClean="0">
                <a:latin typeface="Proxima Nova Rg" pitchFamily="50" charset="0"/>
              </a:rPr>
              <a:t>Чернышова </a:t>
            </a:r>
            <a:r>
              <a:rPr lang="ru-RU" sz="800" dirty="0" smtClean="0"/>
              <a:t>Наталья Валерьевна,</a:t>
            </a:r>
          </a:p>
          <a:p>
            <a:r>
              <a:rPr lang="ru-RU" sz="800" dirty="0" smtClean="0">
                <a:latin typeface="Proxima Nova Rg" pitchFamily="50" charset="0"/>
              </a:rPr>
              <a:t>Старший специалист 1 разряда</a:t>
            </a:r>
            <a:endParaRPr lang="ru-RU" sz="800" dirty="0">
              <a:latin typeface="Proxima Nova Rg" pitchFamily="50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8563" y="42444"/>
            <a:ext cx="8786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E2284"/>
                </a:solidFill>
              </a:rPr>
              <a:t>Основные показатели, представляемые  для разработки прогноза социально-экономического развития Амурской области на 2019-2021 годы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714356"/>
            <a:ext cx="9144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i="1" dirty="0" smtClean="0">
                <a:solidFill>
                  <a:srgbClr val="7030A0"/>
                </a:solidFill>
              </a:rPr>
              <a:t>Одобрен распоряжением Правительства Амурской области от 10.10.2018 №145-Р</a:t>
            </a:r>
            <a:endParaRPr lang="ru-RU" sz="1100" i="1" dirty="0">
              <a:solidFill>
                <a:srgbClr val="7030A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87951279"/>
              </p:ext>
            </p:extLst>
          </p:nvPr>
        </p:nvGraphicFramePr>
        <p:xfrm>
          <a:off x="107504" y="1166810"/>
          <a:ext cx="8856981" cy="5240529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2215480"/>
                <a:gridCol w="845883"/>
                <a:gridCol w="561719"/>
                <a:gridCol w="475809"/>
                <a:gridCol w="475809"/>
                <a:gridCol w="475809"/>
                <a:gridCol w="475809"/>
                <a:gridCol w="475809"/>
                <a:gridCol w="475809"/>
                <a:gridCol w="475809"/>
                <a:gridCol w="475809"/>
                <a:gridCol w="475809"/>
                <a:gridCol w="475809"/>
                <a:gridCol w="475809"/>
              </a:tblGrid>
              <a:tr h="13508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Показатели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Единица измерения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отчет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отчет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оценка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прогноз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21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2016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2017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2018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2019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2020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2021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01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консервативный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базовый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целевой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консервативный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базовый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целевой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консервативный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базовый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целевой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 вариант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 вариант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 вариант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 вариант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 вариант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 вариант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 вариант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 вариант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 вариант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 gridSpan="14"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Население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2701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Все население (среднегодовая)</a:t>
                      </a:r>
                      <a:endParaRPr lang="ru-RU" sz="9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 err="1">
                          <a:effectLst/>
                        </a:rPr>
                        <a:t>тыс.чел</a:t>
                      </a:r>
                      <a:r>
                        <a:rPr lang="ru-RU" sz="600" u="none" strike="noStrike" dirty="0">
                          <a:effectLst/>
                        </a:rPr>
                        <a:t>.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803,73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800,09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797,40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796,00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796,00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796,00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796,10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796,10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796,10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797,30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797,30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797,30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 gridSpan="14"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Валовой региональный </a:t>
                      </a:r>
                      <a:r>
                        <a:rPr lang="ru-RU" sz="11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продукт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6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Валовой региональный продукт</a:t>
                      </a: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млн. руб. 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287594,30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310774,98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336169,49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340794,50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371904,46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366879,89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355029,45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398474,60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398514,75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373477,20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426483,18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457500,96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2701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Индекс-дефлятор объема валового регионального продукта</a:t>
                      </a: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% г/г</a:t>
                      </a:r>
                      <a:endParaRPr lang="ru-RU" sz="6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105,10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105,00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103,40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104,15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103,70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103,20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103,80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 gridSpan="14"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Промышленное производство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2914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Индекс промышленного производства </a:t>
                      </a: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% к предыдущему году в сопоставимых ценах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93,60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101,90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100,40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102,60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100,10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102,90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105,00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100,50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105,20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 gridSpan="14"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Строительство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2701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Ввод в действие жилых домов</a:t>
                      </a: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тыс. кв. м. в общей площади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221,20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181,60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158,50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115,00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121,00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127,00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171,00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180,00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189,00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180,00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189,00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198,50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 gridSpan="14"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Торговля и услуги </a:t>
                      </a:r>
                      <a:r>
                        <a:rPr lang="ru-RU" sz="11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населению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2701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Индекс  потребительских </a:t>
                      </a:r>
                      <a:r>
                        <a:rPr lang="ru-RU" sz="9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цен за период с начала года</a:t>
                      </a:r>
                      <a:endParaRPr lang="ru-RU" sz="900" b="0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% к декабрю предыдущего года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104,95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101,71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103,10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104,40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104,30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104,20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104,00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103,80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103,60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104,40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104,00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103,80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 gridSpan="14"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Денежные доходы </a:t>
                      </a:r>
                      <a:r>
                        <a:rPr lang="ru-RU" sz="11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населения</a:t>
                      </a:r>
                      <a:endParaRPr lang="ru-RU" sz="1100" b="1" i="0" u="none" strike="noStrike" dirty="0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effectLst/>
                        <a:latin typeface="Arial cyr"/>
                      </a:endParaRPr>
                    </a:p>
                  </a:txBody>
                  <a:tcPr marL="4503" marR="4503" marT="4503" marB="0" anchor="b"/>
                </a:tc>
              </a:tr>
              <a:tr h="2701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Реальные денежные доходы населения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% г/г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91,18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102,06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101,04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102,43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103,05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103,51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100,81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101,17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101,42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101,93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102,43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102,58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4120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Величина прожиточного минимума (в среднем на душу населения)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 err="1">
                          <a:effectLst/>
                        </a:rPr>
                        <a:t>руб</a:t>
                      </a:r>
                      <a:r>
                        <a:rPr lang="ru-RU" sz="600" u="none" strike="noStrike" dirty="0">
                          <a:effectLst/>
                        </a:rPr>
                        <a:t>/</a:t>
                      </a:r>
                      <a:r>
                        <a:rPr lang="ru-RU" sz="600" u="none" strike="noStrike" dirty="0" err="1">
                          <a:effectLst/>
                        </a:rPr>
                        <a:t>мес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11540,00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11330,00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11502,00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11583,03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11819,42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11831,24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11841,89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12083,56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12131,90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11985,48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12484,87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12509,84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 gridSpan="14"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Труд и </a:t>
                      </a:r>
                      <a:r>
                        <a:rPr lang="ru-RU" sz="11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занятость</a:t>
                      </a:r>
                      <a:endParaRPr lang="ru-RU" sz="1100" b="1" i="0" u="none" strike="noStrike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4503" marR="4503" marT="4503" marB="0" anchor="b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Ч</a:t>
                      </a:r>
                      <a:r>
                        <a:rPr lang="ru-RU" sz="9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исленность занятых в экономике</a:t>
                      </a: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тыс. чел</a:t>
                      </a:r>
                      <a:endParaRPr lang="ru-RU" sz="6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389,40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389,30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401,80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402,39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410,60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414,71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398,47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406,60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410,67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395,53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403,60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407,64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2701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Номинальная начисленная среднемесячная заработная плата работников организаций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 err="1">
                          <a:effectLst/>
                        </a:rPr>
                        <a:t>руб</a:t>
                      </a:r>
                      <a:r>
                        <a:rPr lang="ru-RU" sz="600" u="none" strike="noStrike" dirty="0">
                          <a:effectLst/>
                        </a:rPr>
                        <a:t>/</a:t>
                      </a:r>
                      <a:r>
                        <a:rPr lang="ru-RU" sz="600" u="none" strike="noStrike" dirty="0" err="1">
                          <a:effectLst/>
                        </a:rPr>
                        <a:t>мес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33836,00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37367,70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41559,63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44274,52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44572,71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44943,97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47144,61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47781,94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48581,44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50177,19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51198,35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52489,01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Уровень безработицы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% к раб силе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5,90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5,90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5,90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6,10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5,89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5,80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5,87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5,80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5,86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5,80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135088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kern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Фонд заработной платы работников организаций</a:t>
                      </a: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млн.руб. </a:t>
                      </a:r>
                      <a:endParaRPr lang="ru-RU" sz="6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111130,96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122691,01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140859,23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153346,92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154379,71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155665,61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161696,22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163882,12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166624,23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170816,00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174292,29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178686,01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  <a:tr h="2701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Темп роста фонда заработной платы работников организаций</a:t>
                      </a: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% г/г</a:t>
                      </a:r>
                      <a:endParaRPr lang="ru-RU" sz="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102,50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110,40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114,81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108,87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109,60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110,51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105,44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106,16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107,04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105,64</a:t>
                      </a:r>
                      <a:endParaRPr lang="ru-RU" sz="800" b="0" i="0" u="none" strike="noStrike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106,35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107,24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503" marR="4503" marT="450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2346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piskunova\Desktop\Новая папка\Новая папка\12 слайд копия белые графи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816" y="-11442"/>
            <a:ext cx="9715600" cy="686944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428604"/>
            <a:ext cx="70723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Proxima Nova Th" pitchFamily="50" charset="0"/>
                <a:cs typeface="Times New Roman" pitchFamily="18" charset="0"/>
              </a:rPr>
              <a:t>Прогноз консолидированного бюджета Амурской области на 2019-2021 годы</a:t>
            </a:r>
            <a:endParaRPr lang="ru-RU" sz="2000" dirty="0" smtClean="0">
              <a:latin typeface="Proxima Nova Th" pitchFamily="50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1428736"/>
            <a:ext cx="671517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 Nova Th" pitchFamily="50" charset="0"/>
                <a:cs typeface="Times New Roman" pitchFamily="18" charset="0"/>
              </a:rPr>
              <a:t>        2019                                           2020                                       2021</a:t>
            </a:r>
            <a:endParaRPr lang="ru-RU" sz="1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ima Nova Th" pitchFamily="50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28794" y="5143512"/>
            <a:ext cx="142876" cy="142876"/>
          </a:xfrm>
          <a:prstGeom prst="rect">
            <a:avLst/>
          </a:prstGeom>
          <a:solidFill>
            <a:srgbClr val="FEB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FEBEC7"/>
              </a:solidFill>
              <a:latin typeface="Proxima Nova Lt" pitchFamily="50" charset="0"/>
            </a:endParaRPr>
          </a:p>
        </p:txBody>
      </p:sp>
      <p:graphicFrame>
        <p:nvGraphicFramePr>
          <p:cNvPr id="27" name="Содержимое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642331600"/>
              </p:ext>
            </p:extLst>
          </p:nvPr>
        </p:nvGraphicFramePr>
        <p:xfrm>
          <a:off x="7143768" y="2714620"/>
          <a:ext cx="1714512" cy="1000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Содержимое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032552049"/>
              </p:ext>
            </p:extLst>
          </p:nvPr>
        </p:nvGraphicFramePr>
        <p:xfrm>
          <a:off x="4714876" y="1714488"/>
          <a:ext cx="1928826" cy="1000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642910" y="5143512"/>
            <a:ext cx="142876" cy="142876"/>
          </a:xfrm>
          <a:prstGeom prst="rect">
            <a:avLst/>
          </a:prstGeom>
          <a:solidFill>
            <a:srgbClr val="CB91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CB91C7"/>
              </a:solidFill>
              <a:latin typeface="Proxima Nova Lt" pitchFamily="50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143240" y="5143512"/>
            <a:ext cx="142876" cy="1428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FEBEC7"/>
              </a:solidFill>
              <a:latin typeface="Proxima Nova Lt" pitchFamily="50" charset="0"/>
            </a:endParaRPr>
          </a:p>
        </p:txBody>
      </p:sp>
      <p:graphicFrame>
        <p:nvGraphicFramePr>
          <p:cNvPr id="26" name="Содержимое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930386349"/>
              </p:ext>
            </p:extLst>
          </p:nvPr>
        </p:nvGraphicFramePr>
        <p:xfrm>
          <a:off x="1928794" y="1714488"/>
          <a:ext cx="2071702" cy="1000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9" name="Содержимое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482568613"/>
              </p:ext>
            </p:extLst>
          </p:nvPr>
        </p:nvGraphicFramePr>
        <p:xfrm>
          <a:off x="7072298" y="1714488"/>
          <a:ext cx="1928858" cy="1000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5" name="Содержимое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601192825"/>
              </p:ext>
            </p:extLst>
          </p:nvPr>
        </p:nvGraphicFramePr>
        <p:xfrm>
          <a:off x="4429124" y="2714620"/>
          <a:ext cx="1928826" cy="1000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7" name="Содержимое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663385474"/>
              </p:ext>
            </p:extLst>
          </p:nvPr>
        </p:nvGraphicFramePr>
        <p:xfrm>
          <a:off x="1714480" y="2786058"/>
          <a:ext cx="1928826" cy="928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Содержимое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092054006"/>
              </p:ext>
            </p:extLst>
          </p:nvPr>
        </p:nvGraphicFramePr>
        <p:xfrm>
          <a:off x="1785918" y="3714752"/>
          <a:ext cx="1777970" cy="928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22" name="Содержимое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510017497"/>
              </p:ext>
            </p:extLst>
          </p:nvPr>
        </p:nvGraphicFramePr>
        <p:xfrm>
          <a:off x="4500562" y="3714752"/>
          <a:ext cx="1871638" cy="928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23" name="Содержимое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41624469"/>
              </p:ext>
            </p:extLst>
          </p:nvPr>
        </p:nvGraphicFramePr>
        <p:xfrm>
          <a:off x="6858016" y="3714752"/>
          <a:ext cx="1714512" cy="928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</p:spTree>
    <p:extLst>
      <p:ext uri="{BB962C8B-B14F-4D97-AF65-F5344CB8AC3E}">
        <p14:creationId xmlns="" xmlns:p14="http://schemas.microsoft.com/office/powerpoint/2010/main" val="158369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piskunova\Desktop\Новая папка\2 разд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35" y="-11398"/>
            <a:ext cx="9715536" cy="6869397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928662" y="3071810"/>
            <a:ext cx="585791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roxima Nova Lt" pitchFamily="50" charset="0"/>
                <a:ea typeface="Tahoma" pitchFamily="34" charset="0"/>
                <a:cs typeface="Times New Roman" pitchFamily="18" charset="0"/>
              </a:rPr>
              <a:t>Основные задачи и приоритетные</a:t>
            </a:r>
            <a:r>
              <a:rPr kumimoji="0" lang="ru-RU" sz="2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roxima Nova Lt" pitchFamily="50" charset="0"/>
                <a:ea typeface="Tahoma" pitchFamily="34" charset="0"/>
                <a:cs typeface="Times New Roman" pitchFamily="18" charset="0"/>
              </a:rPr>
              <a:t> направления бюджетной политики Амурской области </a:t>
            </a:r>
            <a:endParaRPr kumimoji="0" lang="ru-RU" sz="2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roxima Nova Lt" pitchFamily="50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8847</TotalTime>
  <Words>5386</Words>
  <Application>Microsoft Office PowerPoint</Application>
  <PresentationFormat>Экран (4:3)</PresentationFormat>
  <Paragraphs>1978</Paragraphs>
  <Slides>67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68" baseType="lpstr">
      <vt:lpstr>Тема Office</vt:lpstr>
      <vt:lpstr>По Закону Амурской области  от 10.12.2018 №292-ОЗ  «Об областном бюджете на 2019 и плановый период 2020 и 2021 годов»</vt:lpstr>
      <vt:lpstr>СОДЕРЖАНИЕ</vt:lpstr>
      <vt:lpstr>Слайд 3</vt:lpstr>
      <vt:lpstr>Слайд 4</vt:lpstr>
      <vt:lpstr>Слайд 5</vt:lpstr>
      <vt:lpstr> 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Государственная программа «Охрана окружающей среды Амурской области» </vt:lpstr>
      <vt:lpstr>Государственная программа «Охрана окружающей среды Амурской области» </vt:lpstr>
      <vt:lpstr>Слайд 32</vt:lpstr>
      <vt:lpstr>Слайд 33</vt:lpstr>
      <vt:lpstr>Слайд 34</vt:lpstr>
      <vt:lpstr>Слайд 35</vt:lpstr>
      <vt:lpstr>Слайд 36</vt:lpstr>
      <vt:lpstr>Слайд 37</vt:lpstr>
      <vt:lpstr>Государственная программа «Обеспечение доступным и качественным жильем населения Амурской области»  </vt:lpstr>
      <vt:lpstr>Государственная программа «Обеспечение доступным и качественным жильем населения Амурской области»  </vt:lpstr>
      <vt:lpstr>Государственная программа «Обеспечение доступным и качественным жильем населения Амурской области»  </vt:lpstr>
      <vt:lpstr>Государственная программа «Обеспечение доступным и качественным жильем населения Амурской области»  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piskunova</dc:creator>
  <cp:lastModifiedBy>Троян Д.Г.</cp:lastModifiedBy>
  <cp:revision>810</cp:revision>
  <dcterms:created xsi:type="dcterms:W3CDTF">2017-07-19T00:54:29Z</dcterms:created>
  <dcterms:modified xsi:type="dcterms:W3CDTF">2018-12-12T06:33:07Z</dcterms:modified>
</cp:coreProperties>
</file>