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rawings/drawing3.xml" ContentType="application/vnd.openxmlformats-officedocument.drawingml.chartshap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2" r:id="rId1"/>
  </p:sldMasterIdLst>
  <p:notesMasterIdLst>
    <p:notesMasterId r:id="rId28"/>
  </p:notesMasterIdLst>
  <p:handoutMasterIdLst>
    <p:handoutMasterId r:id="rId29"/>
  </p:handoutMasterIdLst>
  <p:sldIdLst>
    <p:sldId id="416" r:id="rId2"/>
    <p:sldId id="425" r:id="rId3"/>
    <p:sldId id="471" r:id="rId4"/>
    <p:sldId id="472" r:id="rId5"/>
    <p:sldId id="470" r:id="rId6"/>
    <p:sldId id="420" r:id="rId7"/>
    <p:sldId id="462" r:id="rId8"/>
    <p:sldId id="444" r:id="rId9"/>
    <p:sldId id="467" r:id="rId10"/>
    <p:sldId id="468" r:id="rId11"/>
    <p:sldId id="432" r:id="rId12"/>
    <p:sldId id="449" r:id="rId13"/>
    <p:sldId id="438" r:id="rId14"/>
    <p:sldId id="394" r:id="rId15"/>
    <p:sldId id="439" r:id="rId16"/>
    <p:sldId id="440" r:id="rId17"/>
    <p:sldId id="457" r:id="rId18"/>
    <p:sldId id="399" r:id="rId19"/>
    <p:sldId id="441" r:id="rId20"/>
    <p:sldId id="464" r:id="rId21"/>
    <p:sldId id="469" r:id="rId22"/>
    <p:sldId id="435" r:id="rId23"/>
    <p:sldId id="406" r:id="rId24"/>
    <p:sldId id="422" r:id="rId25"/>
    <p:sldId id="424" r:id="rId26"/>
    <p:sldId id="418" r:id="rId27"/>
  </p:sldIdLst>
  <p:sldSz cx="9906000" cy="6858000" type="A4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D5E7"/>
    <a:srgbClr val="B365B5"/>
    <a:srgbClr val="CF75D1"/>
    <a:srgbClr val="0E57E8"/>
    <a:srgbClr val="FB39A8"/>
    <a:srgbClr val="990099"/>
    <a:srgbClr val="CE2284"/>
    <a:srgbClr val="FCE1FF"/>
    <a:srgbClr val="F696FF"/>
    <a:srgbClr val="A62EE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1" autoAdjust="0"/>
    <p:restoredTop sz="92299" autoAdjust="0"/>
  </p:normalViewPr>
  <p:slideViewPr>
    <p:cSldViewPr>
      <p:cViewPr>
        <p:scale>
          <a:sx n="80" d="100"/>
          <a:sy n="80" d="100"/>
        </p:scale>
        <p:origin x="-2310" y="-66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98"/>
    </p:cViewPr>
  </p:sorterViewPr>
  <p:notesViewPr>
    <p:cSldViewPr>
      <p:cViewPr varScale="1">
        <p:scale>
          <a:sx n="55" d="100"/>
          <a:sy n="55" d="100"/>
        </p:scale>
        <p:origin x="-2722" y="-67"/>
      </p:cViewPr>
      <p:guideLst>
        <p:guide orient="horz" pos="3132"/>
        <p:guide pos="2145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_____Microsoft_Office_Excel3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2889770435428358E-3"/>
          <c:y val="0.11975012768632387"/>
          <c:w val="0.94964250504205749"/>
          <c:h val="0.69940570201286034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hade val="51000"/>
                    <a:satMod val="130000"/>
                  </a:schemeClr>
                </a:gs>
                <a:gs pos="80000">
                  <a:schemeClr val="accent4">
                    <a:shade val="93000"/>
                    <a:satMod val="130000"/>
                  </a:schemeClr>
                </a:gs>
                <a:gs pos="100000">
                  <a:schemeClr val="accent4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1"/>
            <c:spPr>
              <a:solidFill>
                <a:srgbClr val="C77BC3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cat>
            <c:strRef>
              <c:f>Лист1!$A$2:$A$5</c:f>
              <c:strCache>
                <c:ptCount val="4"/>
                <c:pt idx="0">
                  <c:v>Первоначальный план на 2018 год</c:v>
                </c:pt>
                <c:pt idx="1">
                  <c:v>В предыдущей редакции от 01.03.2019 № 319-ОЗ</c:v>
                </c:pt>
                <c:pt idx="3">
                  <c:v>Уточненный план в ред. от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38858.400000000001</c:v>
                </c:pt>
                <c:pt idx="1">
                  <c:v>40351.599999999999</c:v>
                </c:pt>
                <c:pt idx="3">
                  <c:v>40351.699999999997</c:v>
                </c:pt>
              </c:numCache>
            </c:numRef>
          </c:val>
        </c:ser>
        <c:overlap val="100"/>
        <c:axId val="73493888"/>
        <c:axId val="76364032"/>
      </c:barChart>
      <c:catAx>
        <c:axId val="73493888"/>
        <c:scaling>
          <c:orientation val="minMax"/>
        </c:scaling>
        <c:delete val="1"/>
        <c:axPos val="b"/>
        <c:tickLblPos val="none"/>
        <c:crossAx val="76364032"/>
        <c:crosses val="autoZero"/>
        <c:auto val="1"/>
        <c:lblAlgn val="ctr"/>
        <c:lblOffset val="100"/>
      </c:catAx>
      <c:valAx>
        <c:axId val="76364032"/>
        <c:scaling>
          <c:orientation val="minMax"/>
        </c:scaling>
        <c:delete val="1"/>
        <c:axPos val="l"/>
        <c:numFmt formatCode="General" sourceLinked="1"/>
        <c:tickLblPos val="none"/>
        <c:crossAx val="734938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0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Первоначальный план</c:v>
                </c:pt>
              </c:strCache>
            </c:strRef>
          </c:tx>
          <c:dLbls>
            <c:dLbl>
              <c:idx val="2"/>
              <c:layout>
                <c:manualLayout>
                  <c:x val="-2.0096551086138833E-2"/>
                  <c:y val="-1.0078225280077461E-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Лист1!$A$2:$A$5</c:f>
              <c:strCache>
                <c:ptCount val="4"/>
                <c:pt idx="0">
                  <c:v>Налог на прибыль организаций</c:v>
                </c:pt>
                <c:pt idx="1">
                  <c:v>НДФЛ</c:v>
                </c:pt>
                <c:pt idx="2">
                  <c:v>Акцизы</c:v>
                </c:pt>
                <c:pt idx="3">
                  <c:v>неналоговые доходы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9115.6</c:v>
                </c:pt>
                <c:pt idx="1">
                  <c:v>13859.7</c:v>
                </c:pt>
                <c:pt idx="2">
                  <c:v>2819.1</c:v>
                </c:pt>
                <c:pt idx="3">
                  <c:v>777.4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предыдущая ред.от 01.03.19 № 319-ОЗ</c:v>
                </c:pt>
              </c:strCache>
            </c:strRef>
          </c:tx>
          <c:spPr>
            <a:solidFill>
              <a:srgbClr val="C77BC3"/>
            </a:solidFill>
          </c:spPr>
          <c:dLbls>
            <c:dLbl>
              <c:idx val="0"/>
              <c:layout>
                <c:manualLayout>
                  <c:x val="6.1835541803504333E-3"/>
                  <c:y val="7.9687425315242404E-3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1.5458885450876043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sz="1200" smtClean="0"/>
                      <a:t>14967</a:t>
                    </a:r>
                    <a:r>
                      <a:rPr lang="ru-RU" sz="1200" smtClean="0"/>
                      <a:t>,0</a:t>
                    </a:r>
                    <a:endParaRPr lang="en-US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Лист1!$A$2:$A$5</c:f>
              <c:strCache>
                <c:ptCount val="4"/>
                <c:pt idx="0">
                  <c:v>Налог на прибыль организаций</c:v>
                </c:pt>
                <c:pt idx="1">
                  <c:v>НДФЛ</c:v>
                </c:pt>
                <c:pt idx="2">
                  <c:v>Акцизы</c:v>
                </c:pt>
                <c:pt idx="3">
                  <c:v>неналоговые доходы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9427.5</c:v>
                </c:pt>
                <c:pt idx="1">
                  <c:v>14967</c:v>
                </c:pt>
                <c:pt idx="2">
                  <c:v>2893.1</c:v>
                </c:pt>
                <c:pt idx="3">
                  <c:v>774.4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уточненный план в ред.от 28.03.19 № 332-ОЗ</c:v>
                </c:pt>
              </c:strCache>
            </c:strRef>
          </c:tx>
          <c:dLbls>
            <c:dLbl>
              <c:idx val="0"/>
              <c:layout>
                <c:manualLayout>
                  <c:x val="7.7294427254380321E-3"/>
                  <c:y val="0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2.9371882356664492E-2"/>
                  <c:y val="0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9.2753312705256344E-3"/>
                  <c:y val="0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Лист1!$A$2:$A$5</c:f>
              <c:strCache>
                <c:ptCount val="4"/>
                <c:pt idx="0">
                  <c:v>Налог на прибыль организаций</c:v>
                </c:pt>
                <c:pt idx="1">
                  <c:v>НДФЛ</c:v>
                </c:pt>
                <c:pt idx="2">
                  <c:v>Акцизы</c:v>
                </c:pt>
                <c:pt idx="3">
                  <c:v>неналоговые доходы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9427.5</c:v>
                </c:pt>
                <c:pt idx="1">
                  <c:v>14967</c:v>
                </c:pt>
                <c:pt idx="2">
                  <c:v>2893.1</c:v>
                </c:pt>
                <c:pt idx="3">
                  <c:v>777.5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Налог на прибыль организаций</c:v>
                </c:pt>
                <c:pt idx="1">
                  <c:v>НДФЛ</c:v>
                </c:pt>
                <c:pt idx="2">
                  <c:v>Акцизы</c:v>
                </c:pt>
                <c:pt idx="3">
                  <c:v>неналоговые доходы</c:v>
                </c:pt>
              </c:strCache>
            </c:strRef>
          </c:cat>
          <c:val>
            <c:numRef>
              <c:f>Лист1!$E$2:$E$5</c:f>
            </c:numRef>
          </c:val>
        </c:ser>
        <c:dLbls>
          <c:showVal val="1"/>
        </c:dLbls>
        <c:axId val="46141440"/>
        <c:axId val="46142976"/>
      </c:barChart>
      <c:catAx>
        <c:axId val="46141440"/>
        <c:scaling>
          <c:orientation val="minMax"/>
        </c:scaling>
        <c:axPos val="b"/>
        <c:tickLblPos val="nextTo"/>
        <c:crossAx val="46142976"/>
        <c:crosses val="autoZero"/>
        <c:auto val="1"/>
        <c:lblAlgn val="ctr"/>
        <c:lblOffset val="100"/>
      </c:catAx>
      <c:valAx>
        <c:axId val="46142976"/>
        <c:scaling>
          <c:orientation val="minMax"/>
        </c:scaling>
        <c:delete val="1"/>
        <c:axPos val="l"/>
        <c:numFmt formatCode="General" sourceLinked="1"/>
        <c:tickLblPos val="none"/>
        <c:crossAx val="4614144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1.336195458739383E-2"/>
          <c:y val="0.81334785366502793"/>
          <c:w val="0.96863842518994969"/>
          <c:h val="0.16204250943369414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</c:chart>
  <c:txPr>
    <a:bodyPr/>
    <a:lstStyle/>
    <a:p>
      <a:pPr>
        <a:defRPr sz="1400" b="1">
          <a:solidFill>
            <a:srgbClr val="7030A0"/>
          </a:solidFill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0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1.7004773995963663E-2"/>
          <c:y val="0.25840118746342466"/>
          <c:w val="0.96599045200807387"/>
          <c:h val="0.4196818316287448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Первоначальный план</c:v>
                </c:pt>
              </c:strCache>
            </c:strRef>
          </c:tx>
          <c:dLbls>
            <c:dLbl>
              <c:idx val="2"/>
              <c:layout>
                <c:manualLayout>
                  <c:x val="-2.0096551086138833E-2"/>
                  <c:y val="-1.0078225280077461E-2"/>
                </c:manualLayout>
              </c:layout>
              <c:dLblPos val="outEnd"/>
              <c:showVal val="1"/>
            </c:dLbl>
            <c:dLblPos val="outEnd"/>
            <c:showVal val="1"/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Доходы от возврата остатков целевых средств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4555.9000000000005</c:v>
                </c:pt>
                <c:pt idx="1">
                  <c:v>3354.8</c:v>
                </c:pt>
                <c:pt idx="2">
                  <c:v>3209.8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уточненный план в ред.от 28.03.19 № 332-ОЗ</c:v>
                </c:pt>
              </c:strCache>
            </c:strRef>
          </c:tx>
          <c:spPr>
            <a:solidFill>
              <a:srgbClr val="C77BC3"/>
            </a:solidFill>
          </c:spPr>
          <c:dLbls>
            <c:dLbl>
              <c:idx val="0"/>
              <c:layout>
                <c:manualLayout>
                  <c:x val="2.6280105266489297E-2"/>
                  <c:y val="7.9687425315242404E-3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1.5458885450876043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3354,8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3210</a:t>
                    </a:r>
                    <a:r>
                      <a:rPr lang="ru-RU" smtClean="0"/>
                      <a:t>,0</a:t>
                    </a:r>
                    <a:endParaRPr lang="en-US"/>
                  </a:p>
                </c:rich>
              </c:tx>
              <c:dLblPos val="outEnd"/>
              <c:showVal val="1"/>
            </c:dLbl>
            <c:dLblPos val="outEnd"/>
            <c:showVal val="1"/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Доходы от возврата остатков целевых средств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4555.9000000000005</c:v>
                </c:pt>
                <c:pt idx="1">
                  <c:v>3354.8</c:v>
                </c:pt>
                <c:pt idx="2">
                  <c:v>3210</c:v>
                </c:pt>
                <c:pt idx="3">
                  <c:v>1.5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Доходы от возврата остатков целевых средств</c:v>
                </c:pt>
              </c:strCache>
            </c:strRef>
          </c:cat>
          <c:val>
            <c:numRef>
              <c:f>Лист1!$D$2:$D$5</c:f>
            </c:numRef>
          </c:val>
        </c:ser>
        <c:dLbls>
          <c:showVal val="1"/>
        </c:dLbls>
        <c:axId val="46166400"/>
        <c:axId val="46167936"/>
      </c:barChart>
      <c:catAx>
        <c:axId val="46166400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46167936"/>
        <c:crosses val="autoZero"/>
        <c:auto val="1"/>
        <c:lblAlgn val="ctr"/>
        <c:lblOffset val="100"/>
      </c:catAx>
      <c:valAx>
        <c:axId val="46167936"/>
        <c:scaling>
          <c:orientation val="minMax"/>
        </c:scaling>
        <c:delete val="1"/>
        <c:axPos val="l"/>
        <c:numFmt formatCode="General" sourceLinked="1"/>
        <c:tickLblPos val="none"/>
        <c:crossAx val="46166400"/>
        <c:crosses val="autoZero"/>
        <c:crossBetween val="between"/>
      </c:valAx>
    </c:plotArea>
    <c:legend>
      <c:legendPos val="b"/>
      <c:layout/>
    </c:legend>
    <c:plotVisOnly val="1"/>
    <c:dispBlanksAs val="gap"/>
  </c:chart>
  <c:txPr>
    <a:bodyPr/>
    <a:lstStyle/>
    <a:p>
      <a:pPr>
        <a:defRPr sz="1400" b="1">
          <a:solidFill>
            <a:srgbClr val="7030A0"/>
          </a:solidFill>
        </a:defRPr>
      </a:pPr>
      <a:endParaRPr lang="ru-RU"/>
    </a:p>
  </c:txPr>
  <c:externalData r:id="rId2"/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8.8153784006068131E-2"/>
          <c:y val="5.374384698866809E-2"/>
          <c:w val="0.77622418835384044"/>
          <c:h val="0.74521263193258491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>
                <c:manualLayout>
                  <c:x val="-1.0884557372570807E-2"/>
                  <c:y val="-0.13209809246355952"/>
                </c:manualLayout>
              </c:layout>
              <c:showVal val="1"/>
            </c:dLbl>
            <c:dLbl>
              <c:idx val="1"/>
              <c:layout>
                <c:manualLayout>
                  <c:x val="-1.5902677473822509E-2"/>
                  <c:y val="-0.18064203760397746"/>
                </c:manualLayout>
              </c:layout>
              <c:showVal val="1"/>
            </c:dLbl>
            <c:dLbl>
              <c:idx val="2"/>
              <c:layout>
                <c:manualLayout>
                  <c:x val="-7.4444990162543575E-3"/>
                  <c:y val="-0.17510988549511491"/>
                </c:manualLayout>
              </c:layout>
              <c:showVal val="1"/>
            </c:dLbl>
            <c:txPr>
              <a:bodyPr/>
              <a:lstStyle/>
              <a:p>
                <a:pPr algn="just">
                  <a:defRPr/>
                </a:pPr>
                <a:endParaRPr lang="ru-RU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0.30000000000000032</c:v>
                </c:pt>
                <c:pt idx="1">
                  <c:v>0.5</c:v>
                </c:pt>
                <c:pt idx="2">
                  <c:v>1</c:v>
                </c:pt>
              </c:numCache>
            </c:numRef>
          </c:val>
        </c:ser>
        <c:dLbls>
          <c:showVal val="1"/>
        </c:dLbls>
        <c:gapWidth val="95"/>
        <c:overlap val="100"/>
        <c:axId val="46774912"/>
        <c:axId val="46780800"/>
      </c:barChart>
      <c:catAx>
        <c:axId val="46774912"/>
        <c:scaling>
          <c:orientation val="minMax"/>
        </c:scaling>
        <c:axPos val="b"/>
        <c:numFmt formatCode="General" sourceLinked="1"/>
        <c:majorTickMark val="none"/>
        <c:tickLblPos val="nextTo"/>
        <c:crossAx val="46780800"/>
        <c:crosses val="autoZero"/>
        <c:auto val="1"/>
        <c:lblAlgn val="ctr"/>
        <c:lblOffset val="100"/>
      </c:catAx>
      <c:valAx>
        <c:axId val="46780800"/>
        <c:scaling>
          <c:orientation val="minMax"/>
          <c:max val="5"/>
          <c:min val="-4"/>
        </c:scaling>
        <c:delete val="1"/>
        <c:axPos val="l"/>
        <c:numFmt formatCode="#,##0.0" sourceLinked="1"/>
        <c:tickLblPos val="none"/>
        <c:crossAx val="4677491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100"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0.15026</cdr:x>
      <cdr:y>0.45738</cdr:y>
    </cdr:from>
    <cdr:to>
      <cdr:x>0.31507</cdr:x>
      <cdr:y>0.6182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33689" y="873124"/>
          <a:ext cx="914420" cy="3070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chemeClr val="accent4">
                  <a:lumMod val="75000"/>
                </a:schemeClr>
              </a:solidFill>
            </a:rPr>
            <a:t>38 858,4</a:t>
          </a:r>
          <a:endParaRPr lang="ru-RU" sz="1400" b="1" dirty="0">
            <a:solidFill>
              <a:schemeClr val="accent4">
                <a:lumMod val="75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0.28111</cdr:x>
      <cdr:y>0.09783</cdr:y>
    </cdr:from>
    <cdr:to>
      <cdr:x>0.44591</cdr:x>
      <cdr:y>0.26236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559707" y="186748"/>
          <a:ext cx="914365" cy="3140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chemeClr val="accent4">
                  <a:lumMod val="75000"/>
                </a:schemeClr>
              </a:solidFill>
            </a:rPr>
            <a:t>40 351,6</a:t>
          </a:r>
        </a:p>
        <a:p xmlns:a="http://schemas.openxmlformats.org/drawingml/2006/main">
          <a:endParaRPr lang="ru-RU" sz="1400" b="1" dirty="0">
            <a:solidFill>
              <a:schemeClr val="accent4">
                <a:lumMod val="75000"/>
              </a:schemeClr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0.59429</cdr:x>
      <cdr:y>0.18983</cdr:y>
    </cdr:from>
    <cdr:to>
      <cdr:x>0.69866</cdr:x>
      <cdr:y>0.31602</cdr:y>
    </cdr:to>
    <cdr:sp macro="" textlink="">
      <cdr:nvSpPr>
        <cdr:cNvPr id="3" name="Скругленный прямоугольник 2"/>
        <cdr:cNvSpPr/>
      </cdr:nvSpPr>
      <cdr:spPr>
        <a:xfrm xmlns:a="http://schemas.openxmlformats.org/drawingml/2006/main">
          <a:off x="4882300" y="587780"/>
          <a:ext cx="857408" cy="390734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25400" cap="flat" cmpd="sng" algn="ctr">
          <a:noFill/>
          <a:prstDash val="solid"/>
        </a:ln>
        <a:effectLst xmlns:a="http://schemas.openxmlformats.org/drawingml/2006/main"/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9pPr>
        </a:lstStyle>
        <a:p xmlns:a="http://schemas.openxmlformats.org/drawingml/2006/main">
          <a:pPr algn="ctr">
            <a:defRPr/>
          </a:pPr>
          <a:r>
            <a:rPr lang="ru-RU" sz="1400" kern="0" dirty="0" smtClean="0">
              <a:solidFill>
                <a:srgbClr val="FF0000"/>
              </a:solidFill>
              <a:latin typeface="Franklin Gothic Book"/>
            </a:rPr>
            <a:t>+0,2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0.83333</cdr:y>
    </cdr:from>
    <cdr:to>
      <cdr:x>0.36765</cdr:x>
      <cdr:y>0.91844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0" y="1071570"/>
          <a:ext cx="1265058" cy="10944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endParaRPr lang="ru-RU" sz="14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</cdr:x>
      <cdr:y>0</cdr:y>
    </cdr:from>
    <cdr:to>
      <cdr:x>0.15966</cdr:x>
      <cdr:y>0.10638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0" y="0"/>
          <a:ext cx="558879" cy="18998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2540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s-ES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FFFFFF"/>
              </a:solidFill>
              <a:latin typeface="Arial"/>
              <a:cs typeface="Arial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FFFFFF"/>
              </a:solidFill>
              <a:latin typeface="Arial"/>
              <a:cs typeface="Arial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FFFFFF"/>
              </a:solidFill>
              <a:latin typeface="Arial"/>
              <a:cs typeface="Arial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FFFFFF"/>
              </a:solidFill>
              <a:latin typeface="Arial"/>
              <a:cs typeface="Arial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FFFFFF"/>
              </a:solidFill>
              <a:latin typeface="Arial"/>
              <a:cs typeface="Arial"/>
            </a:defRPr>
          </a:lvl5pPr>
          <a:lvl6pPr marL="2286000" algn="l" defTabSz="914400" rtl="0" eaLnBrk="1" latinLnBrk="0" hangingPunct="1">
            <a:defRPr kern="1200">
              <a:solidFill>
                <a:srgbClr val="FFFFFF"/>
              </a:solidFill>
              <a:latin typeface="Arial"/>
              <a:cs typeface="Arial"/>
            </a:defRPr>
          </a:lvl6pPr>
          <a:lvl7pPr marL="2743200" algn="l" defTabSz="914400" rtl="0" eaLnBrk="1" latinLnBrk="0" hangingPunct="1">
            <a:defRPr kern="1200">
              <a:solidFill>
                <a:srgbClr val="FFFFFF"/>
              </a:solidFill>
              <a:latin typeface="Arial"/>
              <a:cs typeface="Arial"/>
            </a:defRPr>
          </a:lvl7pPr>
          <a:lvl8pPr marL="3200400" algn="l" defTabSz="914400" rtl="0" eaLnBrk="1" latinLnBrk="0" hangingPunct="1">
            <a:defRPr kern="1200">
              <a:solidFill>
                <a:srgbClr val="FFFFFF"/>
              </a:solidFill>
              <a:latin typeface="Arial"/>
              <a:cs typeface="Arial"/>
            </a:defRPr>
          </a:lvl8pPr>
          <a:lvl9pPr marL="3657600" algn="l" defTabSz="914400" rtl="0" eaLnBrk="1" latinLnBrk="0" hangingPunct="1">
            <a:defRPr kern="1200">
              <a:solidFill>
                <a:srgbClr val="FFFFFF"/>
              </a:solidFill>
              <a:latin typeface="Arial"/>
              <a:cs typeface="Arial"/>
            </a:defRPr>
          </a:lvl9pPr>
        </a:lstStyle>
        <a:p xmlns:a="http://schemas.openxmlformats.org/drawingml/2006/main">
          <a:pPr algn="ctr"/>
          <a:endParaRPr lang="ru-RU" sz="1100" b="1" dirty="0">
            <a:solidFill>
              <a:srgbClr val="000000"/>
            </a:solidFill>
          </a:endParaRPr>
        </a:p>
      </cdr:txBody>
    </cdr:sp>
  </cdr:relSizeAnchor>
  <cdr:relSizeAnchor xmlns:cdr="http://schemas.openxmlformats.org/drawingml/2006/chartDrawing">
    <cdr:from>
      <cdr:x>0.48442</cdr:x>
      <cdr:y>0.88235</cdr:y>
    </cdr:from>
    <cdr:to>
      <cdr:x>0.50518</cdr:x>
      <cdr:y>1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1666852" y="1071570"/>
          <a:ext cx="71438" cy="142876"/>
        </a:xfrm>
        <a:prstGeom xmlns:a="http://schemas.openxmlformats.org/drawingml/2006/main" prst="rect">
          <a:avLst/>
        </a:prstGeom>
        <a:solidFill xmlns:a="http://schemas.openxmlformats.org/drawingml/2006/main">
          <a:srgbClr val="92D050"/>
        </a:solidFill>
        <a:ln xmlns:a="http://schemas.openxmlformats.org/drawingml/2006/main"/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0.04235</cdr:x>
      <cdr:y>0.45</cdr:y>
    </cdr:from>
    <cdr:to>
      <cdr:x>0.10117</cdr:x>
      <cdr:y>0.81902</cdr:y>
    </cdr:to>
    <cdr:sp macro="" textlink="">
      <cdr:nvSpPr>
        <cdr:cNvPr id="10" name="Прямоугольник 9"/>
        <cdr:cNvSpPr/>
      </cdr:nvSpPr>
      <cdr:spPr>
        <a:xfrm xmlns:a="http://schemas.openxmlformats.org/drawingml/2006/main" rot="16200000">
          <a:off x="-264958" y="1705624"/>
          <a:ext cx="1054482" cy="21500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2540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rgbClr val="FFFFFF"/>
              </a:solidFill>
              <a:latin typeface="Arial"/>
              <a:cs typeface="Arial"/>
            </a:defRPr>
          </a:lvl1pPr>
          <a:lvl2pPr marL="457200" indent="0">
            <a:defRPr sz="1100">
              <a:solidFill>
                <a:srgbClr val="FFFFFF"/>
              </a:solidFill>
              <a:latin typeface="Arial"/>
              <a:cs typeface="Arial"/>
            </a:defRPr>
          </a:lvl2pPr>
          <a:lvl3pPr marL="914400" indent="0">
            <a:defRPr sz="1100">
              <a:solidFill>
                <a:srgbClr val="FFFFFF"/>
              </a:solidFill>
              <a:latin typeface="Arial"/>
              <a:cs typeface="Arial"/>
            </a:defRPr>
          </a:lvl3pPr>
          <a:lvl4pPr marL="1371600" indent="0">
            <a:defRPr sz="1100">
              <a:solidFill>
                <a:srgbClr val="FFFFFF"/>
              </a:solidFill>
              <a:latin typeface="Arial"/>
              <a:cs typeface="Arial"/>
            </a:defRPr>
          </a:lvl4pPr>
          <a:lvl5pPr marL="1828800" indent="0">
            <a:defRPr sz="1100">
              <a:solidFill>
                <a:srgbClr val="FFFFFF"/>
              </a:solidFill>
              <a:latin typeface="Arial"/>
              <a:cs typeface="Arial"/>
            </a:defRPr>
          </a:lvl5pPr>
          <a:lvl6pPr marL="2286000" indent="0">
            <a:defRPr sz="1100">
              <a:solidFill>
                <a:srgbClr val="FFFFFF"/>
              </a:solidFill>
              <a:latin typeface="Arial"/>
              <a:cs typeface="Arial"/>
            </a:defRPr>
          </a:lvl6pPr>
          <a:lvl7pPr marL="2743200" indent="0">
            <a:defRPr sz="1100">
              <a:solidFill>
                <a:srgbClr val="FFFFFF"/>
              </a:solidFill>
              <a:latin typeface="Arial"/>
              <a:cs typeface="Arial"/>
            </a:defRPr>
          </a:lvl7pPr>
          <a:lvl8pPr marL="3200400" indent="0">
            <a:defRPr sz="1100">
              <a:solidFill>
                <a:srgbClr val="FFFFFF"/>
              </a:solidFill>
              <a:latin typeface="Arial"/>
              <a:cs typeface="Arial"/>
            </a:defRPr>
          </a:lvl8pPr>
          <a:lvl9pPr marL="3657600" indent="0">
            <a:defRPr sz="1100">
              <a:solidFill>
                <a:srgbClr val="FFFFFF"/>
              </a:solidFill>
              <a:latin typeface="Arial"/>
              <a:cs typeface="Arial"/>
            </a:defRPr>
          </a:lvl9pPr>
        </a:lstStyle>
        <a:p xmlns:a="http://schemas.openxmlformats.org/drawingml/2006/main"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0.06919</cdr:x>
      <cdr:y>0.47059</cdr:y>
    </cdr:from>
    <cdr:to>
      <cdr:x>0.88101</cdr:x>
      <cdr:y>0.76471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238092" y="571504"/>
          <a:ext cx="2793416" cy="35719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2540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5pPr>
          <a:lvl6pPr marL="2286000" algn="l" defTabSz="914400" rtl="0" eaLnBrk="1" latinLnBrk="0" hangingPunct="1">
            <a:defRPr kern="1200">
              <a:solidFill>
                <a:sysClr val="window" lastClr="FFFFFF"/>
              </a:solidFill>
              <a:latin typeface="Calibri"/>
            </a:defRPr>
          </a:lvl6pPr>
          <a:lvl7pPr marL="2743200" algn="l" defTabSz="914400" rtl="0" eaLnBrk="1" latinLnBrk="0" hangingPunct="1">
            <a:defRPr kern="1200">
              <a:solidFill>
                <a:sysClr val="window" lastClr="FFFFFF"/>
              </a:solidFill>
              <a:latin typeface="Calibri"/>
            </a:defRPr>
          </a:lvl7pPr>
          <a:lvl8pPr marL="3200400" algn="l" defTabSz="914400" rtl="0" eaLnBrk="1" latinLnBrk="0" hangingPunct="1">
            <a:defRPr kern="1200">
              <a:solidFill>
                <a:sysClr val="window" lastClr="FFFFFF"/>
              </a:solidFill>
              <a:latin typeface="Calibri"/>
            </a:defRPr>
          </a:lvl8pPr>
          <a:lvl9pPr marL="3657600" algn="l" defTabSz="914400" rtl="0" eaLnBrk="1" latinLnBrk="0" hangingPunct="1">
            <a:defRPr kern="12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>
            <a:defRPr/>
          </a:pPr>
          <a:r>
            <a:rPr lang="ru-RU" sz="1200" b="1" dirty="0" smtClea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2019                2020                 2021</a:t>
          </a:r>
          <a:endParaRPr lang="ru-RU" sz="1200" b="1" dirty="0">
            <a:solidFill>
              <a:sysClr val="windowText" lastClr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50475" cy="497047"/>
          </a:xfrm>
          <a:prstGeom prst="rect">
            <a:avLst/>
          </a:prstGeom>
        </p:spPr>
        <p:txBody>
          <a:bodyPr vert="horz" lIns="91420" tIns="45709" rIns="91420" bIns="4570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741" y="2"/>
            <a:ext cx="2950475" cy="497047"/>
          </a:xfrm>
          <a:prstGeom prst="rect">
            <a:avLst/>
          </a:prstGeom>
        </p:spPr>
        <p:txBody>
          <a:bodyPr vert="horz" lIns="91420" tIns="45709" rIns="91420" bIns="45709" rtlCol="0"/>
          <a:lstStyle>
            <a:lvl1pPr algn="r">
              <a:defRPr sz="1200"/>
            </a:lvl1pPr>
          </a:lstStyle>
          <a:p>
            <a:fld id="{F5AA666A-2B63-4AD2-B7C6-EC50DCCFB653}" type="datetimeFigureOut">
              <a:rPr lang="ru-RU" smtClean="0"/>
              <a:pPr/>
              <a:t>29.03.2019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9442156"/>
            <a:ext cx="2950475" cy="497047"/>
          </a:xfrm>
          <a:prstGeom prst="rect">
            <a:avLst/>
          </a:prstGeom>
        </p:spPr>
        <p:txBody>
          <a:bodyPr vert="horz" lIns="91420" tIns="45709" rIns="91420" bIns="4570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741" y="9442156"/>
            <a:ext cx="2950475" cy="497047"/>
          </a:xfrm>
          <a:prstGeom prst="rect">
            <a:avLst/>
          </a:prstGeom>
        </p:spPr>
        <p:txBody>
          <a:bodyPr vert="horz" lIns="91420" tIns="45709" rIns="91420" bIns="45709" rtlCol="0" anchor="b"/>
          <a:lstStyle>
            <a:lvl1pPr algn="r">
              <a:defRPr sz="1200"/>
            </a:lvl1pPr>
          </a:lstStyle>
          <a:p>
            <a:fld id="{D5E4782E-C79B-471E-97D8-204F12411A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7171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50475" cy="497047"/>
          </a:xfrm>
          <a:prstGeom prst="rect">
            <a:avLst/>
          </a:prstGeom>
        </p:spPr>
        <p:txBody>
          <a:bodyPr vert="horz" lIns="91420" tIns="45709" rIns="91420" bIns="4570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41" y="2"/>
            <a:ext cx="2950475" cy="497047"/>
          </a:xfrm>
          <a:prstGeom prst="rect">
            <a:avLst/>
          </a:prstGeom>
        </p:spPr>
        <p:txBody>
          <a:bodyPr vert="horz" lIns="91420" tIns="45709" rIns="91420" bIns="45709" rtlCol="0"/>
          <a:lstStyle>
            <a:lvl1pPr algn="r">
              <a:defRPr sz="1200"/>
            </a:lvl1pPr>
          </a:lstStyle>
          <a:p>
            <a:fld id="{4F6C9EF9-C4D0-492B-AF77-A07163DDE62B}" type="datetimeFigureOut">
              <a:rPr lang="ru-RU" smtClean="0"/>
              <a:pPr/>
              <a:t>29.03.2019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12788" y="746125"/>
            <a:ext cx="5384800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0" tIns="45709" rIns="91420" bIns="4570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21940"/>
            <a:ext cx="5447030" cy="4473417"/>
          </a:xfrm>
          <a:prstGeom prst="rect">
            <a:avLst/>
          </a:prstGeom>
        </p:spPr>
        <p:txBody>
          <a:bodyPr vert="horz" lIns="91420" tIns="45709" rIns="91420" bIns="45709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2156"/>
            <a:ext cx="2950475" cy="497047"/>
          </a:xfrm>
          <a:prstGeom prst="rect">
            <a:avLst/>
          </a:prstGeom>
        </p:spPr>
        <p:txBody>
          <a:bodyPr vert="horz" lIns="91420" tIns="45709" rIns="91420" bIns="4570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41" y="9442156"/>
            <a:ext cx="2950475" cy="497047"/>
          </a:xfrm>
          <a:prstGeom prst="rect">
            <a:avLst/>
          </a:prstGeom>
        </p:spPr>
        <p:txBody>
          <a:bodyPr vert="horz" lIns="91420" tIns="45709" rIns="91420" bIns="45709" rtlCol="0" anchor="b"/>
          <a:lstStyle>
            <a:lvl1pPr algn="r">
              <a:defRPr sz="1200"/>
            </a:lvl1pPr>
          </a:lstStyle>
          <a:p>
            <a:fld id="{CA1D46D5-FBF3-48F7-978C-946D658E02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5570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808FCD-5CD5-43A5-BBDC-4D1D9A210D8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551940" y="359898"/>
            <a:ext cx="802386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551940" y="1850064"/>
            <a:ext cx="802386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BB3AFE-1146-4698-A7F5-95D8ABA76706}" type="datetime1">
              <a:rPr lang="ru-RU" smtClean="0"/>
              <a:pPr/>
              <a:t>29.03.2019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98219" y="1413802"/>
            <a:ext cx="227838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253607" y="1345016"/>
            <a:ext cx="69342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061707-90DE-4D2C-91EE-0C29E486F929}" type="datetime1">
              <a:rPr lang="ru-RU" smtClean="0"/>
              <a:pPr/>
              <a:t>29.03.2019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29500" y="274639"/>
            <a:ext cx="19812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38250" y="274640"/>
            <a:ext cx="602615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6FF521-FA5D-4DE7-8999-3BC21632686F}" type="datetime1">
              <a:rPr lang="ru-RU" smtClean="0"/>
              <a:pPr/>
              <a:t>29.03.2019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C4886A-DC2D-4E24-928A-5224A620E0A0}" type="datetime1">
              <a:rPr lang="ru-RU" smtClean="0"/>
              <a:pPr/>
              <a:t>29.03.2019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473131" y="-54"/>
            <a:ext cx="74295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93258" y="2600325"/>
            <a:ext cx="69342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93258" y="1066800"/>
            <a:ext cx="69342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2102A4-2741-4DAC-9DCA-BAC18D3829A7}" type="datetime1">
              <a:rPr lang="ru-RU" smtClean="0"/>
              <a:pPr/>
              <a:t>29.03.2019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476500" y="0"/>
            <a:ext cx="8255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353348" y="2814656"/>
            <a:ext cx="227838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608736" y="2745870"/>
            <a:ext cx="69342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5242" y="274320"/>
            <a:ext cx="812292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555242" y="1524000"/>
            <a:ext cx="39624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15762" y="1524000"/>
            <a:ext cx="39624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BC58C7-D65F-4DEF-8493-E844FD09F2F1}" type="datetime1">
              <a:rPr lang="ru-RU" smtClean="0"/>
              <a:pPr/>
              <a:t>29.03.2019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5160336"/>
            <a:ext cx="89154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328278"/>
            <a:ext cx="435864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052060" y="328278"/>
            <a:ext cx="435864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95300" y="969336"/>
            <a:ext cx="435864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52060" y="969336"/>
            <a:ext cx="435864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CF289C-2FA8-4853-97FF-1D0798E741F8}" type="datetime1">
              <a:rPr lang="ru-RU" smtClean="0"/>
              <a:pPr/>
              <a:t>29.03.2019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5242" y="274320"/>
            <a:ext cx="812292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72CFCA-2B17-4F46-B3D3-94BCFC25FFB8}" type="datetime1">
              <a:rPr lang="ru-RU" smtClean="0"/>
              <a:pPr/>
              <a:t>29.03.2019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99566" y="0"/>
            <a:ext cx="8806434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99A262-D767-41C6-A4F9-73EA4A694710}" type="datetime1">
              <a:rPr lang="ru-RU" smtClean="0"/>
              <a:pPr/>
              <a:t>29.03.2019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99566" y="-54"/>
            <a:ext cx="79248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16778"/>
            <a:ext cx="41275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5300" y="1406964"/>
            <a:ext cx="41275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95300" y="2133601"/>
            <a:ext cx="883285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53CB09-F7B7-4651-89EA-663EF4067063}" type="datetime1">
              <a:rPr lang="ru-RU" smtClean="0"/>
              <a:pPr/>
              <a:t>29.03.2019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77471" y="1066800"/>
            <a:ext cx="29718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8463B0-3322-4DF4-8712-F467FD62097E}" type="datetime1">
              <a:rPr lang="ru-RU" smtClean="0"/>
              <a:pPr/>
              <a:t>29.03.2019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25500" y="1066800"/>
            <a:ext cx="4953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08050" y="1143004"/>
            <a:ext cx="47879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429785" y="954341"/>
            <a:ext cx="74295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420639" y="936786"/>
            <a:ext cx="703326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08050" y="4800600"/>
            <a:ext cx="47879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83920" y="-815922"/>
            <a:ext cx="1775461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82885" y="21103"/>
            <a:ext cx="1844040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98121" y="1055077"/>
            <a:ext cx="121952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97280" y="-54"/>
            <a:ext cx="8808721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55242" y="274638"/>
            <a:ext cx="812292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555242" y="1447800"/>
            <a:ext cx="812292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879850" y="6305550"/>
            <a:ext cx="23114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34556F6-CDC4-4E6C-B229-B0B5868DC7F6}" type="datetime1">
              <a:rPr lang="ru-RU" smtClean="0"/>
              <a:pPr/>
              <a:t>29.03.2019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6191250" y="6305550"/>
            <a:ext cx="31369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99566" y="-54"/>
            <a:ext cx="79248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а области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56480" y="214290"/>
            <a:ext cx="5262599" cy="39290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5242" y="274638"/>
            <a:ext cx="8122920" cy="2940048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endParaRPr lang="ru-RU" sz="72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55242" y="3786190"/>
            <a:ext cx="8122920" cy="2462210"/>
          </a:xfrm>
        </p:spPr>
        <p:txBody>
          <a:bodyPr>
            <a:normAutofit/>
          </a:bodyPr>
          <a:lstStyle/>
          <a:p>
            <a:endParaRPr lang="ru-RU" sz="24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закону Амурской области от 28.03.2019  </a:t>
            </a:r>
          </a:p>
          <a:p>
            <a:pPr marL="87313" indent="-11113">
              <a:buNone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332 - ОЗ «О внесении изменений в Закон Амурской области «Об областном бюджете на 2019 год и плановый период 2020 и 2021 годов»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80836318"/>
              </p:ext>
            </p:extLst>
          </p:nvPr>
        </p:nvGraphicFramePr>
        <p:xfrm>
          <a:off x="1064567" y="71415"/>
          <a:ext cx="8841434" cy="4138963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068928"/>
                <a:gridCol w="1242185"/>
                <a:gridCol w="4530321"/>
              </a:tblGrid>
              <a:tr h="466793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Развитие системы социальной защиты населения Амурской области </a:t>
                      </a: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495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01.03.2019 №</a:t>
                      </a:r>
                      <a:r>
                        <a:rPr lang="ru-RU" sz="1400" baseline="0" dirty="0" smtClean="0"/>
                        <a:t> 319-ОЗ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28.03.2019 №</a:t>
                      </a:r>
                      <a:r>
                        <a:rPr lang="ru-RU" sz="1400" baseline="0" dirty="0" smtClean="0"/>
                        <a:t> 332-ОЗ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24454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9 447,4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9 486,3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9495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7078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Капитальные вложения в объекты государственной собственности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+5,8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увеличены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</a:rPr>
                        <a:t> ассигнования по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объекту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"Психоневрологический интернат в с. Новый Быт </a:t>
                      </a: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Ромненского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 района. Столовая на 100 мест с теплым переходом (2-я очередь)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078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Социальная поддержка Героев Социалистического Труда, Героев Труда Российской Федерации и полных кавалеров ордена Трудовой Славы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+0,2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увеличены ассигнования на социальную поддержку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Героев Социалистического Труда, Героев Труда Российской Федерации и полных кавалеров ордена Трудовой Славы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530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+38,9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29259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58482374"/>
              </p:ext>
            </p:extLst>
          </p:nvPr>
        </p:nvGraphicFramePr>
        <p:xfrm>
          <a:off x="1166786" y="188999"/>
          <a:ext cx="8501122" cy="4013162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2811589"/>
                <a:gridCol w="1194925"/>
                <a:gridCol w="4494608"/>
              </a:tblGrid>
              <a:tr h="445831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Развитие и сохранение культуры и искусства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52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Закон АО от 01.03.2019 № 319-ОЗ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Закон АО от 28.03.2019 № 332-ОЗ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4718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512,3 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532,0 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Направление расходов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449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Предоставление субсидий бюджетным, автономным учреждениям и иным некоммерческим организациям</a:t>
                      </a: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+16,5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увеличены ассигнования на проведение мероприятий в области национальной политики в 2019 году в соответствии с Планом мероприятий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151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Содержание органов исполнительной власти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+3,2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увеличены ассигнования на повышение размера окладов специалистов 1 разряда и последующую дифференциацию должностных окладов государственных гражданских служащих области от установленного уровня оклада специалиста 1 категории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4694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+19,7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66549914"/>
              </p:ext>
            </p:extLst>
          </p:nvPr>
        </p:nvGraphicFramePr>
        <p:xfrm>
          <a:off x="1166786" y="188998"/>
          <a:ext cx="8640000" cy="5072077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286148"/>
                <a:gridCol w="1285884"/>
                <a:gridCol w="4067968"/>
              </a:tblGrid>
              <a:tr h="668234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Охрана окружающей среды</a:t>
                      </a:r>
                      <a:r>
                        <a:rPr lang="ru-RU" sz="1800" b="1" i="0" u="none" strike="noStrike" baseline="0" dirty="0" smtClean="0">
                          <a:solidFill>
                            <a:srgbClr val="0D0D0D"/>
                          </a:solidFill>
                          <a:latin typeface="+mn-lt"/>
                        </a:rPr>
                        <a:t> в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8937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01.03.2019  № 319-ОЗ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28.03.2019  №  332-ОЗ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7128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1 089,6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1 110,6</a:t>
                      </a:r>
                      <a:r>
                        <a:rPr lang="ru-RU" sz="1600" b="1" u="none" baseline="0" dirty="0" smtClean="0">
                          <a:latin typeface="+mn-lt"/>
                        </a:rPr>
                        <a:t>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9286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Содержание органов исполнительной власти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+16,1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увеличены ассигнования на повышение размера окладов специалистов 1 разряда и последующую дифференциацию должностных окладов государственных гражданских служащих области от установленного уровня оклада специалиста 1 категории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125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Совершенствование организации охраны объектов животного мира и среды их обитания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+4,9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увеличены ассигнования на постановку на государственный кадастровый учет границ земель особо охраняемых природных территорий области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587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+21,0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00855988"/>
              </p:ext>
            </p:extLst>
          </p:nvPr>
        </p:nvGraphicFramePr>
        <p:xfrm>
          <a:off x="595283" y="145675"/>
          <a:ext cx="9072626" cy="6288447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357586"/>
                <a:gridCol w="1285884"/>
                <a:gridCol w="4429156"/>
              </a:tblGrid>
              <a:tr h="335799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здравоохранения Амурской области</a:t>
                      </a: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798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01.03.2019 № 319-ОЗ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28.03.2019 № 332-ОЗ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0781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9 208,5</a:t>
                      </a:r>
                      <a:r>
                        <a:rPr lang="ru-RU" sz="1600" b="1" u="none" baseline="0" dirty="0" smtClean="0">
                          <a:latin typeface="+mn-lt"/>
                        </a:rPr>
                        <a:t>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9 200,0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7983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757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Содержание органов исполнительной власти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+4,3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увеличены ассигнования на повышение размера окладов специалистов 1 разряда и последующую дифференциацию должностных окладов государственных гражданских служащих области от установленного уровня оклада специалиста 1 категории</a:t>
                      </a:r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2592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+7,0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увеличены ассигнования на приобретение санитарного транспорта, а также на оплату коммунальных услуг в связи с ростом тарифа на ЖКУ</a:t>
                      </a:r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757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Капитальные вложения в объекты государственной собственности</a:t>
                      </a: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-19,8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уменьшение в 2019 году ассигнований по объекту «Строительство поликлиники на 1300 посещений </a:t>
                      </a:r>
                      <a:r>
                        <a:rPr lang="ru-RU" sz="14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г.Свободный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» связано с длительностью процедур по определению исполнителя проектных работ, проведения инженерных изысканий, прохождения государственной экспертизы, в связи с чем освоение средств на данные цели в полном объеме не представляется возможным.</a:t>
                      </a:r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036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-8,5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800" b="1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11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48012483"/>
              </p:ext>
            </p:extLst>
          </p:nvPr>
        </p:nvGraphicFramePr>
        <p:xfrm>
          <a:off x="380969" y="142851"/>
          <a:ext cx="9358378" cy="622210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571899"/>
                <a:gridCol w="1571636"/>
                <a:gridCol w="4214843"/>
              </a:tblGrid>
              <a:tr h="613717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Модернизация жилищно - коммунального комплекса, энергосбережение и повышение энергетической эффективности в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224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01.03.2019 № 319 -ОЗ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28.03.2019 № 332-ОЗ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2 771,5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2 951,6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9224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9059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Содержание органов исполнительной власти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+6,5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3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увеличены ассигнования на повышение размера окладов специалистов 1 разряда и последующую дифференциацию должностных окладов государственных гражданских служащих области от установленного уровня оклада специалиста 1 категории</a:t>
                      </a:r>
                      <a:endParaRPr lang="ru-RU" sz="13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896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Расходы, направленные на модернизацию коммунальной инфраструктуры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+100,0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3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увеличены ассигнования на подготовку коммунальной инфраструктуры к предстоящему отопительному периоду</a:t>
                      </a:r>
                      <a:endParaRPr lang="ru-RU" sz="13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013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Возмещение юридическим лицам части затрат, связанных с предоставлением коммунальных услуг на территории районов Крайнего Севера и приравненных к ним местностей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+53,6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3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увеличение ассигнований в целях подготовки к предстоящему отопительному периоду</a:t>
                      </a:r>
                      <a:endParaRPr lang="ru-RU" sz="13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013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Возмещение выпадающих доходов региональным операторам, осуществляющим деятельность в сфере обращения с твердыми коммунальными отходами, возникающих в результате установления льготных тарифов для населения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+20,0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3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увеличены ассигнования на возмещение недополученных доходов, связанных с оказанием населению услуг по обращению с твердыми коммунальными отходами</a:t>
                      </a:r>
                      <a:endParaRPr lang="ru-RU" sz="13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013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+180,1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4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69164790"/>
              </p:ext>
            </p:extLst>
          </p:nvPr>
        </p:nvGraphicFramePr>
        <p:xfrm>
          <a:off x="1238224" y="188999"/>
          <a:ext cx="8501122" cy="617191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214710"/>
                <a:gridCol w="1285884"/>
                <a:gridCol w="4000528"/>
              </a:tblGrid>
              <a:tr h="359681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Обеспечение доступным и качественным жильем населения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5396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01.03.2019 № 319-ОЗ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28.03.2019 № 332-ОЗ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748,1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792,1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4267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Содержание органов исполнительной власти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+5,5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увеличены ассигнования на повышение размера окладов специалистов 1 разряда и последующую дифференциацию должностных окладов государственных гражданских служащих области от установленного уровня оклада специалиста 1 категории</a:t>
                      </a:r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4267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Предоставление жилых помещений детям-сиротам и детям, оставшимся без попечения родителей, лицам из их числа по договорам найма специализированных жилых помещений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+27,0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увеличены ассигнования для дополнительного обеспечения жилыми помещениями  25 детей - сирот</a:t>
                      </a:r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749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Капитальные вложения в объекты государственной собственности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+11,5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увеличены ассигнования на разработку ПСД на строительство арендного жилья в г. Свободном для работников бюджетной сферы</a:t>
                      </a:r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0751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+44,0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800" b="1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91042324"/>
              </p:ext>
            </p:extLst>
          </p:nvPr>
        </p:nvGraphicFramePr>
        <p:xfrm>
          <a:off x="1166786" y="188999"/>
          <a:ext cx="8572560" cy="662824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138142"/>
                <a:gridCol w="1368152"/>
                <a:gridCol w="4066266"/>
              </a:tblGrid>
              <a:tr h="412401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Экономическое развитие и инновационная экономика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78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01.03.2019 № 319-ОЗ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28.03.2019 № 332-ОЗ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2639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4 074,9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4 094,2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7017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7044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Содержание органов исполнительной власти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+14,4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увеличены ассигнования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на повышение размера окладов специалистов 1 разряда и последующую дифференциацию должностных окладов государственных гражданских служащих области от установленного уровня оклада специалиста 1 категории, а также на организацию переподготовки сотрудников по направлению «Информационная безопасность» для получения лицензии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0187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Имущественный взнос Амурской области в автономную некоммерческую организацию "Амурская региональная </a:t>
                      </a:r>
                      <a:r>
                        <a:rPr lang="ru-RU" sz="1200" b="0" u="non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микрокредитная</a:t>
                      </a:r>
                      <a:r>
                        <a:rPr lang="ru-RU" sz="12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 компания"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+2,6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увеличены ассигнования на </a:t>
                      </a:r>
                      <a:r>
                        <a:rPr lang="ru-RU" sz="1200" b="0" i="0" dirty="0" smtClean="0">
                          <a:solidFill>
                            <a:schemeClr val="tx1"/>
                          </a:solidFill>
                        </a:rPr>
                        <a:t>имущественный взнос Амурской области в автономную некоммерческую организацию «Амурская региональная </a:t>
                      </a:r>
                      <a:r>
                        <a:rPr lang="ru-RU" sz="1200" b="0" i="0" dirty="0" err="1" smtClean="0">
                          <a:solidFill>
                            <a:schemeClr val="tx1"/>
                          </a:solidFill>
                        </a:rPr>
                        <a:t>микрокредитная</a:t>
                      </a:r>
                      <a:r>
                        <a:rPr lang="ru-RU" sz="1200" b="0" i="0" dirty="0" smtClean="0">
                          <a:solidFill>
                            <a:schemeClr val="tx1"/>
                          </a:solidFill>
                        </a:rPr>
                        <a:t> компания», создаваемой для предоставления </a:t>
                      </a:r>
                      <a:r>
                        <a:rPr lang="ru-RU" sz="1200" b="0" i="0" dirty="0" err="1" smtClean="0">
                          <a:solidFill>
                            <a:schemeClr val="tx1"/>
                          </a:solidFill>
                        </a:rPr>
                        <a:t>микрозаймов</a:t>
                      </a:r>
                      <a:r>
                        <a:rPr lang="ru-RU" sz="1200" b="0" i="0" dirty="0" smtClean="0">
                          <a:solidFill>
                            <a:schemeClr val="tx1"/>
                          </a:solidFill>
                        </a:rPr>
                        <a:t> субъектам малого и среднего предпринимательства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0187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Организация профессиональной подготовки, переподготовки и повышение квалификации по направлению органов службы занятости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+0,3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увеличены ассигнования на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 профессиональное обучение (переобучение) женщин в период отпуска по уходу за ребенком до достижения им возраста  трех лет, способствующее повышению профессиональной квалификации, сокращению периода адаптации к условиям труда после выхода на работу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537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Содействие трудоустройству граждан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+2,1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увеличены ассигнования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на материальную поддержку безработных граждан,  в связи с увеличением минимального размера пособия по безработице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079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+19,3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800" b="1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04289141"/>
              </p:ext>
            </p:extLst>
          </p:nvPr>
        </p:nvGraphicFramePr>
        <p:xfrm>
          <a:off x="1023911" y="188999"/>
          <a:ext cx="8715435" cy="6241273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2783080"/>
                <a:gridCol w="1318301"/>
                <a:gridCol w="4614054"/>
              </a:tblGrid>
              <a:tr h="360764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Развитие физической культуры и спорта на территории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153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01.03.2019 № 319-ОЗ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28.03.2019 № 332-ОЗ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768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263,7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286,5</a:t>
                      </a:r>
                      <a:r>
                        <a:rPr lang="ru-RU" sz="1600" b="1" u="none" baseline="0" dirty="0" smtClean="0">
                          <a:latin typeface="+mn-lt"/>
                        </a:rPr>
                        <a:t>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0063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8549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Содержание органов исполнительной власти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+1,1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увеличены ассигнования на повышение размера окладов специалистов 1 разряда и последующую дифференциацию должностных окладов государственных гражданских служащих области от установленного уровня оклада специалиста 1 категории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3528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Капитальные вложения в объекты муниципальной собственности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+21,1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увеличены ассигнования для предоставления субсидии ЗАТО Циолковский для поставки дополнительного технологического оборудования (по результатам обследования) в целях завершения до 01.01.2020 года строительства спортивного комплекса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215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Совершенствование материально-технической базы для занятий физической культурой и спортом в муниципальных образованиях области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+0,6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увеличены ассигнования на совершенствование материально – технической базы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</a:rPr>
                        <a:t> для занятий физической культурой и спортом в муниципальных образованиях области - проведение сельской спартакиады в </a:t>
                      </a:r>
                      <a:r>
                        <a:rPr lang="ru-RU" sz="1400" b="0" baseline="0" dirty="0" err="1" smtClean="0">
                          <a:solidFill>
                            <a:schemeClr val="tx1"/>
                          </a:solidFill>
                        </a:rPr>
                        <a:t>с.Константиновка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096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+22,8</a:t>
                      </a:r>
                      <a:endParaRPr lang="ru-RU" sz="1800" b="1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800" b="1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25805382"/>
              </p:ext>
            </p:extLst>
          </p:nvPr>
        </p:nvGraphicFramePr>
        <p:xfrm>
          <a:off x="1166786" y="142853"/>
          <a:ext cx="8572560" cy="4960951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2857520"/>
                <a:gridCol w="1214446"/>
                <a:gridCol w="4500594"/>
              </a:tblGrid>
              <a:tr h="837875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Повышение эффективности деятельности органов государственной власти и управления Амурской области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8050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01.03.2019 № 319-ОЗ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28.03.2019 №  332-ОЗ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5192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 smtClean="0">
                          <a:latin typeface="+mn-lt"/>
                        </a:rPr>
                        <a:t> 7 604,6 </a:t>
                      </a:r>
                      <a:r>
                        <a:rPr lang="ru-RU" sz="1400" b="1" u="none" dirty="0" err="1" smtClean="0">
                          <a:latin typeface="+mn-lt"/>
                        </a:rPr>
                        <a:t>млн.рублей</a:t>
                      </a:r>
                      <a:endParaRPr lang="ru-RU" sz="14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 smtClean="0">
                          <a:latin typeface="+mn-lt"/>
                        </a:rPr>
                        <a:t>7 652,3 </a:t>
                      </a:r>
                      <a:r>
                        <a:rPr lang="ru-RU" sz="1400" b="1" u="none" dirty="0" err="1" smtClean="0">
                          <a:latin typeface="+mn-lt"/>
                        </a:rPr>
                        <a:t>млн.рублей</a:t>
                      </a:r>
                      <a:endParaRPr lang="ru-RU" sz="14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82114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8453">
                <a:tc vMerge="1"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7642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Содержание органов исполнительной власти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+44,1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увеличены ассигнования 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повышение размера окладов специалистов 1 разряда и последующую дифференциацию должностных окладов государственных гражданских служащих области от установленного уровня оклада специалиста 1 категории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446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Оплата исполнительных документов, предъявленных к казне Амурской области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+3,6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увеличены ассигнования на оплату исполнительных документов, предъявленных к казне Амурской области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87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+47,7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2735718"/>
              </p:ext>
            </p:extLst>
          </p:nvPr>
        </p:nvGraphicFramePr>
        <p:xfrm>
          <a:off x="1166787" y="142852"/>
          <a:ext cx="8501122" cy="6013931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643337"/>
                <a:gridCol w="1214446"/>
                <a:gridCol w="3643339"/>
              </a:tblGrid>
              <a:tr h="998343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Снижение рисков и смягчение последствий чрезвычайных ситуаций природного и техногенного характера, а также обеспечение безопасности населения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effectLst/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8101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01.03.2019 № 319-ОЗ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28.03.2019 № 332-ОЗ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7474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 smtClean="0">
                          <a:latin typeface="+mn-lt"/>
                        </a:rPr>
                        <a:t>971,8 </a:t>
                      </a:r>
                      <a:r>
                        <a:rPr lang="ru-RU" sz="1400" b="1" u="none" dirty="0" err="1" smtClean="0">
                          <a:latin typeface="+mn-lt"/>
                        </a:rPr>
                        <a:t>млн.рублей</a:t>
                      </a:r>
                      <a:endParaRPr lang="ru-RU" sz="14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 smtClean="0">
                          <a:latin typeface="+mn-lt"/>
                        </a:rPr>
                        <a:t>975 9 </a:t>
                      </a:r>
                      <a:r>
                        <a:rPr lang="ru-RU" sz="1400" b="1" u="none" dirty="0" err="1" smtClean="0">
                          <a:latin typeface="+mn-lt"/>
                        </a:rPr>
                        <a:t>млн.рублей</a:t>
                      </a:r>
                      <a:endParaRPr lang="ru-RU" sz="14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278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264565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+4,0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увеличены ассигнования для приобретения обмундирования и экипировки пожарно-спасательных формирований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264565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Формирование правосознания несовершеннолетних и молодежи в целях противодействия распространению идеологии терроризма и экстремизма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+0,1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увеличены ассигнования на реализацию мероприятия "Формирование правосознания несовершеннолетних и молодежи в целях противодействия распространению идеологии терроризма и экстремизма" для проведения среди молодежи конкурса социальной рекламы "Мы вместе!"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077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+4,1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3910" y="0"/>
            <a:ext cx="8654252" cy="1417638"/>
          </a:xfrm>
        </p:spPr>
        <p:txBody>
          <a:bodyPr/>
          <a:lstStyle/>
          <a:p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95348" y="1214422"/>
          <a:ext cx="8643998" cy="50006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45473"/>
                <a:gridCol w="998525"/>
              </a:tblGrid>
              <a:tr h="5000660">
                <a:tc>
                  <a:txBody>
                    <a:bodyPr/>
                    <a:lstStyle/>
                    <a:p>
                      <a:endParaRPr lang="ru-RU" sz="1800" b="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800" b="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</a:p>
                    <a:p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 по доходам (налоговые и неналоговые доходы)                             </a:t>
                      </a:r>
                    </a:p>
                    <a:p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b="0" kern="0" dirty="0" smtClean="0">
                          <a:ln w="1905"/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Изменения по источникам финансирования дефицита областного бюджета</a:t>
                      </a:r>
                    </a:p>
                    <a:p>
                      <a:endParaRPr lang="ru-RU" sz="1800" b="0" kern="0" dirty="0" smtClean="0">
                        <a:ln w="1905"/>
                        <a:solidFill>
                          <a:schemeClr val="tx1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 в разрезе государственных программ                       </a:t>
                      </a:r>
                    </a:p>
                    <a:p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 в закон в разрезе разделов                                        </a:t>
                      </a:r>
                    </a:p>
                    <a:p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 в закон в разрезе видов расходов                             </a:t>
                      </a:r>
                    </a:p>
                    <a:p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Контактная информация                                                       </a:t>
                      </a:r>
                      <a:r>
                        <a:rPr lang="ru-RU" sz="18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     </a:t>
                      </a:r>
                    </a:p>
                    <a:p>
                      <a:endParaRPr lang="ru-RU" b="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3</a:t>
                      </a: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5</a:t>
                      </a: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6</a:t>
                      </a: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24</a:t>
                      </a: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25</a:t>
                      </a: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26</a:t>
                      </a:r>
                      <a:endParaRPr lang="ru-RU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82951732"/>
              </p:ext>
            </p:extLst>
          </p:nvPr>
        </p:nvGraphicFramePr>
        <p:xfrm>
          <a:off x="1166787" y="142852"/>
          <a:ext cx="8459999" cy="6710902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625713"/>
                <a:gridCol w="1208571"/>
                <a:gridCol w="3625715"/>
              </a:tblGrid>
              <a:tr h="405534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Развитие образования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8693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01.03.2019 № 319-ОЗ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</a:t>
                      </a:r>
                      <a:r>
                        <a:rPr lang="ru-RU" sz="1400" baseline="0" dirty="0" smtClean="0"/>
                        <a:t> 28</a:t>
                      </a:r>
                      <a:r>
                        <a:rPr lang="ru-RU" sz="1400" dirty="0" smtClean="0"/>
                        <a:t>.03.2019 № 332-ОЗ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805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 smtClean="0">
                          <a:latin typeface="+mn-lt"/>
                        </a:rPr>
                        <a:t>11 455,9 </a:t>
                      </a:r>
                      <a:r>
                        <a:rPr lang="ru-RU" sz="1400" b="1" u="none" dirty="0" err="1" smtClean="0">
                          <a:latin typeface="+mn-lt"/>
                        </a:rPr>
                        <a:t>млн.рублей</a:t>
                      </a:r>
                      <a:endParaRPr lang="ru-RU" sz="14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 smtClean="0">
                          <a:latin typeface="+mn-lt"/>
                        </a:rPr>
                        <a:t>11 463,9 </a:t>
                      </a:r>
                      <a:r>
                        <a:rPr lang="ru-RU" sz="1400" b="1" u="none" dirty="0" err="1" smtClean="0">
                          <a:latin typeface="+mn-lt"/>
                        </a:rPr>
                        <a:t>млн.рублей</a:t>
                      </a:r>
                      <a:endParaRPr lang="ru-RU" sz="14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794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559155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Содержание органов исполнительной власти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+5,1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увеличены ассигнования на</a:t>
                      </a:r>
                      <a:r>
                        <a:rPr kumimoji="0"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повышение размера окладов специалистов 1 разряда и последующую дифференциацию должностных окладов государственных гражданских служащих области от установленного уровня оклада специалиста 1 категории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71773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+1,6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увеличены ассигнования на</a:t>
                      </a:r>
                      <a:r>
                        <a:rPr kumimoji="0"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приобретение оборудования для обучения студентов по программам среднего профессионального образования, а так же на установку ограждений</a:t>
                      </a:r>
                      <a:r>
                        <a:rPr kumimoji="0"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ГОУ «</a:t>
                      </a:r>
                      <a:r>
                        <a:rPr kumimoji="0" lang="ru-RU" sz="14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Новобурейская</a:t>
                      </a:r>
                      <a:r>
                        <a:rPr kumimoji="0"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школа интернат № 5» в целях обеспечения безопасности жизнедеятельности детей</a:t>
                      </a:r>
                      <a:endParaRPr kumimoji="0"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71773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Развитие кадрового потенциала системы дошкольного, общего, дополнительного и профессионального образования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+0,2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увеличены ассигнования на</a:t>
                      </a:r>
                      <a:r>
                        <a:rPr kumimoji="0"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мероприятие "Проведение конкурса профессионального мастерства "Учитель года"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71773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Организация и проведение мероприятий по реализации государственной программы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+0,2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увеличены ассигнования на</a:t>
                      </a:r>
                      <a:r>
                        <a:rPr kumimoji="0"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проведение мероприятий для детей и молодежи "Всероссийский конкурс "Послы победы", Всероссийский фестиваль "Студенческая весна" 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14452363"/>
              </p:ext>
            </p:extLst>
          </p:nvPr>
        </p:nvGraphicFramePr>
        <p:xfrm>
          <a:off x="1166787" y="142852"/>
          <a:ext cx="8459999" cy="5275299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625713"/>
                <a:gridCol w="1208571"/>
                <a:gridCol w="3625715"/>
              </a:tblGrid>
              <a:tr h="405534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Развитие образования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8693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01.03.2019 № 319-ОЗ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</a:t>
                      </a:r>
                      <a:r>
                        <a:rPr lang="ru-RU" sz="1400" baseline="0" dirty="0" smtClean="0"/>
                        <a:t> 28</a:t>
                      </a:r>
                      <a:r>
                        <a:rPr lang="ru-RU" sz="1400" dirty="0" smtClean="0"/>
                        <a:t>.03.2019 № 332-ОЗ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805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 smtClean="0">
                          <a:latin typeface="+mn-lt"/>
                        </a:rPr>
                        <a:t>11 455,9 </a:t>
                      </a:r>
                      <a:r>
                        <a:rPr lang="ru-RU" sz="1400" b="1" u="none" dirty="0" err="1" smtClean="0">
                          <a:latin typeface="+mn-lt"/>
                        </a:rPr>
                        <a:t>млн.рублей</a:t>
                      </a:r>
                      <a:endParaRPr lang="ru-RU" sz="14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 smtClean="0">
                          <a:latin typeface="+mn-lt"/>
                        </a:rPr>
                        <a:t>11 463,9 </a:t>
                      </a:r>
                      <a:r>
                        <a:rPr lang="ru-RU" sz="1400" b="1" u="none" dirty="0" err="1" smtClean="0">
                          <a:latin typeface="+mn-lt"/>
                        </a:rPr>
                        <a:t>млн.рублей</a:t>
                      </a:r>
                      <a:endParaRPr lang="ru-RU" sz="14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794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871773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Выявление и поддержка одаренных детей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+0,8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увеличены ассигнования на</a:t>
                      </a:r>
                      <a:r>
                        <a:rPr kumimoji="0"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обучение и внедрение системы через наставничество региональных лидерских команд среди молодежи,</a:t>
                      </a:r>
                      <a:r>
                        <a:rPr kumimoji="0"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организация и проведение "Региональной школы, участие проектной команды детей-участников в образовательной смене на базе МДЦ "Артек"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71773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Целевая подготовка кадров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+0,1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увеличены ассигнований на выплату стипендии на основании договоров о целевом обучении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0942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+8,0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80628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48693028"/>
              </p:ext>
            </p:extLst>
          </p:nvPr>
        </p:nvGraphicFramePr>
        <p:xfrm>
          <a:off x="1095348" y="9015"/>
          <a:ext cx="8572560" cy="4114863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544884"/>
                <a:gridCol w="1251135"/>
                <a:gridCol w="3776541"/>
              </a:tblGrid>
              <a:tr h="598981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транспортной системы Амурской области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26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01.03.2018 № 319-ОЗ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28.03.2018 № 332-ОЗ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7136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4 383,3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4 390,4</a:t>
                      </a:r>
                      <a:r>
                        <a:rPr lang="ru-RU" sz="1600" b="1" u="none" baseline="0" dirty="0" smtClean="0">
                          <a:latin typeface="+mn-lt"/>
                        </a:rPr>
                        <a:t>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0221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2815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Содержание органов исполнительной власти</a:t>
                      </a: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+7,1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на повышение размера окладов специалистов 1 разряда и последующую дифференциацию должностных окладов государственных гражданских служащих области от установленного уровня оклада специалиста 1 категории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446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+7,1</a:t>
                      </a:r>
                      <a:endParaRPr lang="ru-RU" sz="1800" b="1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61094246"/>
              </p:ext>
            </p:extLst>
          </p:nvPr>
        </p:nvGraphicFramePr>
        <p:xfrm>
          <a:off x="416496" y="22385"/>
          <a:ext cx="9354380" cy="6941128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357586"/>
                <a:gridCol w="1357322"/>
                <a:gridCol w="4639472"/>
              </a:tblGrid>
              <a:tr h="412238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Непрограммные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расходы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352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01.03.2019 № 319-ОЗ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28.03.2019 № 332-ОЗ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7787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859,0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905,5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4352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786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Законодательное Собрание области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+8,4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увеличены ассигнования на повышение размера окладов специалистов 1 разряда и последующую дифференциацию должностных окладов государственных гражданских служащих области от установленного уровня оклада специалиста 1 категории</a:t>
                      </a: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214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Управление государственной гражданской службы и профилактики коррупционных и иных правоотношений области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-0,4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8672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Контрольно – счетная палата</a:t>
                      </a:r>
                      <a:r>
                        <a:rPr lang="ru-RU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области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+2,3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Избирательная комиссия области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+7,1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017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Уполномоченный по правам человека в области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+0,6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21809"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Правительство области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+13,7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83991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+10,0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увеличены ассигнования для приобретения лифтового оборудования в целях предотвращения остановки его работы и исполнения технического регламента</a:t>
                      </a: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83991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+0,1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увеличены ассигнования на исполнение судебных актов по взысканию денежных средств</a:t>
                      </a: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61145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u="none" dirty="0" smtClean="0">
                          <a:latin typeface="+mn-lt"/>
                        </a:rPr>
                        <a:t>Представительство Амурской области при Президенте Российской Федерации и Правительстве Российской Федерации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/>
                        <a:t>+4,1</a:t>
                      </a:r>
                      <a:endParaRPr lang="ru-RU" sz="1200" b="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увеличены ассигнования </a:t>
                      </a:r>
                      <a:r>
                        <a:rPr lang="ru-RU" sz="1200" b="0" dirty="0" smtClean="0"/>
                        <a:t>на повышение размера окладов специалистов 1 разряда и последующую дифференциацию должностных окладов государственных гражданских служащих области от установленного уровня оклада специалиста 1 категории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61145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/>
                        <a:t>+0,4</a:t>
                      </a:r>
                      <a:endParaRPr lang="ru-RU" sz="1200" b="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увеличение ассигнований </a:t>
                      </a:r>
                      <a:r>
                        <a:rPr lang="ru-RU" sz="1200" b="0" smtClean="0"/>
                        <a:t>в </a:t>
                      </a:r>
                      <a:r>
                        <a:rPr lang="ru-RU" sz="1200" b="0" dirty="0" smtClean="0"/>
                        <a:t>целях заключения договоров на оплату услуг такси для служебных поездок заместителей губернатора области при нахождении их в служебных командировках в г. Москва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611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+46,5</a:t>
                      </a:r>
                      <a:endParaRPr lang="ru-RU" sz="1600" b="1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 smtClean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23</a:t>
            </a:fld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3442" y="0"/>
            <a:ext cx="8822558" cy="7143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Изменения в закон «Об областном бюджете на 2019 год и плановый период 2020 и 2021 годов» в разрезе разделов на 2019 г.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(млн. руб.)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881436783"/>
              </p:ext>
            </p:extLst>
          </p:nvPr>
        </p:nvGraphicFramePr>
        <p:xfrm>
          <a:off x="1083440" y="639420"/>
          <a:ext cx="8590420" cy="61480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4339"/>
                <a:gridCol w="994179"/>
                <a:gridCol w="810140"/>
                <a:gridCol w="981762"/>
              </a:tblGrid>
              <a:tr h="73470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353436"/>
                          </a:solidFill>
                          <a:effectLst/>
                          <a:latin typeface="Times New Roman"/>
                        </a:rPr>
                        <a:t>Наименование раздела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Закон АО от    01.03.2019        № 319 –ОЗ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     (+/-)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Закон АО от   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28.03.2019        </a:t>
                      </a:r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№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332 </a:t>
                      </a:r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–ОЗ  </a:t>
                      </a:r>
                    </a:p>
                  </a:txBody>
                  <a:tcPr marL="9525" marR="9525" marT="9525" marB="0" anchor="ctr"/>
                </a:tc>
              </a:tr>
              <a:tr h="41526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ОБЩЕГОСУДАРСТВЕННЫЕ ВОПРОСЫ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1 827,7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+101,0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1928,7</a:t>
                      </a:r>
                    </a:p>
                  </a:txBody>
                  <a:tcPr marL="9525" marR="9525" marT="9525" marB="0" anchor="ctr"/>
                </a:tc>
              </a:tr>
              <a:tr h="2924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НАЦИОНАЛЬНАЯ ОБОРОНА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41,1</a:t>
                      </a:r>
                    </a:p>
                  </a:txBody>
                  <a:tcPr marL="9525" marR="9525" marT="9525" marB="0" anchor="ctr"/>
                </a:tc>
              </a:tr>
              <a:tr h="29947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973,0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+4,0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977,0</a:t>
                      </a:r>
                    </a:p>
                  </a:txBody>
                  <a:tcPr marL="9525" marR="9525" marT="9525" marB="0" anchor="ctr"/>
                </a:tc>
              </a:tr>
              <a:tr h="29947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НАЦИОНАЛЬНАЯ ЭКОНОМИКА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7 264,7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+111,3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7 376,0</a:t>
                      </a:r>
                    </a:p>
                  </a:txBody>
                  <a:tcPr marL="9525" marR="9525" marT="9525" marB="0" anchor="ctr"/>
                </a:tc>
              </a:tr>
              <a:tr h="4492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2 943,1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+191,6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3 134,7</a:t>
                      </a:r>
                    </a:p>
                  </a:txBody>
                  <a:tcPr marL="9525" marR="9525" marT="9525" marB="0" anchor="ctr"/>
                </a:tc>
              </a:tr>
              <a:tr h="29947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ОХРАНА ОКРУЖАЮЩЕЙ СРЕДЫ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179,4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+4,9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184,3</a:t>
                      </a:r>
                    </a:p>
                  </a:txBody>
                  <a:tcPr marL="9525" marR="9525" marT="9525" marB="0" anchor="ctr"/>
                </a:tc>
              </a:tr>
              <a:tr h="4492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ОБРАЗОВАНИЕ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10 648,2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+8,1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10 656,3</a:t>
                      </a:r>
                    </a:p>
                  </a:txBody>
                  <a:tcPr marL="9525" marR="9525" marT="9525" marB="0" anchor="ctr"/>
                </a:tc>
              </a:tr>
              <a:tr h="29947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КУЛЬТУРА, КИНЕМАТОГРАФИЯ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512,3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+20,1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532,4</a:t>
                      </a:r>
                    </a:p>
                  </a:txBody>
                  <a:tcPr marL="9525" marR="9525" marT="9525" marB="0" anchor="ctr"/>
                </a:tc>
              </a:tr>
              <a:tr h="3743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ЗДРАВООХРАНЕНИЕ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4 398,8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-8,5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4 390,3</a:t>
                      </a:r>
                    </a:p>
                  </a:txBody>
                  <a:tcPr marL="9525" marR="9525" marT="9525" marB="0" anchor="ctr"/>
                </a:tc>
              </a:tr>
              <a:tr h="41526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СОЦИАЛЬНАЯ ПОЛИТИКА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16 578,3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+54,2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16 632,5</a:t>
                      </a:r>
                    </a:p>
                  </a:txBody>
                  <a:tcPr marL="9525" marR="9525" marT="9525" marB="0" anchor="ctr"/>
                </a:tc>
              </a:tr>
              <a:tr h="48315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ФИЗИЧЕСКАЯ КУЛЬТУРА И СПОРТ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263,6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+22,8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286,4</a:t>
                      </a:r>
                    </a:p>
                  </a:txBody>
                  <a:tcPr marL="9525" marR="9525" marT="9525" marB="0" anchor="ctr"/>
                </a:tc>
              </a:tr>
              <a:tr h="29947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СРЕДСТВА МАССОВОЙ ИНФОРМАЦИИ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51,4</a:t>
                      </a:r>
                    </a:p>
                  </a:txBody>
                  <a:tcPr marL="9525" marR="9525" marT="9525" marB="0" anchor="ctr"/>
                </a:tc>
              </a:tr>
              <a:tr h="29947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ОБСЛУЖИВАНИЕ ГОСУДАРСТВЕННОГО И МУНИЦИПАЛЬНОГО ДОЛГА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817,1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817,1</a:t>
                      </a:r>
                    </a:p>
                  </a:txBody>
                  <a:tcPr marL="9525" marR="9525" marT="9525" marB="0" anchor="ctr"/>
                </a:tc>
              </a:tr>
              <a:tr h="29947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МЕЖБЮДЖЕТНЫЕ ТРАНСФЕРТЫ ОБЩЕГО ХАРАКТЕРА БЮДЖЕТАМ      БЮДЖЕТНОЙ СИСТЕМЫ РОССИЙСКОЙ ФЕДЕРАЦИИ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7 982,8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7 982,8</a:t>
                      </a:r>
                    </a:p>
                  </a:txBody>
                  <a:tcPr marL="9525" marR="9525" marT="9525" marB="0" anchor="ctr"/>
                </a:tc>
              </a:tr>
              <a:tr h="36226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Всего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54 481,5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+509,5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54 991,0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596470" y="6381750"/>
            <a:ext cx="428628" cy="476250"/>
          </a:xfrm>
        </p:spPr>
        <p:txBody>
          <a:bodyPr/>
          <a:lstStyle/>
          <a:p>
            <a:fld id="{34AAB390-896A-4703-BE4C-2EDB5FA2DF14}" type="slidenum">
              <a:rPr lang="ru-RU" smtClean="0"/>
              <a:pPr/>
              <a:t>24</a:t>
            </a:fld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3442" y="0"/>
            <a:ext cx="8594720" cy="9286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Изменения в закон «Об областном бюджете на 2019 год и плановый период 2020 и 2021 годов» в разрезе видов расходов на 2019 г.                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(млн. руб.)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51349996"/>
              </p:ext>
            </p:extLst>
          </p:nvPr>
        </p:nvGraphicFramePr>
        <p:xfrm>
          <a:off x="1238224" y="949181"/>
          <a:ext cx="8435636" cy="57150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00726"/>
                <a:gridCol w="1000132"/>
                <a:gridCol w="953016"/>
                <a:gridCol w="981762"/>
              </a:tblGrid>
              <a:tr h="7898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кода вида расходов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Закон АО от 01.03.2019     № 319 -ОЗ 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  (+/-)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Закон АО от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28.03.2019     </a:t>
                      </a:r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№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332 </a:t>
                      </a:r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-ОЗ  </a:t>
                      </a:r>
                    </a:p>
                  </a:txBody>
                  <a:tcPr marL="9525" marR="9525" marT="9525" marB="0" anchor="b"/>
                </a:tc>
              </a:tr>
              <a:tr h="101585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Расходы на выплату персоналу в целях обеспечения выполнения функций государственными (муниципальными) органами, казенными учреждениями, органами управления государственными внебюджетными фондами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Proxima Nova Rg"/>
                        </a:rPr>
                        <a:t>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3 017,80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+158,5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3 176,3</a:t>
                      </a:r>
                    </a:p>
                  </a:txBody>
                  <a:tcPr marL="9525" marR="9525" marT="9525" marB="0"/>
                </a:tc>
              </a:tr>
              <a:tr h="5570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Закупка товаров, работ и услуг для обеспечения государственных (муниципальных) нужд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3 676,90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+12,5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3 689,4</a:t>
                      </a:r>
                    </a:p>
                  </a:txBody>
                  <a:tcPr marL="9525" marR="9525" marT="9525" marB="0"/>
                </a:tc>
              </a:tr>
              <a:tr h="32769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Социальное обеспечение и иные выплаты населению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Proxima Nova Rg"/>
                        </a:rPr>
                        <a:t>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12 681,90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+26,5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12 708,4</a:t>
                      </a:r>
                    </a:p>
                  </a:txBody>
                  <a:tcPr marL="9525" marR="9525" marT="9525" marB="0"/>
                </a:tc>
              </a:tr>
              <a:tr h="5570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Капитальные вложения в объекты государственной (муниципальной) собственности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Proxima Nova Rg"/>
                        </a:rPr>
                        <a:t>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927,3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-2,4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924,9</a:t>
                      </a:r>
                    </a:p>
                  </a:txBody>
                  <a:tcPr marL="9525" marR="9525" marT="9525" marB="0"/>
                </a:tc>
              </a:tr>
              <a:tr h="48295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Межбюджетные трансферты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Proxima Nova Rg"/>
                        </a:rPr>
                        <a:t>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20 539,00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+71,1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20 610,1</a:t>
                      </a:r>
                    </a:p>
                  </a:txBody>
                  <a:tcPr marL="9525" marR="9525" marT="9525" marB="0"/>
                </a:tc>
              </a:tr>
              <a:tr h="5570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Предоставление субсидии бюджетным, автономным учреждениям и иным некоммерческим организациям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Proxima Nova Rg"/>
                        </a:rPr>
                        <a:t>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9 695,90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+115,9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9 811,8</a:t>
                      </a:r>
                    </a:p>
                  </a:txBody>
                  <a:tcPr marL="9525" marR="9525" marT="9525" marB="0"/>
                </a:tc>
              </a:tr>
              <a:tr h="48295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Обслуживание государственного (муниципального) долга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Proxima Nova Rg"/>
                        </a:rPr>
                        <a:t>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817,1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817,1</a:t>
                      </a:r>
                    </a:p>
                  </a:txBody>
                  <a:tcPr marL="9525" marR="9525" marT="9525" marB="0"/>
                </a:tc>
              </a:tr>
              <a:tr h="32769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Иные бюджетные ассигнования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Proxima Nova Rg"/>
                        </a:rPr>
                        <a:t>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3 125,60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+127,4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3 253,0</a:t>
                      </a:r>
                    </a:p>
                  </a:txBody>
                  <a:tcPr marL="9525" marR="9525" marT="9525" marB="0"/>
                </a:tc>
              </a:tr>
              <a:tr h="6167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54 481,50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+509,5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54 991,0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8224" y="274638"/>
            <a:ext cx="8439938" cy="725470"/>
          </a:xfrm>
        </p:spPr>
        <p:txBody>
          <a:bodyPr>
            <a:no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Контакты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1238224" y="1000108"/>
          <a:ext cx="8440764" cy="55007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0382"/>
                <a:gridCol w="4220382"/>
              </a:tblGrid>
              <a:tr h="256283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Порядок и график приема граждан руководством министерства финансов области</a:t>
                      </a:r>
                    </a:p>
                    <a:p>
                      <a:r>
                        <a:rPr lang="ru-RU" sz="14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Личный прием граждан по вопросам, входящим в компетенцию министерства финансов области в соответствии с Конституцией РФ, федеральными законами и законами Амурской области, проводится министром финансов Амурской области,</a:t>
                      </a:r>
                      <a:r>
                        <a:rPr lang="ru-RU" sz="1400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первым заместителем и заместителями </a:t>
                      </a:r>
                      <a:r>
                        <a:rPr lang="ru-RU" sz="14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министра финансов Амурской области</a:t>
                      </a:r>
                      <a:r>
                        <a:rPr lang="ru-RU" sz="1400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endParaRPr lang="ru-RU" sz="1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ru-RU" sz="14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Адрес: </a:t>
                      </a:r>
                      <a:r>
                        <a:rPr lang="ru-RU" sz="12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675023 г.Благовещенск, Ленина ул., 135</a:t>
                      </a:r>
                    </a:p>
                    <a:p>
                      <a:pPr algn="just"/>
                      <a:endParaRPr lang="ru-RU" sz="12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pPr algn="just"/>
                      <a:r>
                        <a:rPr lang="ru-RU" sz="12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Личный приём граждан осуществляется каждый второй и четвертый четверг месяца с 14.00 до 16.00, по предварительной записи</a:t>
                      </a:r>
                    </a:p>
                    <a:p>
                      <a:pPr algn="just"/>
                      <a:endParaRPr lang="ru-RU" sz="12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pPr algn="just"/>
                      <a:r>
                        <a:rPr lang="ru-RU" sz="12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Предварительная запись осуществляется ежедневно в рабочее время с 09-00 до 18-00 (обеденный перерыв с 13.00 до 14.00) по телефону (4162) 775-412, либо в ходе личного обращения гражданина в порядке очередности по предъявлению документа, удостоверяющего личность гражданина.</a:t>
                      </a:r>
                    </a:p>
                    <a:p>
                      <a:pPr algn="l">
                        <a:buNone/>
                      </a:pPr>
                      <a:endParaRPr lang="ru-RU" sz="12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/>
                </a:tc>
              </a:tr>
              <a:tr h="2937888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Запись повторно на прием </a:t>
                      </a:r>
                      <a:r>
                        <a:rPr lang="ru-RU" sz="1200" dirty="0" smtClean="0"/>
                        <a:t>к руководству министерства финансов Амурской области осуществляется не ранее получения гражданином ответа на его предыдущее обращение. </a:t>
                      </a:r>
                    </a:p>
                    <a:p>
                      <a:endParaRPr lang="ru-RU" sz="1200" dirty="0" smtClean="0"/>
                    </a:p>
                    <a:p>
                      <a:r>
                        <a:rPr lang="ru-RU" sz="1200" dirty="0" smtClean="0"/>
                        <a:t>Результатом выполнения административных действий (процедур) по проведению личного приема граждан является ответ заявителю о решении поставленных вопросов, или разъяснение по существу, или принятие должностным лицом, осуществляющим прием, решения о направлении обращения в иной орган государственной власти, орган местного самоуправления или должностному лицу в соответствии с их компетенцией с извещением об этом заявителя.</a:t>
                      </a:r>
                      <a:endParaRPr lang="ru-RU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smtClean="0"/>
                        <a:t>Должностное </a:t>
                      </a:r>
                      <a:r>
                        <a:rPr lang="ru-RU" sz="1400" dirty="0" smtClean="0"/>
                        <a:t>лицо, ответственное за организацию приема граждан – </a:t>
                      </a:r>
                    </a:p>
                    <a:p>
                      <a:pPr algn="l"/>
                      <a:r>
                        <a:rPr lang="ru-RU" sz="1400" dirty="0" err="1" smtClean="0"/>
                        <a:t>Чернышова</a:t>
                      </a:r>
                      <a:r>
                        <a:rPr lang="ru-RU" sz="1400" dirty="0" smtClean="0"/>
                        <a:t> Наталья Валерьевна, </a:t>
                      </a:r>
                    </a:p>
                    <a:p>
                      <a:pPr algn="l"/>
                      <a:r>
                        <a:rPr lang="ru-RU" sz="1400" dirty="0" smtClean="0"/>
                        <a:t>старший специалист 1 разряда </a:t>
                      </a:r>
                    </a:p>
                    <a:p>
                      <a:pPr algn="just"/>
                      <a:r>
                        <a:rPr lang="ru-RU" sz="1400" dirty="0" smtClean="0"/>
                        <a:t>(тел. 775-410)</a:t>
                      </a:r>
                    </a:p>
                    <a:p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99060" marR="99060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="" xmlns:p14="http://schemas.microsoft.com/office/powerpoint/2010/main" val="2047378492"/>
              </p:ext>
            </p:extLst>
          </p:nvPr>
        </p:nvGraphicFramePr>
        <p:xfrm>
          <a:off x="362458" y="900033"/>
          <a:ext cx="6010691" cy="1908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1" name="Скругленный прямоугольник 40"/>
          <p:cNvSpPr/>
          <p:nvPr/>
        </p:nvSpPr>
        <p:spPr>
          <a:xfrm>
            <a:off x="309530" y="2786058"/>
            <a:ext cx="9441722" cy="3786214"/>
          </a:xfrm>
          <a:prstGeom prst="roundRect">
            <a:avLst/>
          </a:prstGeom>
          <a:noFill/>
          <a:ln>
            <a:solidFill>
              <a:srgbClr val="FF339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100" name="Подзаголовок 2"/>
          <p:cNvSpPr txBox="1">
            <a:spLocks/>
          </p:cNvSpPr>
          <p:nvPr/>
        </p:nvSpPr>
        <p:spPr bwMode="auto">
          <a:xfrm>
            <a:off x="541735" y="785814"/>
            <a:ext cx="1779984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pitchFamily="34" charset="0"/>
              <a:buNone/>
            </a:pPr>
            <a:endParaRPr lang="ru-RU" sz="3200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735181" y="221094"/>
            <a:ext cx="8590420" cy="571504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7200" b="1" kern="0" dirty="0" smtClean="0">
                <a:ln w="1905"/>
                <a:solidFill>
                  <a:srgbClr val="F949C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Изменения в Закон «Об областном бюджете на 2019 и плановый период на 2020-2021 годы» по налоговым и неналоговым доходам</a:t>
            </a:r>
            <a:endParaRPr lang="ru-RU" sz="7200" b="1" kern="0" dirty="0">
              <a:ln w="1905"/>
              <a:solidFill>
                <a:srgbClr val="F949CB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400" dirty="0" smtClean="0">
                <a:solidFill>
                  <a:srgbClr val="002060"/>
                </a:solidFill>
                <a:latin typeface="Calibri"/>
              </a:rPr>
              <a:t> </a:t>
            </a:r>
            <a:endParaRPr lang="ru-RU" sz="5400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1547789" y="785794"/>
            <a:ext cx="7042596" cy="35719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kern="0" dirty="0" smtClean="0">
                <a:solidFill>
                  <a:srgbClr val="A3057A"/>
                </a:solidFill>
                <a:latin typeface="Franklin Gothic Book"/>
              </a:rPr>
              <a:t>Налоговые и неналоговые доходы, всего, млн.рублей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09530" y="785794"/>
            <a:ext cx="9364331" cy="1928826"/>
          </a:xfrm>
          <a:prstGeom prst="roundRect">
            <a:avLst/>
          </a:prstGeom>
          <a:noFill/>
          <a:ln>
            <a:solidFill>
              <a:srgbClr val="FF339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1509093" y="2964653"/>
            <a:ext cx="7042596" cy="35719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kern="0" dirty="0" smtClean="0">
                <a:solidFill>
                  <a:srgbClr val="A3057A"/>
                </a:solidFill>
                <a:latin typeface="Franklin Gothic Book"/>
              </a:rPr>
              <a:t>по видам доходов, млн.рублей</a:t>
            </a: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5903326" y="1073173"/>
            <a:ext cx="3708601" cy="1354068"/>
          </a:xfrm>
          <a:prstGeom prst="roundRect">
            <a:avLst/>
          </a:prstGeom>
          <a:solidFill>
            <a:schemeClr val="accent4">
              <a:lumMod val="60000"/>
              <a:lumOff val="40000"/>
              <a:alpha val="39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7030A0"/>
                </a:solidFill>
              </a:rPr>
              <a:t>План по налоговым и неналоговым доходам увеличен на  </a:t>
            </a:r>
          </a:p>
          <a:p>
            <a:pPr algn="ctr"/>
            <a:r>
              <a:rPr lang="ru-RU" sz="1400" b="1" dirty="0" smtClean="0">
                <a:solidFill>
                  <a:srgbClr val="7030A0"/>
                </a:solidFill>
              </a:rPr>
              <a:t>0,1  </a:t>
            </a:r>
            <a:r>
              <a:rPr lang="ru-RU" sz="1400" b="1" dirty="0" err="1" smtClean="0">
                <a:solidFill>
                  <a:srgbClr val="7030A0"/>
                </a:solidFill>
              </a:rPr>
              <a:t>млн.рублей</a:t>
            </a:r>
            <a:endParaRPr lang="ru-RU" sz="1400" b="1" dirty="0">
              <a:solidFill>
                <a:srgbClr val="7030A0"/>
              </a:solidFill>
            </a:endParaRPr>
          </a:p>
        </p:txBody>
      </p:sp>
      <p:sp>
        <p:nvSpPr>
          <p:cNvPr id="30" name="Стрелка вверх 29"/>
          <p:cNvSpPr/>
          <p:nvPr/>
        </p:nvSpPr>
        <p:spPr>
          <a:xfrm>
            <a:off x="3164124" y="1428750"/>
            <a:ext cx="1546783" cy="1032599"/>
          </a:xfrm>
          <a:prstGeom prst="upArrow">
            <a:avLst>
              <a:gd name="adj1" fmla="val 50000"/>
              <a:gd name="adj2" fmla="val 48946"/>
            </a:avLst>
          </a:prstGeom>
          <a:solidFill>
            <a:schemeClr val="accent4">
              <a:lumMod val="40000"/>
              <a:lumOff val="60000"/>
              <a:alpha val="71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+0,1</a:t>
            </a:r>
            <a:endParaRPr lang="ru-RU" sz="1600" b="1" dirty="0">
              <a:solidFill>
                <a:srgbClr val="FF0000"/>
              </a:solidFill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1208584" y="1428750"/>
            <a:ext cx="3860503" cy="0"/>
          </a:xfrm>
          <a:prstGeom prst="line">
            <a:avLst/>
          </a:prstGeom>
          <a:ln>
            <a:solidFill>
              <a:srgbClr val="7030A0"/>
            </a:solidFill>
            <a:prstDash val="lg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208584" y="1428750"/>
            <a:ext cx="0" cy="684924"/>
          </a:xfrm>
          <a:prstGeom prst="line">
            <a:avLst/>
          </a:prstGeom>
          <a:ln>
            <a:solidFill>
              <a:srgbClr val="7030A0"/>
            </a:solidFill>
            <a:prstDash val="lg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="" xmlns:p14="http://schemas.microsoft.com/office/powerpoint/2010/main" val="614362473"/>
              </p:ext>
            </p:extLst>
          </p:nvPr>
        </p:nvGraphicFramePr>
        <p:xfrm>
          <a:off x="541736" y="3429001"/>
          <a:ext cx="8899952" cy="3096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Скругленный прямоугольник 20"/>
          <p:cNvSpPr/>
          <p:nvPr/>
        </p:nvSpPr>
        <p:spPr>
          <a:xfrm>
            <a:off x="5791759" y="3380730"/>
            <a:ext cx="3744416" cy="890125"/>
          </a:xfrm>
          <a:prstGeom prst="roundRect">
            <a:avLst/>
          </a:prstGeom>
          <a:solidFill>
            <a:schemeClr val="accent4">
              <a:lumMod val="60000"/>
              <a:lumOff val="40000"/>
              <a:alpha val="39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00" dirty="0">
                <a:solidFill>
                  <a:srgbClr val="7030A0"/>
                </a:solidFill>
              </a:rPr>
              <a:t>за счет поступления дополнительных доходов от возмещения ущерба при возникновении страховых случаев</a:t>
            </a: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V="1">
            <a:off x="8931442" y="4267541"/>
            <a:ext cx="0" cy="900880"/>
          </a:xfrm>
          <a:prstGeom prst="line">
            <a:avLst/>
          </a:prstGeom>
          <a:ln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Скругленный прямоугольник 30"/>
          <p:cNvSpPr/>
          <p:nvPr/>
        </p:nvSpPr>
        <p:spPr>
          <a:xfrm>
            <a:off x="8822394" y="4462908"/>
            <a:ext cx="928859" cy="390734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>
              <a:defRPr/>
            </a:pPr>
            <a:r>
              <a:rPr lang="ru-RU" sz="1400" kern="0" dirty="0" smtClean="0">
                <a:solidFill>
                  <a:srgbClr val="FF0000"/>
                </a:solidFill>
                <a:latin typeface="Franklin Gothic Book"/>
              </a:rPr>
              <a:t>+0,1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4912765" y="1107281"/>
            <a:ext cx="990562" cy="31408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</a:rPr>
              <a:t>40 351,7</a:t>
            </a:r>
          </a:p>
          <a:p>
            <a:endParaRPr lang="ru-RU" sz="1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426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5662326" y="1345864"/>
            <a:ext cx="2875284" cy="1110105"/>
          </a:xfrm>
          <a:prstGeom prst="rect">
            <a:avLst/>
          </a:prstGeom>
          <a:solidFill>
            <a:srgbClr val="7030A0">
              <a:alpha val="72000"/>
            </a:srgb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9530" y="2786058"/>
            <a:ext cx="9441722" cy="3786214"/>
          </a:xfrm>
          <a:prstGeom prst="roundRect">
            <a:avLst/>
          </a:prstGeom>
          <a:noFill/>
          <a:ln>
            <a:solidFill>
              <a:srgbClr val="FF339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735181" y="221094"/>
            <a:ext cx="8590420" cy="571504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7200" b="1" kern="0" dirty="0" smtClean="0">
                <a:ln w="1905"/>
                <a:solidFill>
                  <a:srgbClr val="F949C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Изменения в Закон «Об областном бюджете на 2019 и плановый период на 2020-2021 годы» по безвозмездным поступлениям</a:t>
            </a:r>
            <a:endParaRPr lang="ru-RU" sz="5400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1547789" y="785794"/>
            <a:ext cx="7042596" cy="35719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kern="0" dirty="0" smtClean="0">
                <a:solidFill>
                  <a:srgbClr val="A3057A"/>
                </a:solidFill>
                <a:latin typeface="Franklin Gothic Book"/>
              </a:rPr>
              <a:t>Безвозмездные поступления, всего, млн.рублей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09530" y="785794"/>
            <a:ext cx="9364331" cy="1928826"/>
          </a:xfrm>
          <a:prstGeom prst="roundRect">
            <a:avLst/>
          </a:prstGeom>
          <a:noFill/>
          <a:ln>
            <a:solidFill>
              <a:srgbClr val="FF339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1509093" y="2789797"/>
            <a:ext cx="7042596" cy="35719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kern="0" dirty="0" smtClean="0">
                <a:solidFill>
                  <a:srgbClr val="A3057A"/>
                </a:solidFill>
                <a:latin typeface="Franklin Gothic Book"/>
              </a:rPr>
              <a:t>в том числе по видам, млн.рублей</a:t>
            </a:r>
          </a:p>
        </p:txBody>
      </p:sp>
      <p:sp>
        <p:nvSpPr>
          <p:cNvPr id="30" name="Стрелка вверх 29"/>
          <p:cNvSpPr/>
          <p:nvPr/>
        </p:nvSpPr>
        <p:spPr>
          <a:xfrm>
            <a:off x="3860879" y="1403136"/>
            <a:ext cx="1546783" cy="1032599"/>
          </a:xfrm>
          <a:prstGeom prst="upArrow">
            <a:avLst>
              <a:gd name="adj1" fmla="val 50000"/>
              <a:gd name="adj2" fmla="val 48946"/>
            </a:avLst>
          </a:prstGeom>
          <a:solidFill>
            <a:schemeClr val="accent4">
              <a:lumMod val="40000"/>
              <a:lumOff val="60000"/>
              <a:alpha val="71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+1,7</a:t>
            </a:r>
            <a:endParaRPr lang="ru-RU" sz="1600" b="1" dirty="0">
              <a:solidFill>
                <a:srgbClr val="FF0000"/>
              </a:solidFill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="" xmlns:p14="http://schemas.microsoft.com/office/powerpoint/2010/main" val="4003587567"/>
              </p:ext>
            </p:extLst>
          </p:nvPr>
        </p:nvGraphicFramePr>
        <p:xfrm>
          <a:off x="541736" y="3429001"/>
          <a:ext cx="8899952" cy="3096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Скругленный прямоугольник 20"/>
          <p:cNvSpPr/>
          <p:nvPr/>
        </p:nvSpPr>
        <p:spPr>
          <a:xfrm>
            <a:off x="4053039" y="3323544"/>
            <a:ext cx="4484572" cy="683221"/>
          </a:xfrm>
          <a:prstGeom prst="roundRect">
            <a:avLst/>
          </a:prstGeom>
          <a:solidFill>
            <a:schemeClr val="accent4">
              <a:lumMod val="60000"/>
              <a:lumOff val="40000"/>
              <a:alpha val="39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00" dirty="0">
                <a:solidFill>
                  <a:srgbClr val="7030A0"/>
                </a:solidFill>
              </a:rPr>
              <a:t>за счет </a:t>
            </a:r>
            <a:r>
              <a:rPr lang="ru-RU" sz="1300" dirty="0" smtClean="0">
                <a:solidFill>
                  <a:srgbClr val="7030A0"/>
                </a:solidFill>
              </a:rPr>
              <a:t>поступления субвенции на социальную поддержку Героев </a:t>
            </a:r>
            <a:r>
              <a:rPr lang="ru-RU" sz="1300" dirty="0" err="1" smtClean="0">
                <a:solidFill>
                  <a:srgbClr val="7030A0"/>
                </a:solidFill>
              </a:rPr>
              <a:t>Соц.Труда</a:t>
            </a:r>
            <a:r>
              <a:rPr lang="ru-RU" sz="1300" dirty="0" smtClean="0">
                <a:solidFill>
                  <a:srgbClr val="7030A0"/>
                </a:solidFill>
              </a:rPr>
              <a:t>, Героев Труда РФ, полных кавалеров ордена Трудовой Славы</a:t>
            </a:r>
            <a:endParaRPr lang="ru-RU" sz="1300" dirty="0">
              <a:solidFill>
                <a:srgbClr val="7030A0"/>
              </a:solidFill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V="1">
            <a:off x="6669191" y="3951059"/>
            <a:ext cx="0" cy="728106"/>
          </a:xfrm>
          <a:prstGeom prst="line">
            <a:avLst/>
          </a:prstGeom>
          <a:ln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Скругленный прямоугольник 30"/>
          <p:cNvSpPr/>
          <p:nvPr/>
        </p:nvSpPr>
        <p:spPr>
          <a:xfrm>
            <a:off x="8146539" y="4902831"/>
            <a:ext cx="928859" cy="390734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>
              <a:defRPr/>
            </a:pPr>
            <a:r>
              <a:rPr lang="ru-RU" sz="1400" kern="0" dirty="0" smtClean="0">
                <a:solidFill>
                  <a:srgbClr val="FF0000"/>
                </a:solidFill>
                <a:latin typeface="Franklin Gothic Book"/>
              </a:rPr>
              <a:t>+1,5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6533128" y="1616620"/>
            <a:ext cx="1540219" cy="444228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</a:rPr>
              <a:t>14 453,6</a:t>
            </a:r>
          </a:p>
          <a:p>
            <a:endParaRPr lang="ru-RU" sz="24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35182" y="1402855"/>
            <a:ext cx="2813662" cy="1024387"/>
          </a:xfrm>
          <a:prstGeom prst="rect">
            <a:avLst/>
          </a:prstGeom>
          <a:solidFill>
            <a:srgbClr val="C77BC3">
              <a:alpha val="80000"/>
            </a:srgb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1"/>
          <p:cNvSpPr txBox="1"/>
          <p:nvPr/>
        </p:nvSpPr>
        <p:spPr>
          <a:xfrm>
            <a:off x="1485727" y="1665213"/>
            <a:ext cx="1200034" cy="37915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</a:rPr>
              <a:t>14 451,9</a:t>
            </a:r>
          </a:p>
          <a:p>
            <a:endParaRPr lang="ru-RU" sz="24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849563" y="4149081"/>
            <a:ext cx="2824299" cy="752059"/>
          </a:xfrm>
          <a:prstGeom prst="roundRect">
            <a:avLst/>
          </a:prstGeom>
          <a:solidFill>
            <a:schemeClr val="accent4">
              <a:lumMod val="60000"/>
              <a:lumOff val="40000"/>
              <a:alpha val="39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00" dirty="0">
                <a:solidFill>
                  <a:srgbClr val="7030A0"/>
                </a:solidFill>
              </a:rPr>
              <a:t>з</a:t>
            </a:r>
            <a:r>
              <a:rPr lang="ru-RU" sz="1300" dirty="0" smtClean="0">
                <a:solidFill>
                  <a:srgbClr val="7030A0"/>
                </a:solidFill>
              </a:rPr>
              <a:t>а счет возврата остатков целевых средств. Неиспользованный на 01.01.2019 г</a:t>
            </a:r>
            <a:endParaRPr lang="ru-RU" sz="1300" dirty="0">
              <a:solidFill>
                <a:srgbClr val="7030A0"/>
              </a:solidFill>
            </a:endParaRPr>
          </a:p>
        </p:txBody>
      </p:sp>
      <p:cxnSp>
        <p:nvCxnSpPr>
          <p:cNvPr id="28" name="Прямая соединительная линия 27"/>
          <p:cNvCxnSpPr>
            <a:endCxn id="27" idx="2"/>
          </p:cNvCxnSpPr>
          <p:nvPr/>
        </p:nvCxnSpPr>
        <p:spPr>
          <a:xfrm flipH="1" flipV="1">
            <a:off x="8261712" y="4901139"/>
            <a:ext cx="22830" cy="616094"/>
          </a:xfrm>
          <a:prstGeom prst="line">
            <a:avLst/>
          </a:prstGeom>
          <a:ln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01775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906000" cy="857232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2000" kern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Изменения в закон «Об областном бюджете на 2019 год и плановый период 2020 и </a:t>
            </a:r>
            <a:r>
              <a:rPr lang="ru-RU" sz="2000" kern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2021                     годов</a:t>
            </a:r>
            <a:r>
              <a:rPr lang="ru-RU" sz="2000" kern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» по источникам финансирования дефицита областного бюджета</a:t>
            </a:r>
            <a:endParaRPr lang="ru-RU" sz="2000" kern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aphicFrame>
        <p:nvGraphicFramePr>
          <p:cNvPr id="12" name="Диаграмма 4"/>
          <p:cNvGraphicFramePr>
            <a:graphicFrameLocks/>
          </p:cNvGraphicFramePr>
          <p:nvPr/>
        </p:nvGraphicFramePr>
        <p:xfrm>
          <a:off x="0" y="928670"/>
          <a:ext cx="3440930" cy="12144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625180" y="3357562"/>
            <a:ext cx="1083469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5216" y="642918"/>
            <a:ext cx="1238250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1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млрд</a:t>
            </a:r>
            <a:r>
              <a:rPr lang="ru-RU" sz="11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рублей</a:t>
            </a:r>
            <a:endParaRPr lang="ru-RU" sz="11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1500174"/>
            <a:ext cx="809596" cy="1171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1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годы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881166" y="1928802"/>
            <a:ext cx="857255" cy="21431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профицит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905868" y="785794"/>
            <a:ext cx="1000132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1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млн. рублей</a:t>
            </a:r>
            <a:endParaRPr lang="ru-RU" sz="11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Овальная выноска 16"/>
          <p:cNvSpPr/>
          <p:nvPr/>
        </p:nvSpPr>
        <p:spPr>
          <a:xfrm rot="16200000">
            <a:off x="720862" y="3500233"/>
            <a:ext cx="1368149" cy="2809861"/>
          </a:xfrm>
          <a:prstGeom prst="wedgeEllipseCallout">
            <a:avLst>
              <a:gd name="adj1" fmla="val -5031"/>
              <a:gd name="adj2" fmla="val 7068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Изменились остатки нецелевых средств на счетах по учету средств областного бюджета на 507,8 млн.рублей 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3440832" y="1559555"/>
          <a:ext cx="6048672" cy="4533741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649832"/>
                <a:gridCol w="2400452"/>
                <a:gridCol w="1242710"/>
                <a:gridCol w="1755678"/>
              </a:tblGrid>
              <a:tr h="478716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11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kumimoji="0" lang="ru-RU" sz="11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по годам, млн. рублей</a:t>
                      </a:r>
                      <a:endParaRPr kumimoji="0" lang="ru-RU" sz="11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1596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anchor="ctr" horzOverflow="overflow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solidFill>
                      <a:srgbClr val="D8FED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kumimoji="0" lang="ru-RU" sz="11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3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319-ОЗ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332-ОЗ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</a:tr>
              <a:tr h="422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источников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- 322,0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185,8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</a:tr>
              <a:tr h="7617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Кредиты кредитных организаций в валюте РФ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327,5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327,5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</a:tr>
              <a:tr h="9345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Бюджетные кредиты от других бюджетов бюджетной системы РФ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- 745,4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- 745,4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</a:tr>
              <a:tr h="3770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7500" marR="97500" marT="46800" marB="46800" anchor="ctr" horzOverflow="overflow">
                    <a:solidFill>
                      <a:srgbClr val="00B0F0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itchFamily="34" charset="0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Изменение остатков</a:t>
                      </a:r>
                    </a:p>
                  </a:txBody>
                  <a:tcPr marL="97500" marR="97500" marT="46800" marB="46800" anchor="ctr" horzOverflow="overflow">
                    <a:solidFill>
                      <a:srgbClr val="00B0F0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95,1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F0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602,9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F0">
                        <a:alpha val="46000"/>
                      </a:srgbClr>
                    </a:solidFill>
                  </a:tcPr>
                </a:tc>
              </a:tr>
              <a:tr h="9345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источники внутреннего финансирования дефицитов бюджетов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237773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3442" y="0"/>
            <a:ext cx="8594720" cy="7143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Изменения в закон «Об областном бюджете на 2019 год и плановый период 2020 и 2021 годов» в разрезе государственных программ на 2019 г. 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(млн. руб.)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50468678"/>
              </p:ext>
            </p:extLst>
          </p:nvPr>
        </p:nvGraphicFramePr>
        <p:xfrm>
          <a:off x="1166786" y="663562"/>
          <a:ext cx="8460000" cy="6077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19922"/>
                <a:gridCol w="1227462"/>
                <a:gridCol w="1110730"/>
                <a:gridCol w="1101886"/>
              </a:tblGrid>
              <a:tr h="3365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Наименование государственной программы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Закон АО от    01.03.2019   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       №</a:t>
                      </a:r>
                      <a:r>
                        <a:rPr lang="ru-RU" sz="1200" b="0" i="0" u="none" strike="noStrike" baseline="0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319-ОЗ  </a:t>
                      </a:r>
                      <a:endParaRPr lang="ru-RU" sz="1200" b="0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     (+/-)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Закон АО от   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28.03.2019       </a:t>
                      </a:r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№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332-ОЗ  </a:t>
                      </a:r>
                      <a:endParaRPr lang="ru-RU" sz="1200" b="0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536563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сельского хозяйства и регулирование рынков сельскохозяйственной продукции, сырья и продовольствия Амурской области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090,9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+58,8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149,7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40659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системы социальной защиты населения Амурской области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447,4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+38,9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486,3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383260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и сохранение культуры и искусства Амурской области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512,3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+19,7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532,0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248477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Охрана окружающей среды в Амурской области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089,6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+21,0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536563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Модернизация жилищно - коммунального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комплекса, </a:t>
                      </a:r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энергосбережение и повышение энергетической эффективности в Амурской области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771,5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+180,1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951,6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248477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здравоохранения Амурской области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208,5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-8,5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40659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Обеспечение доступным и качественным жильем населения Амурской области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748,1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+44,0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792,1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40659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Экономическое развитие и инновационная экономика Амурской области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074,9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+19,3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094,2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40659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физической культуры и спорта на территории Амурской области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263,7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+22,8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286,5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40659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Повышение эффективности деятельности органов государственной власти и управления Амурской области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604,6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+47,7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652,3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564721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Снижение рисков и смягчение последствий чрезвычайных ситуаций природного и техногенного характера, а также обеспечение безопасности населения области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971,8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+4,1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975,9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248477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образования Амурской области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455,9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+8,0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463,9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248477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транспортной системы Амурской области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383,3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+7,1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390,4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248477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НЕПРОГРАММНЫЕ РАСХОДЫ</a:t>
                      </a:r>
                      <a:r>
                        <a:rPr lang="ru-RU" sz="1200" b="1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859,0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+46,5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905,5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2015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Итого: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481,5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+509,5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54 991,0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7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83321927"/>
              </p:ext>
            </p:extLst>
          </p:nvPr>
        </p:nvGraphicFramePr>
        <p:xfrm>
          <a:off x="1095348" y="71414"/>
          <a:ext cx="8715434" cy="6706244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90908"/>
                <a:gridCol w="1438314"/>
                <a:gridCol w="3786212"/>
              </a:tblGrid>
              <a:tr h="949024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Развитие сельского хозяйства и регулирование рынков сельскохозяйственной продукции, сырья и продовольствия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167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01.03.2019 №</a:t>
                      </a:r>
                      <a:r>
                        <a:rPr lang="ru-RU" sz="1400" baseline="0" dirty="0" smtClean="0"/>
                        <a:t> 319-ОЗ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28.03.2019 № </a:t>
                      </a:r>
                      <a:r>
                        <a:rPr lang="ru-RU" sz="1400" baseline="0" dirty="0" smtClean="0"/>
                        <a:t> 332-ОЗ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167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1 090,9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1 149,</a:t>
                      </a:r>
                      <a:r>
                        <a:rPr lang="ru-RU" sz="1600" b="1" u="none" baseline="0" dirty="0" smtClean="0">
                          <a:latin typeface="+mn-lt"/>
                        </a:rPr>
                        <a:t> 7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4632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712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Возмещение части затрат на уплату процентов по инвестиционным кредитам (займам) в агропромышленном комплексе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+50,1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увеличены ассигнования</a:t>
                      </a:r>
                      <a:r>
                        <a:rPr lang="ru-RU" sz="1400" b="0" u="non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на </a:t>
                      </a: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возмещение части затрат на уплату процентов по инвестиционным кредитам (займам) в агропромышленном комплексе, в</a:t>
                      </a:r>
                      <a:r>
                        <a:rPr lang="ru-RU" sz="1400" b="0" u="non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целях обеспечения уровня </a:t>
                      </a:r>
                      <a:r>
                        <a:rPr lang="ru-RU" sz="1400" b="0" u="none" baseline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софинансирования</a:t>
                      </a:r>
                      <a:r>
                        <a:rPr lang="ru-RU" sz="1400" b="0" u="non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из областного бюджета</a:t>
                      </a: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algn="l"/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28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Содержание органов исполнительной власти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+8,7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увеличены ассигнования</a:t>
                      </a:r>
                      <a:r>
                        <a:rPr lang="ru-RU" sz="1400" b="0" u="non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повышение размера окладов специалистов 1 разряда и последующую дифференциацию должностных окладов государственных гражданских служащих области от установленного уровня оклада специалиста 1 категории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3207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+58,8</a:t>
                      </a:r>
                    </a:p>
                    <a:p>
                      <a:pPr algn="l"/>
                      <a:endParaRPr lang="ru-RU" sz="1800" b="1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dirty="0" smtClean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42110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9960895"/>
              </p:ext>
            </p:extLst>
          </p:nvPr>
        </p:nvGraphicFramePr>
        <p:xfrm>
          <a:off x="1004756" y="0"/>
          <a:ext cx="8892000" cy="615500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086480"/>
                <a:gridCol w="1249289"/>
                <a:gridCol w="4556231"/>
              </a:tblGrid>
              <a:tr h="466793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Развитие системы социальной защиты населения Амурской области </a:t>
                      </a: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495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01.03.2019 №</a:t>
                      </a:r>
                      <a:r>
                        <a:rPr lang="ru-RU" sz="1400" baseline="0" dirty="0" smtClean="0"/>
                        <a:t> 319-ОЗ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28.03.2019 № 332</a:t>
                      </a:r>
                      <a:r>
                        <a:rPr lang="ru-RU" sz="1400" baseline="0" dirty="0" smtClean="0"/>
                        <a:t> 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24454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9 447,4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9 486,3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9495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914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Мероприятия, направленные на создание условий доступности для инвалидов объектов социальной и транспортной инфраструктуры, а также условий социальной реабилитации инвалидов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+1,0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увеличены ассигнования</a:t>
                      </a:r>
                      <a:r>
                        <a:rPr lang="ru-RU" sz="1300" b="0" u="non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kumimoji="0" lang="ru-RU" sz="13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фиксирование мероприятий по обеспечению беспрепятственного доступа инвалидов к объектам социальной инфраструктуры</a:t>
                      </a:r>
                      <a:endParaRPr kumimoji="0" lang="ru-RU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0002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+0,6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увеличены ассигнования</a:t>
                      </a:r>
                      <a:r>
                        <a:rPr lang="ru-RU" sz="1300" b="0" u="non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ru-RU" sz="1300" b="0" baseline="0" dirty="0" smtClean="0">
                          <a:solidFill>
                            <a:schemeClr val="tx1"/>
                          </a:solidFill>
                        </a:rPr>
                        <a:t>в связи с возникновением обязанности по уплате взносов на капитальной ремонт общего имущества ГБУ АО «Благовещенский специальный дом для одиноких престарелых «Ветеран»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5078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Компенсация за предоставление социальных услуг поставщикам социальных услуг, включённым в реестр поставщиков социальных услуг Амурской области, но не участвующим в выполнении государственного задания (заказа)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+0,3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увеличены ассигнования</a:t>
                      </a:r>
                      <a:r>
                        <a:rPr lang="ru-RU" sz="1300" b="0" u="non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kumimoji="0"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</a:t>
                      </a:r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 возмещение расходов за содержание пожилых граждан (питание, медикаменты, мягкий инвентарь), находящихся на обслуживании в некоммерческих организациях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078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Пересылка (доставка, перечисление) денежных выплат (пособий, социальной поддержки, денежного вознаграждения) отдельным категориям граждан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+0,3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увеличены ассигнования</a:t>
                      </a:r>
                      <a:r>
                        <a:rPr lang="ru-RU" sz="1300" b="0" u="non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kumimoji="0" lang="ru-RU" sz="1300" b="0" u="non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оплату услуг банка по зачислению выплат на счета получателей</a:t>
                      </a:r>
                      <a:endParaRPr lang="ru-RU" sz="13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08573535"/>
              </p:ext>
            </p:extLst>
          </p:nvPr>
        </p:nvGraphicFramePr>
        <p:xfrm>
          <a:off x="1064567" y="71415"/>
          <a:ext cx="8784978" cy="5597593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049332"/>
                <a:gridCol w="1234253"/>
                <a:gridCol w="4501393"/>
              </a:tblGrid>
              <a:tr h="466793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Развитие системы социальной защиты населения Амурской области </a:t>
                      </a: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495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01.03.2019 №</a:t>
                      </a:r>
                      <a:r>
                        <a:rPr lang="ru-RU" sz="1400" baseline="0" dirty="0" smtClean="0"/>
                        <a:t> 319-ОЗ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28.03.2019 №</a:t>
                      </a:r>
                      <a:r>
                        <a:rPr lang="ru-RU" sz="1400" baseline="0" dirty="0" smtClean="0"/>
                        <a:t> 332-ОЗ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24454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9 447,4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9 486,3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9495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7078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Единовременная денежная выплата при рождении первого ребенка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+2,5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увеличены ассигнования</a:t>
                      </a:r>
                      <a:r>
                        <a:rPr lang="ru-RU" sz="1400" b="0" u="non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на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предоставление единовременной денежной выплаты при рождении первого ребенка в размере двукратной величины прожиточного минимума для детей, установленной в Амурской области за 2 квартал года, предшествующего году обращения за ЕДВ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078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Предоставление регионального материнского (семейного) капитала при рождении второго ребенка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+21,6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увеличены ассигнования</a:t>
                      </a:r>
                      <a:r>
                        <a:rPr lang="ru-RU" sz="1400" b="0" u="non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на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предоставление регионального материнского (семейного) капитала при рождении второго ребенка в размере 30 % от размера материнского (семейного) капитала на соответствующий год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078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Расходы на выплаты персоналу в целях обеспечения выполнения функций государственными (муниципальными) органами, казенными учреждениями, органами управления государственными внебюджетными фондами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+6,6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увеличены ассигнования на повышение размера окладов специалистов 1 разряда и последующую дифференциацию должностных окладов государственных гражданских служащих области от установленного уровня оклада специалиста 1 категории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871326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18152</TotalTime>
  <Words>3360</Words>
  <Application>Microsoft Office PowerPoint</Application>
  <PresentationFormat>Лист A4 (210x297 мм)</PresentationFormat>
  <Paragraphs>629</Paragraphs>
  <Slides>26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Солнцестояние</vt:lpstr>
      <vt:lpstr>Бюджет для граждан</vt:lpstr>
      <vt:lpstr>Содержание</vt:lpstr>
      <vt:lpstr>Слайд 3</vt:lpstr>
      <vt:lpstr>Слайд 4</vt:lpstr>
      <vt:lpstr>Изменения в закон «Об областном бюджете на 2019 год и плановый период 2020 и 2021                     годов» по источникам финансирования дефицита областного бюджета</vt:lpstr>
      <vt:lpstr>  Изменения в закон «Об областном бюджете на 2019 год и плановый период 2020 и 2021 годов» в разрезе государственных программ на 2019 г.  (млн. руб.) 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 Изменения в закон «Об областном бюджете на 2019 год и плановый период 2020 и 2021 годов» в разрезе разделов на 2019 г.                                           (млн. руб.)  </vt:lpstr>
      <vt:lpstr> Изменения в закон «Об областном бюджете на 2019 год и плановый период 2020 и 2021 годов» в разрезе видов расходов на 2019 г.                  (млн. руб.)  </vt:lpstr>
      <vt:lpstr>Контакты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piskunova</dc:creator>
  <cp:lastModifiedBy>morozova</cp:lastModifiedBy>
  <cp:revision>2431</cp:revision>
  <cp:lastPrinted>2019-03-25T05:48:59Z</cp:lastPrinted>
  <dcterms:created xsi:type="dcterms:W3CDTF">2017-07-19T00:54:29Z</dcterms:created>
  <dcterms:modified xsi:type="dcterms:W3CDTF">2019-03-29T02:41:42Z</dcterms:modified>
</cp:coreProperties>
</file>