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9"/>
  </p:notesMasterIdLst>
  <p:handoutMasterIdLst>
    <p:handoutMasterId r:id="rId30"/>
  </p:handoutMasterIdLst>
  <p:sldIdLst>
    <p:sldId id="416" r:id="rId2"/>
    <p:sldId id="425" r:id="rId3"/>
    <p:sldId id="490" r:id="rId4"/>
    <p:sldId id="491" r:id="rId5"/>
    <p:sldId id="420" r:id="rId6"/>
    <p:sldId id="476" r:id="rId7"/>
    <p:sldId id="468" r:id="rId8"/>
    <p:sldId id="485" r:id="rId9"/>
    <p:sldId id="432" r:id="rId10"/>
    <p:sldId id="449" r:id="rId11"/>
    <p:sldId id="394" r:id="rId12"/>
    <p:sldId id="438" r:id="rId13"/>
    <p:sldId id="486" r:id="rId14"/>
    <p:sldId id="487" r:id="rId15"/>
    <p:sldId id="477" r:id="rId16"/>
    <p:sldId id="440" r:id="rId17"/>
    <p:sldId id="457" r:id="rId18"/>
    <p:sldId id="399" r:id="rId19"/>
    <p:sldId id="488" r:id="rId20"/>
    <p:sldId id="478" r:id="rId21"/>
    <p:sldId id="464" r:id="rId22"/>
    <p:sldId id="489" r:id="rId23"/>
    <p:sldId id="435" r:id="rId24"/>
    <p:sldId id="480" r:id="rId25"/>
    <p:sldId id="422" r:id="rId26"/>
    <p:sldId id="424" r:id="rId27"/>
    <p:sldId id="418" r:id="rId28"/>
  </p:sldIdLst>
  <p:sldSz cx="9906000" cy="6858000" type="A4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D5E7"/>
    <a:srgbClr val="B365B5"/>
    <a:srgbClr val="CF75D1"/>
    <a:srgbClr val="0E57E8"/>
    <a:srgbClr val="FB39A8"/>
    <a:srgbClr val="990099"/>
    <a:srgbClr val="CE2284"/>
    <a:srgbClr val="FCE1FF"/>
    <a:srgbClr val="F696FF"/>
    <a:srgbClr val="A62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2" autoAdjust="0"/>
    <p:restoredTop sz="92230" autoAdjust="0"/>
  </p:normalViewPr>
  <p:slideViewPr>
    <p:cSldViewPr>
      <p:cViewPr>
        <p:scale>
          <a:sx n="80" d="100"/>
          <a:sy n="80" d="100"/>
        </p:scale>
        <p:origin x="-2310" y="-68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8"/>
    </p:cViewPr>
  </p:sorterViewPr>
  <p:notesViewPr>
    <p:cSldViewPr>
      <p:cViewPr varScale="1">
        <p:scale>
          <a:sx n="55" d="100"/>
          <a:sy n="55" d="100"/>
        </p:scale>
        <p:origin x="-2722" y="-67"/>
      </p:cViewPr>
      <p:guideLst>
        <p:guide orient="horz" pos="311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89770435428319E-3"/>
          <c:y val="0.11309734281486138"/>
          <c:w val="0.94964250504205772"/>
          <c:h val="0.7060584868843227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1"/>
            <c:invertIfNegative val="0"/>
            <c:bubble3D val="0"/>
            <c:spPr>
              <a:solidFill>
                <a:srgbClr val="C77BC3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cat>
            <c:strRef>
              <c:f>Лист1!$A$2:$A$5</c:f>
              <c:strCache>
                <c:ptCount val="4"/>
                <c:pt idx="0">
                  <c:v>Первоначальный план на 2018 год</c:v>
                </c:pt>
                <c:pt idx="1">
                  <c:v>В предыдущей редакции от 01.03.2019 № 319-ОЗ</c:v>
                </c:pt>
                <c:pt idx="3">
                  <c:v>Уточненный план в ред. от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38858.400000000001</c:v>
                </c:pt>
                <c:pt idx="1">
                  <c:v>41635.4</c:v>
                </c:pt>
                <c:pt idx="3">
                  <c:v>43499.5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869120"/>
        <c:axId val="20870656"/>
      </c:barChart>
      <c:catAx>
        <c:axId val="20869120"/>
        <c:scaling>
          <c:orientation val="minMax"/>
        </c:scaling>
        <c:delete val="1"/>
        <c:axPos val="b"/>
        <c:majorTickMark val="out"/>
        <c:minorTickMark val="none"/>
        <c:tickLblPos val="nextTo"/>
        <c:crossAx val="20870656"/>
        <c:crosses val="autoZero"/>
        <c:auto val="1"/>
        <c:lblAlgn val="ctr"/>
        <c:lblOffset val="100"/>
        <c:noMultiLvlLbl val="0"/>
      </c:catAx>
      <c:valAx>
        <c:axId val="208706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869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004773995963649E-2"/>
          <c:y val="0.13945460910724505"/>
          <c:w val="0.96599045200807265"/>
          <c:h val="0.470590515019629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-1.8550662541051251E-2"/>
                  <c:y val="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91299690578843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096551086138857E-2"/>
                  <c:y val="-1.0078225280077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36710836070083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821341539120604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</c:v>
                </c:pt>
                <c:pt idx="4">
                  <c:v>неналоговые доходы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9115.6</c:v>
                </c:pt>
                <c:pt idx="1">
                  <c:v>13859.7</c:v>
                </c:pt>
                <c:pt idx="2">
                  <c:v>2819.1</c:v>
                </c:pt>
                <c:pt idx="3">
                  <c:v>1988.2</c:v>
                </c:pt>
                <c:pt idx="4">
                  <c:v>777.4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предыдущая ред.от 31.05.19 № 364-ОЗ</c:v>
                </c:pt>
              </c:strCache>
            </c:strRef>
          </c:tx>
          <c:spPr>
            <a:solidFill>
              <a:srgbClr val="C77BC3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0"/>
                  <c:y val="7.96841957041004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5888545087604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15867,8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</c:v>
                </c:pt>
                <c:pt idx="4">
                  <c:v>неналоговые доходы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9427.6</c:v>
                </c:pt>
                <c:pt idx="1">
                  <c:v>15867.8</c:v>
                </c:pt>
                <c:pt idx="2">
                  <c:v>3189.7</c:v>
                </c:pt>
                <c:pt idx="3">
                  <c:v>1988.2</c:v>
                </c:pt>
                <c:pt idx="4">
                  <c:v>860.8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уточненный план в ред.от 27.06.2019 № 375-ОЗ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2.318832817631406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1014321987890944E-2"/>
                  <c:y val="1.23048184506392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004773995963649E-2"/>
                  <c:y val="-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55066254105125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8550662541051251E-2"/>
                  <c:y val="-8.2032123004261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</c:v>
                </c:pt>
                <c:pt idx="4">
                  <c:v>неналоговые доходы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11010.6</c:v>
                </c:pt>
                <c:pt idx="1">
                  <c:v>15867.8</c:v>
                </c:pt>
                <c:pt idx="2">
                  <c:v>3378.9</c:v>
                </c:pt>
                <c:pt idx="3">
                  <c:v>2080</c:v>
                </c:pt>
                <c:pt idx="4">
                  <c:v>863.9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Налог на прибыль организаций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</c:v>
                </c:pt>
                <c:pt idx="4">
                  <c:v>неналоговые доходы</c:v>
                </c:pt>
              </c:strCache>
            </c:strRef>
          </c:cat>
          <c:val>
            <c:numRef>
              <c:f>Лист1!$E$2:$E$6</c:f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826368"/>
        <c:axId val="22024192"/>
      </c:barChart>
      <c:catAx>
        <c:axId val="20826368"/>
        <c:scaling>
          <c:orientation val="minMax"/>
        </c:scaling>
        <c:delete val="0"/>
        <c:axPos val="b"/>
        <c:majorTickMark val="out"/>
        <c:minorTickMark val="none"/>
        <c:tickLblPos val="nextTo"/>
        <c:crossAx val="22024192"/>
        <c:crosses val="autoZero"/>
        <c:auto val="1"/>
        <c:lblAlgn val="ctr"/>
        <c:lblOffset val="100"/>
        <c:noMultiLvlLbl val="0"/>
      </c:catAx>
      <c:valAx>
        <c:axId val="22024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8263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336195458739383E-2"/>
          <c:y val="0.81334785366502727"/>
          <c:w val="0.96863842518994947"/>
          <c:h val="0.1620425094336941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7004773995963649E-2"/>
          <c:y val="6.5625698403409441E-2"/>
          <c:w val="0.96599045200807265"/>
          <c:h val="0.61245732068875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-1.7004773995963649E-2"/>
                  <c:y val="-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004773995963649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8550662541051251E-2"/>
                  <c:y val="2.226493921225908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3188328176314065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4555.8999999999996</c:v>
                </c:pt>
                <c:pt idx="1">
                  <c:v>3354.8</c:v>
                </c:pt>
                <c:pt idx="2">
                  <c:v>3209.8</c:v>
                </c:pt>
                <c:pt idx="3">
                  <c:v>3331.5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предудущ. ред.от 31.05.2019 № 364-ОЗ</c:v>
                </c:pt>
              </c:strCache>
            </c:strRef>
          </c:tx>
          <c:spPr>
            <a:solidFill>
              <a:srgbClr val="C77BC3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0"/>
                  <c:y val="-4.33607591911502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58885450876044E-3"/>
                  <c:y val="1.2304818450639269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0" u="none" strike="noStrike" kern="1200" baseline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rPr>
                      <a:t>3354,8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200" b="1" i="0" u="none" strike="noStrike" kern="1200" baseline="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rPr>
                      <a:t>3209,9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 rtl="0">
                  <a:defRPr lang="ru-RU" sz="12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4555.8999999999996</c:v>
                </c:pt>
                <c:pt idx="1">
                  <c:v>3354.8</c:v>
                </c:pt>
                <c:pt idx="2">
                  <c:v>3209.9</c:v>
                </c:pt>
                <c:pt idx="3">
                  <c:v>3331.5</c:v>
                </c:pt>
                <c:pt idx="4">
                  <c:v>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уточненныйплан в ред. от 27.06.2019 № 375-ОЗ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0"/>
              <c:layout>
                <c:manualLayout>
                  <c:x val="2.0096551086138857E-2"/>
                  <c:y val="-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096551086138857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21219815613231E-2"/>
                  <c:y val="4.1016061502130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00477399596364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4555.8999999999996</c:v>
                </c:pt>
                <c:pt idx="1">
                  <c:v>3354.8</c:v>
                </c:pt>
                <c:pt idx="2">
                  <c:v>3209.9</c:v>
                </c:pt>
                <c:pt idx="3">
                  <c:v>3333.4</c:v>
                </c:pt>
                <c:pt idx="4">
                  <c:v>132.69999999999999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486208"/>
        <c:axId val="21578112"/>
      </c:barChart>
      <c:catAx>
        <c:axId val="21486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1578112"/>
        <c:crosses val="autoZero"/>
        <c:auto val="1"/>
        <c:lblAlgn val="ctr"/>
        <c:lblOffset val="100"/>
        <c:noMultiLvlLbl val="0"/>
      </c:catAx>
      <c:valAx>
        <c:axId val="21578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4862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3851696947417862E-3"/>
          <c:y val="0.81334785366502727"/>
          <c:w val="0.99461483030525821"/>
          <c:h val="0.1620425094336941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C77BC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14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451,9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556301931406752E-3"/>
                  <c:y val="-8.501073344181684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</a:t>
                    </a:r>
                    <a:r>
                      <a:rPr lang="ru-RU" dirty="0" smtClean="0"/>
                      <a:t> 624,8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40782296555392E-16"/>
                  <c:y val="1.70021466883633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</a:t>
                    </a:r>
                    <a:r>
                      <a:rPr lang="ru-RU" dirty="0" smtClean="0"/>
                      <a:t> 664,4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Первоначальный план</c:v>
                </c:pt>
                <c:pt idx="1">
                  <c:v>предыдущ.редакция от 28.03.2019 № 332-ОЗ</c:v>
                </c:pt>
                <c:pt idx="3">
                  <c:v>уточненный план от 26.04.2019 № 347-ОЗ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4"/>
                <c:pt idx="0">
                  <c:v>14451.9</c:v>
                </c:pt>
                <c:pt idx="1">
                  <c:v>14624.8</c:v>
                </c:pt>
                <c:pt idx="3">
                  <c:v>14664.4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Первоначальный план</c:v>
                </c:pt>
                <c:pt idx="1">
                  <c:v>предыдущ.редакция от 28.03.2019 № 332-ОЗ</c:v>
                </c:pt>
                <c:pt idx="3">
                  <c:v>уточненный план от 26.04.2019 № 347-ОЗ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Первоначальный план</c:v>
                </c:pt>
                <c:pt idx="1">
                  <c:v>предыдущ.редакция от 28.03.2019 № 332-ОЗ</c:v>
                </c:pt>
                <c:pt idx="3">
                  <c:v>уточненный план от 26.04.2019 № 347-ОЗ</c:v>
                </c:pt>
              </c:strCache>
            </c:strRef>
          </c:cat>
          <c:val>
            <c:numRef>
              <c:f>Лист1!$D$2:$D$6</c:f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626880"/>
        <c:axId val="21628416"/>
      </c:barChart>
      <c:catAx>
        <c:axId val="21626880"/>
        <c:scaling>
          <c:orientation val="minMax"/>
        </c:scaling>
        <c:delete val="1"/>
        <c:axPos val="b"/>
        <c:majorTickMark val="out"/>
        <c:minorTickMark val="none"/>
        <c:tickLblPos val="nextTo"/>
        <c:crossAx val="21628416"/>
        <c:crosses val="autoZero"/>
        <c:auto val="1"/>
        <c:lblAlgn val="ctr"/>
        <c:lblOffset val="100"/>
        <c:noMultiLvlLbl val="0"/>
      </c:catAx>
      <c:valAx>
        <c:axId val="21628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626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0.06085</cdr:x>
      <cdr:y>0.3866</cdr:y>
    </cdr:from>
    <cdr:to>
      <cdr:x>0.22566</cdr:x>
      <cdr:y>0.54742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7589" y="738016"/>
          <a:ext cx="914420" cy="3070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38 858,4</a:t>
          </a:r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0.75704</cdr:x>
      <cdr:y>0.05767</cdr:y>
    </cdr:from>
    <cdr:to>
      <cdr:x>0.92184</cdr:x>
      <cdr:y>0.22221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200283" y="110100"/>
          <a:ext cx="914364" cy="314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accent4">
                  <a:lumMod val="75000"/>
                </a:schemeClr>
              </a:solidFill>
            </a:rPr>
            <a:t>43 499,5</a:t>
          </a:r>
        </a:p>
        <a:p xmlns:a="http://schemas.openxmlformats.org/drawingml/2006/main">
          <a:endParaRPr lang="ru-RU" sz="1400" b="1" dirty="0">
            <a:solidFill>
              <a:schemeClr val="accent4">
                <a:lumMod val="75000"/>
              </a:schemeClr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8" y="2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F5AA666A-2B63-4AD2-B7C6-EC50DCCFB653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8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D5E4782E-C79B-471E-97D8-204F12411A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1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2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01.07.2019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82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3" tIns="45640" rIns="91283" bIns="4564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3"/>
          </a:xfrm>
          <a:prstGeom prst="rect">
            <a:avLst/>
          </a:prstGeom>
        </p:spPr>
        <p:txBody>
          <a:bodyPr vert="horz" lIns="91283" tIns="45640" rIns="91283" bIns="456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57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B3AFE-1146-4698-A7F5-95D8ABA76706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061707-90DE-4D2C-91EE-0C29E486F929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274639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38250" y="274640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6FF521-FA5D-4DE7-8999-3BC21632686F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4886A-DC2D-4E24-928A-5224A620E0A0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2102A4-2741-4DAC-9DCA-BAC18D3829A7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BC58C7-D65F-4DEF-8493-E844FD09F2F1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CF289C-2FA8-4853-97FF-1D0798E741F8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2CFCA-2B17-4F46-B3D3-94BCFC25FFB8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9A262-D767-41C6-A4F9-73EA4A694710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3CB09-F7B7-4651-89EA-663EF4067063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8463B0-3322-4DF4-8712-F467FD62097E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98121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4556F6-CDC4-4E6C-B229-B0B5868DC7F6}" type="datetime1">
              <a:rPr lang="ru-RU" smtClean="0"/>
              <a:pPr/>
              <a:t>01.07.2019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област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6480" y="214290"/>
            <a:ext cx="5262599" cy="3929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294004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242" y="3786190"/>
            <a:ext cx="8122920" cy="246221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Закону Амурской области от 27.06.2019  </a:t>
            </a:r>
          </a:p>
          <a:p>
            <a:pPr marL="87313" indent="-11113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375 - ОЗ «О внесении изменений в Закон Амурской области «Об областном бюджете на 2019 год и плановый период 2020 и 2021 годов»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011156"/>
              </p:ext>
            </p:extLst>
          </p:nvPr>
        </p:nvGraphicFramePr>
        <p:xfrm>
          <a:off x="1136576" y="188998"/>
          <a:ext cx="8670210" cy="609638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97638"/>
                <a:gridCol w="1290380"/>
                <a:gridCol w="4082192"/>
              </a:tblGrid>
              <a:tr h="79173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Охрана окружающей среды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83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932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1 132,9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1 133,7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591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2336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расходов по оплате коммунальных услуг ГКУ «Лесничества»</a:t>
                      </a:r>
                      <a:endParaRPr lang="ru-RU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516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содержание органов исполнительной власти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0,1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за счет дохода от поступивших платежей, взимаемых государственными органами (организациями) субъектами Российской Федерации за выполнение определенных функций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5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0,8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81026"/>
              </p:ext>
            </p:extLst>
          </p:nvPr>
        </p:nvGraphicFramePr>
        <p:xfrm>
          <a:off x="1208584" y="0"/>
          <a:ext cx="8537169" cy="636991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62791"/>
                <a:gridCol w="1224136"/>
                <a:gridCol w="3850242"/>
              </a:tblGrid>
              <a:tr h="62242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0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536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3 900,0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4 367,5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037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955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государственная поддержка организаций (индивидуальных предпринимателей), осуществляющих оказание жилищно-коммунальных услуг населению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398,1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подготовку к предстоящему отопительному периоду</a:t>
                      </a:r>
                      <a:endParaRPr lang="ru-RU" sz="13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2024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мероприятий по обеспечению доступности коммунальных услуг, повышению качества и надежности жилищно-коммунального обслуживания населения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9,8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проектно-сметной документации для перевода объектов жилищно-коммунальной инфраструктуры на потребление природного газа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6368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10,3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подготовка обоснования инвестиций и проведение его технологического и ценового аудита в отношении объектов капитального строительства муниципальной собственности, на строительство очистных сооружений </a:t>
                      </a:r>
                      <a:r>
                        <a:rPr kumimoji="0" lang="ru-RU" sz="13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г.Сковородино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713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25,8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расходы, направленные на модернизацию коммунальной инфраструктуры, на ремонт и реконструкцию котлов, труб, котельных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63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имущественный взнос Амурской области в некоммерческую организацию "Фонд капитального ремонта многоквартирных домов Амурской области"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23,5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 фонда капитального ремонта многоквартирных домов области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6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467,5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360249"/>
              </p:ext>
            </p:extLst>
          </p:nvPr>
        </p:nvGraphicFramePr>
        <p:xfrm>
          <a:off x="1095348" y="116632"/>
          <a:ext cx="8643998" cy="611613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857652"/>
                <a:gridCol w="1296144"/>
                <a:gridCol w="3490202"/>
              </a:tblGrid>
              <a:tr h="575364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94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274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9 215,1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9 482,8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94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305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мероприятия по иммунизации населения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проведения иммунизации населения от кори и пневмококковой инфекции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112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совершенствование механизмов обеспечения населения лекарственными препаратами, медицинскими изделиями, специализированными продуктами лечебного питания для детей в амбулаторных условиях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льготных категорий граждан, имеющих право на льготное лекарственное обеспечение лекарственными препаратами, медицинскими изделиями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государственных полномочий по организации и осуществлению деятельности по опеке и попечительству в отношении совершеннолетних лиц, признанных судом недееспособными вследствие психического расстройства или ограниченных судом в дееспособности вследствие злоупотребления спиртными напитками и наркотическими средствами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индексацией материальных затрат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961876"/>
              </p:ext>
            </p:extLst>
          </p:nvPr>
        </p:nvGraphicFramePr>
        <p:xfrm>
          <a:off x="1095348" y="116632"/>
          <a:ext cx="8643998" cy="644881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345484"/>
                <a:gridCol w="1512168"/>
                <a:gridCol w="4786346"/>
              </a:tblGrid>
              <a:tr h="575364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94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94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4540"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лабораторных исследований донорской крови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проектно сметной документации для проведения капитального ремонта учреждений здравоохранения области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150,0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приобретение медикаментов, продуктов питания и расходных материалов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6520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реконструкция вентиляции здания детской консультативной поликлиники ГАУЗ АО «АОДКБ»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solidFill>
                            <a:schemeClr val="tx1"/>
                          </a:solidFill>
                        </a:rPr>
                        <a:t>34,1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замена оконных блоков и дверных проемов здания хирургического корпуса  ГАУЗ АО «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Тындинская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больница»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финансовое обеспечение выполнения государственного задания ГАУЗ АО «Амурская областная клиническая больница» - выполнение санитарных полетов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591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устранение предписаний надзорных органов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9565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оплата коммунальных услуг в связи с увеличением тарифов на отопление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890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695114"/>
              </p:ext>
            </p:extLst>
          </p:nvPr>
        </p:nvGraphicFramePr>
        <p:xfrm>
          <a:off x="1095348" y="116632"/>
          <a:ext cx="8643998" cy="666316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89700"/>
                <a:gridCol w="1296144"/>
                <a:gridCol w="3058154"/>
              </a:tblGrid>
              <a:tr h="432048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94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483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закупок лекарственных средств и расходных материалов для оказания высокотехнологичной (дорогостоящей) медицинской помощи, предоставляемой жителям области, направление жителей области в медицинские организации, находящиеся на территории Российской Федерации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имплантация второго уха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пациентам-детям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88426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строительство участковой больницы,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с.Стойба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Селемджинского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-3,2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нецелесообразностью  разработки ПСД по объекту "Реконструкция вивария под лабораторный комплекс ГБУЗ АО "Амурская областная станция переливания крови"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83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подготовка обоснования инвестиций и проведение его технологического и ценового аудита в отношении объектов капитального строительства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отношении объекта "Строительство Амурской областной станции переливания крови,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г.Благовещенск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630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267,7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418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235704"/>
              </p:ext>
            </p:extLst>
          </p:nvPr>
        </p:nvGraphicFramePr>
        <p:xfrm>
          <a:off x="1095348" y="188999"/>
          <a:ext cx="8572560" cy="619200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41725"/>
                <a:gridCol w="1296689"/>
                <a:gridCol w="4034146"/>
              </a:tblGrid>
              <a:tr h="58933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75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95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864,7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889,7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20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4178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мероприятие по переселению граждан из не предназначенных для проживания строений, созданных в период промышленного освоения Дальнего Востока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жилыми помещениями граждан, проживающих в не предназначенных для этого строениях, созданных в период промышленного освоения Дальнего Востока (строительства Байкало-Амурской магистрали)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416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25,0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764893"/>
              </p:ext>
            </p:extLst>
          </p:nvPr>
        </p:nvGraphicFramePr>
        <p:xfrm>
          <a:off x="1166786" y="188999"/>
          <a:ext cx="8572560" cy="6156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071834"/>
                <a:gridCol w="1290444"/>
                <a:gridCol w="4210282"/>
              </a:tblGrid>
              <a:tr h="49249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714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286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121,8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4 407,1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615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55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реализация мероприятий планов социального развития центров экономического роста субъектов Российской Федерации, входящих в состав Дальневосточного федерального округа, в части имущества, находящегося в государственной собственности, за счет средств областного бюджета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284,6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Реконструкция отделения анестезиологии и реанимации ГАУЗ Амурской области "Амурская областная клиническая больница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97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0беспечение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ремонт транспортных средств учреждений управления занятости населения области, оплату исполнительного листа</a:t>
                      </a:r>
                      <a:endParaRPr lang="ru-RU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065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285,3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52669"/>
              </p:ext>
            </p:extLst>
          </p:nvPr>
        </p:nvGraphicFramePr>
        <p:xfrm>
          <a:off x="1238224" y="188999"/>
          <a:ext cx="8467303" cy="661431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917306"/>
                <a:gridCol w="1213021"/>
                <a:gridCol w="4336976"/>
              </a:tblGrid>
              <a:tr h="37236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физической культуры и спорта на территории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971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836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377,4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420,5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103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9716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муниципальной собственности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41,6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реконструкция стадиона в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с.Ивановка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Ивановского района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187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по  объекту «Строительство спортивной площадки 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Серышевский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район», в связи с отнесением работ на капитальный ремонт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113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совершенствование материально-технической базы для занятий физической культурой и спортом в муниципальных образованиях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капитальный ремонт многофункциональной спортивной площадки на территории МОАУ СОШ    № 1 имени С. Бондарева </a:t>
                      </a:r>
                      <a:r>
                        <a:rPr lang="ru-RU" sz="14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пгт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Серышево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9716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текущего ремонта спортивного объекта ГАУ АО «Спортивная школа олимпийского резерва»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7770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международного заплыва "Дружба" через реку Амур в июле 2019 года, аренду звукового оборудования для проведения на стадионе "Амур" международного футбольного матча и на участие сборной команды области в мероприятиях ВЭФ</a:t>
                      </a:r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260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43,1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938362"/>
              </p:ext>
            </p:extLst>
          </p:nvPr>
        </p:nvGraphicFramePr>
        <p:xfrm>
          <a:off x="1166786" y="142853"/>
          <a:ext cx="8572560" cy="622799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50110"/>
                <a:gridCol w="1224136"/>
                <a:gridCol w="4498314"/>
              </a:tblGrid>
              <a:tr h="659159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21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2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7 645,4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7 758,3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0316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3884"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5332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поддержка мер по обеспечению сбалансированности местных бюджетов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107,0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наличием выпадающих доходов в бюджетах муниципальных образований, а также ростом тарифов на коммунальные услуги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110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финансирование расходов, связанных с материально-техническим обеспечением проведения выборов в представительный орган вновь образованных муниципальных образований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финансирование расходов, связанных с материально-техническим обеспечением проведения выборов в представительный орган вновь образованного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Амуро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-Балтийского сельсовета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Зейского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района, в связи с принятием Закона Амурской области "Об объединении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Амуро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-Балтийского и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Сианского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сельсоветов в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Зейском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районе и внесении изменений в Закон Амурской области «Об установлении границ и наделении соответствующим статусом муниципального образования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Зейского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 и муниципальных образований в его составе"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927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финансовое обеспечение государственных полномочий по организационному обеспечению деятельности административных комиссий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индексацией материальных затрат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108951"/>
              </p:ext>
            </p:extLst>
          </p:nvPr>
        </p:nvGraphicFramePr>
        <p:xfrm>
          <a:off x="1166786" y="142853"/>
          <a:ext cx="8572560" cy="6228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778102"/>
                <a:gridCol w="1296144"/>
                <a:gridCol w="4498314"/>
              </a:tblGrid>
              <a:tr h="91434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0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6546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9828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расходы по обеспечению деятельности мировых судей Амурской области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почтовые расходы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651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расходы по техническому и автоматизированному обслуживанию терминалов ПАО «Сбербанк» для оперативной оплаты государственных пошлин клиентами непосредственно на рабочем месте специалиста МФЦ;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311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проектов развития территорий сельских поселений Амурской области, основанных на местных инициативах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итогам конкурсного отбора муниципальных образований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035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112,9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114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10" y="0"/>
            <a:ext cx="8654252" cy="1417638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9223178"/>
              </p:ext>
            </p:extLst>
          </p:nvPr>
        </p:nvGraphicFramePr>
        <p:xfrm>
          <a:off x="1095348" y="1214422"/>
          <a:ext cx="8643998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73"/>
                <a:gridCol w="998525"/>
              </a:tblGrid>
              <a:tr h="5000660">
                <a:tc>
                  <a:txBody>
                    <a:bodyPr/>
                    <a:lstStyle/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по доходам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разрезе государственных программ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разделов           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видов расходов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                                                    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</a:p>
                    <a:p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3-4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26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27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703642"/>
              </p:ext>
            </p:extLst>
          </p:nvPr>
        </p:nvGraphicFramePr>
        <p:xfrm>
          <a:off x="1166787" y="142852"/>
          <a:ext cx="8501122" cy="537385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643337"/>
                <a:gridCol w="1214446"/>
                <a:gridCol w="3643339"/>
              </a:tblGrid>
              <a:tr h="99834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+mn-lt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effectLst/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10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47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971,8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1 013,8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27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39224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согласно нормам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положенности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подразделений пожарной службы специализированной одеждой, оборудованием, экипировкой</a:t>
                      </a: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6456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создание и функционирование центра для реализации системы обеспечения вызова экстренных оперативных служб по единому номеру "112"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техническое обслуживание оборудования комплекса системы «112»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77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4,5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443237"/>
              </p:ext>
            </p:extLst>
          </p:nvPr>
        </p:nvGraphicFramePr>
        <p:xfrm>
          <a:off x="1023910" y="142853"/>
          <a:ext cx="8643999" cy="658757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81018"/>
                <a:gridCol w="1152128"/>
                <a:gridCol w="4210853"/>
              </a:tblGrid>
              <a:tr h="35420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46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11 525,7 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11 599,5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51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35347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приобретение здания для размещения детского технопарка «Кванториум-28»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35347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мероприятия по проведению оздоровительной кампании детей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оздоровление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детей, находящихся в трудной жизненной ситуации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5026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государственная поддержка профессиональных образовательных организаций в целях обеспечения соответствия их материально-технической базы современным требованиям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софинансирование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грантов в форме субсидии, выделяемой из федерального бюджета государственному автономному учреждению "Амурский колледж сервиса и торговли", в рамках федерального проекта "Молодые профессионалы" 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16632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функционирования негосударственных организаций дополнительного образования детей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автономной некоммерческой организации дополнительного образования "Амурский аэроклуб ДОСААФ"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5026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родготовка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обоснования инвестиций и проведение его технологического и ценового аудита в отношении объектов капитального строительства муниципальной собственности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по объекту "Строительство школы-детского сада на 220 мест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г.Сковородино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5026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выявление и поддержка одаренных детей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направление команды победителей регионального этапа Всероссийской военно-спортивной игры "Победа"  в общероссийском этапе соревнований  с 8 по 14 июля 2019 года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212382"/>
              </p:ext>
            </p:extLst>
          </p:nvPr>
        </p:nvGraphicFramePr>
        <p:xfrm>
          <a:off x="1023910" y="142853"/>
          <a:ext cx="8643999" cy="63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81018"/>
                <a:gridCol w="1152128"/>
                <a:gridCol w="4210853"/>
              </a:tblGrid>
              <a:tr h="39228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68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5572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84550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программы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проведение конкурса социальной рекламы с целью информационного сопровождения реализации национальных проектов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42204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переданных государственных полномочий по организации деятельности комиссий по делам несовершеннолетних и защите их прав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индексация материальных затрат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42204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разработка ПСД на капитальный ремонт образовательных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организаций, проведение текущего ремонта, устранение предписаний надзорных органов, приобретение компьютерной и копировальной аппаратуры, расходных материалов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13382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муниципальной собственности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-12,9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отсутствием потребности в средствах на разработку проектно сметной документации по объекту «Строительство школы в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п.Экимчан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Селемджинского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района на 165 мест»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42753"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i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73,8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927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613577"/>
              </p:ext>
            </p:extLst>
          </p:nvPr>
        </p:nvGraphicFramePr>
        <p:xfrm>
          <a:off x="1095349" y="142851"/>
          <a:ext cx="8572560" cy="658170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065563"/>
                <a:gridCol w="1296144"/>
                <a:gridCol w="4210853"/>
              </a:tblGrid>
              <a:tr h="395654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82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584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4 594,7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 4 801,2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119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3652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финансовое обеспечение расходов на отдельные государственные полномочия по организации транспортного обслуживания населения автомобильным транспортом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индексация материальных затрат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8145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17,9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увеличение бюджетных ассигнований ГАУ "Амурская Авиабаза" по субсидии на иную цель для капитального ремонта воздушных судов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6527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уменьшение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госзадания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по выполнению полетов в труднодоступные районы области в рамках перевозки беременных и рожениц, в связи с изменением способа оказания поддержки данной категории в форме компенсации через учреждения социальной защиты населения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0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latin typeface="+mn-lt"/>
                        </a:rPr>
                        <a:t>обеспечение содержания, ремонта автомобильных дорог общего пользования регионального или межмуниципального значения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189,2</a:t>
                      </a:r>
                      <a:endParaRPr lang="ru-RU" sz="1400" b="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 счет территориального дорожного фонда</a:t>
                      </a:r>
                      <a:endParaRPr lang="ru-RU" sz="1400" b="0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206,5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945996"/>
              </p:ext>
            </p:extLst>
          </p:nvPr>
        </p:nvGraphicFramePr>
        <p:xfrm>
          <a:off x="1166786" y="22385"/>
          <a:ext cx="8604090" cy="670632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00462"/>
                <a:gridCol w="1214446"/>
                <a:gridCol w="3889182"/>
              </a:tblGrid>
              <a:tr h="454287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05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895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941,0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953,8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705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депутатов Государственной Думы и их помощников в избирательных округах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 счет средств федерального бюджета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членов Совета Федерации и их помощников в субъектах Российской Федерации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33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контрольно-счетной палаты Амурской области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командировочные расходы, приобретение компьютерной техники контрольно-счетной палаты области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9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текущего ремонта ГБУ «Дирекция по содержанию и обслуживанию административных зданий»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06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осуществление мероприятий по защите информации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разработку технического проекта на создание ситуационного центра губернатора области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374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управления государственной гражданской службы и профилактики коррупционных и иных правонарушений Амурской области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командировочные расходы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82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12,8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822558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разделов на 2019 г.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49374"/>
              </p:ext>
            </p:extLst>
          </p:nvPr>
        </p:nvGraphicFramePr>
        <p:xfrm>
          <a:off x="1083440" y="639420"/>
          <a:ext cx="8590420" cy="6137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4339"/>
                <a:gridCol w="994179"/>
                <a:gridCol w="810140"/>
                <a:gridCol w="981762"/>
              </a:tblGrid>
              <a:tr h="73470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>
                          <a:solidFill>
                            <a:srgbClr val="353436"/>
                          </a:solidFill>
                          <a:effectLst/>
                          <a:latin typeface="Times New Roman"/>
                        </a:rPr>
                        <a:t>Наименование раздела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31.05.2019        № 364 –ОЗ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   27.06.2019        № 375–ОЗ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1526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1 962,8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1 983,4</a:t>
                      </a:r>
                    </a:p>
                  </a:txBody>
                  <a:tcPr marL="9525" marR="9525" marT="9525" marB="0"/>
                </a:tc>
              </a:tr>
              <a:tr h="28228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41,1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1 010,4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1 014,9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7 630,2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478,0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8 108,2</a:t>
                      </a:r>
                    </a:p>
                  </a:txBody>
                  <a:tcPr marL="9525" marR="9525" marT="9525" marB="0"/>
                </a:tc>
              </a:tr>
              <a:tr h="44921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4 148,1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492,2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4 640,3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203,4</a:t>
                      </a:r>
                    </a:p>
                  </a:txBody>
                  <a:tcPr marL="9525" marR="9525" marT="9525" marB="0"/>
                </a:tc>
              </a:tr>
              <a:tr h="44921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10 718,1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10 791,9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566,9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619,6</a:t>
                      </a:r>
                    </a:p>
                  </a:txBody>
                  <a:tcPr marL="9525" marR="9525" marT="9525" marB="0"/>
                </a:tc>
              </a:tr>
              <a:tr h="37434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4 405,4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552,3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4 957,7</a:t>
                      </a:r>
                    </a:p>
                  </a:txBody>
                  <a:tcPr marL="9525" marR="9525" marT="9525" marB="0"/>
                </a:tc>
              </a:tr>
              <a:tr h="41526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16 630,5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16 712,0</a:t>
                      </a:r>
                    </a:p>
                  </a:txBody>
                  <a:tcPr marL="9525" marR="9525" marT="9525" marB="0"/>
                </a:tc>
              </a:tr>
              <a:tr h="48315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420,4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51,4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29947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 ОБЩЕГО ХАРАКТЕРА БЮДЖЕТАМ      БЮДЖЕТНОЙ СИСТЕМЫ РОССИЙСКОЙ ФЕДЕРАЦИИ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7 982,8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8 087,8</a:t>
                      </a:r>
                    </a:p>
                  </a:txBody>
                  <a:tcPr marL="9525" marR="9525" marT="9525" marB="0"/>
                </a:tc>
              </a:tr>
              <a:tr h="36226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56 545,5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1 903,7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58 449,2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596470" y="6381750"/>
            <a:ext cx="428628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видов расходов на 2019 г.              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467836"/>
              </p:ext>
            </p:extLst>
          </p:nvPr>
        </p:nvGraphicFramePr>
        <p:xfrm>
          <a:off x="1238224" y="949181"/>
          <a:ext cx="8435636" cy="571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1000132"/>
                <a:gridCol w="953016"/>
                <a:gridCol w="981762"/>
              </a:tblGrid>
              <a:tr h="789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кода вида расходов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31.05.2019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364-ОЗ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27.06.2019    № 375 -ОЗ 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01585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3 177,0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3 182,2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3 833,8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228,7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4 062,5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и иные выплаты населению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12 697,1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12 720,4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объекты государственной (муниципальной) собственности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395,7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1 443,1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21 095,6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470,2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21 565,8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Предоставление субсидии бюджетным, автономным учреждениям и иным некоммерческим организациям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9 925,9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10 273,0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(муниципального) долга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817,1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бюджетные ассигнования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3 951,6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433,5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4 385,1</a:t>
                      </a:r>
                    </a:p>
                  </a:txBody>
                  <a:tcPr marL="9525" marR="9525" marT="9525" marB="0"/>
                </a:tc>
              </a:tr>
              <a:tr h="6167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56 545,5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1 903,7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58 449,2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24" y="274638"/>
            <a:ext cx="8439938" cy="72547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238224" y="1000108"/>
          <a:ext cx="8440764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382"/>
                <a:gridCol w="4220382"/>
              </a:tblGrid>
              <a:tr h="2562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Порядок и график приема граждан руководством министерства финансов области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прием граждан по вопросам, входящим в компетенцию министерства финансов области в соответствии с Конституцией РФ, федеральными законами и законами Амурской области, проводится министром финансов Амурской области,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первым заместителем и заместителями </a:t>
                      </a: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министра финансов Амурской области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1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Адрес: 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675023 г.Благовещенск, Ленина ул., 135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приём граждан осуществляется каждый второй и четвертый четверг месяца с 14.00 до 16.00, по предварительной записи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Предварительная запись осуществляется ежедневно в рабочее время с 09-00 до 18-00 (обеденный перерыв с 13.00 до 14.00) по телефону (4162) 775-412, либо в ходе личного обращения гражданина в порядке очередности по предъявлению документа, удостоверяющего личность гражданина.</a:t>
                      </a:r>
                    </a:p>
                    <a:p>
                      <a:pPr algn="l">
                        <a:buNone/>
                      </a:pPr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</a:tr>
              <a:tr h="29378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Запись повторно на прием </a:t>
                      </a:r>
                      <a:r>
                        <a:rPr lang="ru-RU" sz="1200" dirty="0" smtClean="0"/>
                        <a:t>к руководству министерства финансов Амурской области осуществляется не ранее получения гражданином ответа на его предыдущее обращение. 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Результатом выполнения административных действий (процедур) по проведению личного приема граждан является ответ заявителю о решении поставленных вопросов, или разъяснение по существу, или принятие должностным лицом, осуществляющим прием, решения о направлении обращения в иной орган государственной власти, орган местного самоуправления или должностному лицу в соответствии с их компетенцией с извещением об этом заявителя.</a:t>
                      </a: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smtClean="0"/>
                        <a:t>Должностное </a:t>
                      </a:r>
                      <a:r>
                        <a:rPr lang="ru-RU" sz="1400" dirty="0" smtClean="0"/>
                        <a:t>лицо, ответственное за организацию приема граждан – </a:t>
                      </a:r>
                    </a:p>
                    <a:p>
                      <a:pPr algn="l"/>
                      <a:r>
                        <a:rPr lang="ru-RU" sz="1400" dirty="0" err="1" smtClean="0"/>
                        <a:t>Чернышова</a:t>
                      </a:r>
                      <a:r>
                        <a:rPr lang="ru-RU" sz="1400" dirty="0" smtClean="0"/>
                        <a:t> Наталья Валерьевна, </a:t>
                      </a:r>
                    </a:p>
                    <a:p>
                      <a:pPr algn="l"/>
                      <a:r>
                        <a:rPr lang="ru-RU" sz="1400" dirty="0" smtClean="0"/>
                        <a:t>старший специалист 1 разряда 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775-410)</a:t>
                      </a:r>
                    </a:p>
                    <a:p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24101406"/>
              </p:ext>
            </p:extLst>
          </p:nvPr>
        </p:nvGraphicFramePr>
        <p:xfrm>
          <a:off x="116463" y="900033"/>
          <a:ext cx="6256687" cy="190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налоговым и неналоговым доходам</a:t>
            </a:r>
            <a:endParaRPr lang="ru-RU" sz="7200" b="1" kern="0" dirty="0">
              <a:ln w="1905"/>
              <a:solidFill>
                <a:srgbClr val="F949C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Calibri"/>
              </a:rPr>
              <a:t> 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0004" y="715983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Налоговые и неналоговые доходы,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470398" y="279864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по видам доходов, млн.рублей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903326" y="1073173"/>
            <a:ext cx="3708601" cy="1354068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План по налоговым и неналоговым доходам увеличен на  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1 864,1 </a:t>
            </a:r>
            <a:r>
              <a:rPr lang="ru-RU" sz="1400" b="1" dirty="0" err="1" smtClean="0">
                <a:solidFill>
                  <a:srgbClr val="7030A0"/>
                </a:solidFill>
              </a:rPr>
              <a:t>млн.рублей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30" name="Стрелка вверх 29"/>
          <p:cNvSpPr/>
          <p:nvPr/>
        </p:nvSpPr>
        <p:spPr>
          <a:xfrm>
            <a:off x="3071712" y="1271708"/>
            <a:ext cx="1656000" cy="1189641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+1 864,1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222697" y="1403861"/>
            <a:ext cx="3002407" cy="0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222697" y="1403861"/>
            <a:ext cx="0" cy="268652"/>
          </a:xfrm>
          <a:prstGeom prst="line">
            <a:avLst/>
          </a:prstGeom>
          <a:ln>
            <a:solidFill>
              <a:srgbClr val="7030A0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022809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 flipV="1">
            <a:off x="8912106" y="3632848"/>
            <a:ext cx="0" cy="1634228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8745002" y="4621267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+0,1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2081150" y="1114666"/>
            <a:ext cx="990562" cy="31408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</a:rPr>
              <a:t>41 635,4</a:t>
            </a:r>
          </a:p>
          <a:p>
            <a:endParaRPr lang="ru-RU" sz="1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098993" y="4346484"/>
            <a:ext cx="972412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+189,2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38248" y="3632848"/>
            <a:ext cx="1168898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+1 583,0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470398" y="3123608"/>
            <a:ext cx="7739034" cy="537462"/>
          </a:xfrm>
          <a:prstGeom prst="roundRect">
            <a:avLst/>
          </a:prstGeom>
          <a:noFill/>
          <a:ln w="9525">
            <a:solidFill>
              <a:srgbClr val="A3057A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7030A0"/>
                </a:solidFill>
              </a:rPr>
              <a:t>Исходя из динамики </a:t>
            </a:r>
            <a:r>
              <a:rPr lang="ru-RU" sz="1400" dirty="0" smtClean="0">
                <a:solidFill>
                  <a:srgbClr val="7030A0"/>
                </a:solidFill>
              </a:rPr>
              <a:t>фактических поступлений по налогам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6982031" y="3632849"/>
            <a:ext cx="0" cy="1524345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237703" y="3632849"/>
            <a:ext cx="0" cy="1437845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6828768" y="4521671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+91,8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1832653" y="3632849"/>
            <a:ext cx="0" cy="830061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94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2019 и плановый период на 2020-2021 годы» по безвозмездным поступлениям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Безвозмездные поступления,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094431" y="2813405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в том числе по видам, млн.рублей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6787125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Скругленный прямоугольник 30"/>
          <p:cNvSpPr/>
          <p:nvPr/>
        </p:nvSpPr>
        <p:spPr>
          <a:xfrm>
            <a:off x="8525555" y="4288431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+37,7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8590385" y="3711200"/>
            <a:ext cx="44850" cy="1767057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981456697"/>
              </p:ext>
            </p:extLst>
          </p:nvPr>
        </p:nvGraphicFramePr>
        <p:xfrm>
          <a:off x="506507" y="1142984"/>
          <a:ext cx="8844219" cy="1493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Стрелка вверх 29"/>
          <p:cNvSpPr/>
          <p:nvPr/>
        </p:nvSpPr>
        <p:spPr>
          <a:xfrm>
            <a:off x="5343044" y="1750207"/>
            <a:ext cx="1546783" cy="767176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+39,6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976408" y="3173448"/>
            <a:ext cx="3004671" cy="573463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На обеспечение членов Совета Федерации и их помощников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6981079" y="3711199"/>
            <a:ext cx="0" cy="577232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6909955" y="3629736"/>
            <a:ext cx="928859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+1,9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37243" y="3173447"/>
            <a:ext cx="2418269" cy="537752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rgbClr val="7030A0"/>
                </a:solidFill>
              </a:rPr>
              <a:t>за счет договоров пожертвования</a:t>
            </a:r>
          </a:p>
        </p:txBody>
      </p:sp>
    </p:spTree>
    <p:extLst>
      <p:ext uri="{BB962C8B-B14F-4D97-AF65-F5344CB8AC3E}">
        <p14:creationId xmlns:p14="http://schemas.microsoft.com/office/powerpoint/2010/main" val="176762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2019 год и плановый период 2020 и 2021 годов» в разрезе государственных программ на 2019 г.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28653"/>
              </p:ext>
            </p:extLst>
          </p:nvPr>
        </p:nvGraphicFramePr>
        <p:xfrm>
          <a:off x="1166786" y="663562"/>
          <a:ext cx="8460000" cy="6077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922"/>
                <a:gridCol w="1227462"/>
                <a:gridCol w="1110730"/>
                <a:gridCol w="1101886"/>
              </a:tblGrid>
              <a:tr h="33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государственной программы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latin typeface="Times New Roman"/>
                        </a:rPr>
                        <a:t>Закон АО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от 31.05.2019                         № 364-ОЗ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latin typeface="Times New Roman"/>
                        </a:rPr>
                        <a:t>Закон АО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от 27.06.2019        № 375 -ОЗ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1 172,1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269,7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1 441,8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системы социальной защиты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9 478,8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9 560,3</a:t>
                      </a:r>
                    </a:p>
                  </a:txBody>
                  <a:tcPr marL="9525" marR="9525" marT="9525" marB="0"/>
                </a:tc>
              </a:tr>
              <a:tr h="38326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и сохранение культуры и искусства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566,6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619,2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Охрана окружающей среды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1 132,9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1 133,7</a:t>
                      </a: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3 900,0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467,5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4 367,5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здравоохранения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9 215,1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267,7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9 482,8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864,7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889,7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Экономическое развитие и инновационная экономика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4 121,8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285,3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4 407,1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на территории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420,5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7 645,4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7 758,3</a:t>
                      </a:r>
                    </a:p>
                  </a:txBody>
                  <a:tcPr marL="9525" marR="9525" marT="9525" marB="0"/>
                </a:tc>
              </a:tr>
              <a:tr h="56472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1 009,3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1 013,8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образования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11 525,7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11 599,5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транспортной системы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4 594,7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4 801,2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НЕПРОГРАММНЫЕ РАСХОДЫ</a:t>
                      </a:r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941,0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953,8</a:t>
                      </a:r>
                    </a:p>
                  </a:txBody>
                  <a:tcPr marL="9525" marR="9525" marT="9525" marB="0"/>
                </a:tc>
              </a:tr>
              <a:tr h="20155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Итого: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56 545,5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1 903,7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58 449,2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489504" y="63817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510806"/>
              </p:ext>
            </p:extLst>
          </p:nvPr>
        </p:nvGraphicFramePr>
        <p:xfrm>
          <a:off x="1064568" y="71415"/>
          <a:ext cx="8746214" cy="665168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503237"/>
                <a:gridCol w="1443393"/>
                <a:gridCol w="3799584"/>
              </a:tblGrid>
              <a:tr h="73476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01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118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1 172,1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1 441,8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34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77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части затрат на развитие сельскохозяйственного производства с уклоном на животноводство и интенсивное кормопроизводство в закрытых пограничных территориях поймы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р.Амур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необходимость выведения предприятий в закрытых пограничных территориях поймы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р.Амур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эффективное производство продукции с сохранением рабочих мест на данных территориях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76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части затрат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сельхозтовваропроизводителям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уплачивающим лизинговые платежи за приобретенную сельскохозяйственную технику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250,0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приобретение аграриями региона дополнительной сельскохозяйственной техники для полевых работ в связи с запланированным ростом посевных площадей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03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муниципальной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-0,3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уменьшением стоимости выполнения работ по реконструкции детского дома под жилье для молодых специалистов по результатам конкурсных процедур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282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269,7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439896"/>
              </p:ext>
            </p:extLst>
          </p:nvPr>
        </p:nvGraphicFramePr>
        <p:xfrm>
          <a:off x="1064567" y="71414"/>
          <a:ext cx="8674779" cy="644549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312369"/>
                <a:gridCol w="917483"/>
                <a:gridCol w="4444927"/>
              </a:tblGrid>
              <a:tr h="43940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51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9 478,8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 </a:t>
                      </a:r>
                      <a:r>
                        <a:rPr lang="ru-RU" sz="1400" dirty="0" err="1" smtClean="0"/>
                        <a:t>ния</a:t>
                      </a:r>
                      <a:r>
                        <a:rPr lang="ru-RU" sz="1400" dirty="0" smtClean="0"/>
                        <a:t>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9 560,3 </a:t>
                      </a:r>
                      <a:r>
                        <a:rPr lang="ru-RU" sz="1600" b="1" u="none" dirty="0" err="1" smtClean="0"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713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1698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обеспечение деятельности (оказание услуг) государственных учреждений</a:t>
                      </a:r>
                      <a:endParaRPr lang="ru-RU" sz="14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9,4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создание служб "Мобильная бригада", национальный проект "Демография"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759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2,2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приобретение серверного оборудование для сегмента государственного банка данных о детях, оставшихся без попечения родителей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51,3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проведение ремонтных работ, устранение нарушений требований пожарной безопасности, разработка ПСД для проведения капитального ремонта или реконструкции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6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оказание финансовой поддержки деятельности СОНКО путем предоставления субсидий на реализацию социально значимых проектов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оказание финансовой поддержки СОНКО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6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компенсация за предоставление социальных услуг поставщикам социальных услуг, включённым в реестр поставщиков социальных услуг Амурской области, но не участвующим в выполнении государственного задания (заказа)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компенсация поставщикам</a:t>
                      </a:r>
                      <a:r>
                        <a:rPr lang="ru-RU" sz="14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за предоставленные социальные услуги лицам, оказавшимся в трудной жизненной ситуации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925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400666"/>
              </p:ext>
            </p:extLst>
          </p:nvPr>
        </p:nvGraphicFramePr>
        <p:xfrm>
          <a:off x="1136576" y="71414"/>
          <a:ext cx="8602770" cy="6389325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744416"/>
                <a:gridCol w="1440160"/>
                <a:gridCol w="3418194"/>
              </a:tblGrid>
              <a:tr h="47011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61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31.05.2019 № 364-ОЗ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91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75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проектно-сметной документации по объектам государственной собственности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корректировка и разработка проектно сметной документации по учреждениям социальной защиты населения области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15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денежной выплаты в связи с проездом к месту нахождения лечебного учреждения для проведения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пренатальной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(дородовой) диагностики нарушений развития ребенка,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родоразрешения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и обратно беременным женщинам высокой степени риска и роженицам, проживающим в отдельных районах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9,1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меры социальной поддержки беременным женщинам, проживающим в районах крайнего Севера на проезд 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 областной </a:t>
                      </a:r>
                      <a:r>
                        <a:rPr lang="ru-RU" sz="1400" b="0" u="none" smtClean="0">
                          <a:solidFill>
                            <a:schemeClr val="tx1"/>
                          </a:solidFill>
                          <a:latin typeface="+mn-lt"/>
                        </a:rPr>
                        <a:t>перинатальный центр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391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государственных полномочий по организации и осуществлению деятельности по опеке и попечительству в отношении несовершеннолетних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связи с индексацией материальных затрат</a:t>
                      </a: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330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праздничных мероприятий, фестивалей, конкурсов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0,3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праздничных мероприятий, посвященных Международному дню семьи, Дню матери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69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81,5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758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853457"/>
              </p:ext>
            </p:extLst>
          </p:nvPr>
        </p:nvGraphicFramePr>
        <p:xfrm>
          <a:off x="1166786" y="188999"/>
          <a:ext cx="8501122" cy="642936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811589"/>
                <a:gridCol w="1194925"/>
                <a:gridCol w="4494608"/>
              </a:tblGrid>
              <a:tr h="44583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и сохранение культуры и искусства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5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Закон АО от 31.05.2019 № 364-ОЗ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27.06.2019 № 375-ОЗ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71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566,6</a:t>
                      </a:r>
                      <a:r>
                        <a:rPr lang="ru-RU" sz="1600" b="1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619,2 </a:t>
                      </a:r>
                      <a:r>
                        <a:rPr lang="ru-RU" sz="1600" b="1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млн.рублей</a:t>
                      </a: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расходов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68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20,5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разработка проектно-сметной документации на капитальный ремонт учреждений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</a:rPr>
                        <a:t> культуры, содержание памятников 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проектно-сметной документации по объектам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9,9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реализацию Федерального проекта «Культурная среда», реконструкция Амурского областного театра кукол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85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проектно сметной документации на реконструкцию дома музея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Саяпина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51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мероприятия по сохранению памятников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амурчанам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погибшим в годы Великой Отечественной войны и войны с Японией 1945 года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ремонт памятников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амурцам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погибшим в годы ВОВ и войны с Японией 1945 года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51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"Российско-китайской ярмарки"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469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52,6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19433</TotalTime>
  <Words>3377</Words>
  <Application>Microsoft Office PowerPoint</Application>
  <PresentationFormat>Лист A4 (210x297 мм)</PresentationFormat>
  <Paragraphs>667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Бюджет для граждан</vt:lpstr>
      <vt:lpstr>Содержание</vt:lpstr>
      <vt:lpstr>Презентация PowerPoint</vt:lpstr>
      <vt:lpstr>Презентация PowerPoint</vt:lpstr>
      <vt:lpstr>  Изменения в Закон «Об областном бюджете на 2019 год и плановый период 2020 и 2021 годов» в разрезе государственных программ на 2019 г.  (млн. руб.)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Изменения в Закон «Об областном бюджете на 2019 год и плановый период 2020 и 2021 годов» в разрезе разделов на 2019 г.                                           (млн. руб.)  </vt:lpstr>
      <vt:lpstr> Изменения в Закон «Об областном бюджете на 2019 год и плановый период 2020 и 2021 годов» в разрезе видов расходов на 2019 г.                  (млн. руб.) 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Нечпай О.В.</cp:lastModifiedBy>
  <cp:revision>2625</cp:revision>
  <cp:lastPrinted>2019-06-24T07:59:18Z</cp:lastPrinted>
  <dcterms:created xsi:type="dcterms:W3CDTF">2017-07-19T00:54:29Z</dcterms:created>
  <dcterms:modified xsi:type="dcterms:W3CDTF">2019-07-01T02:55:13Z</dcterms:modified>
</cp:coreProperties>
</file>