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5"/>
  </p:notesMasterIdLst>
  <p:handoutMasterIdLst>
    <p:handoutMasterId r:id="rId26"/>
  </p:handoutMasterIdLst>
  <p:sldIdLst>
    <p:sldId id="416" r:id="rId2"/>
    <p:sldId id="425" r:id="rId3"/>
    <p:sldId id="466" r:id="rId4"/>
    <p:sldId id="465" r:id="rId5"/>
    <p:sldId id="420" r:id="rId6"/>
    <p:sldId id="462" r:id="rId7"/>
    <p:sldId id="444" r:id="rId8"/>
    <p:sldId id="432" r:id="rId9"/>
    <p:sldId id="449" r:id="rId10"/>
    <p:sldId id="394" r:id="rId11"/>
    <p:sldId id="438" r:id="rId12"/>
    <p:sldId id="439" r:id="rId13"/>
    <p:sldId id="440" r:id="rId14"/>
    <p:sldId id="457" r:id="rId15"/>
    <p:sldId id="399" r:id="rId16"/>
    <p:sldId id="463" r:id="rId17"/>
    <p:sldId id="441" r:id="rId18"/>
    <p:sldId id="464" r:id="rId19"/>
    <p:sldId id="435" r:id="rId20"/>
    <p:sldId id="406" r:id="rId21"/>
    <p:sldId id="422" r:id="rId22"/>
    <p:sldId id="424" r:id="rId23"/>
    <p:sldId id="418" r:id="rId24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D5E7"/>
    <a:srgbClr val="B365B5"/>
    <a:srgbClr val="CF75D1"/>
    <a:srgbClr val="0E57E8"/>
    <a:srgbClr val="FB39A8"/>
    <a:srgbClr val="990099"/>
    <a:srgbClr val="CE2284"/>
    <a:srgbClr val="FCE1FF"/>
    <a:srgbClr val="F696FF"/>
    <a:srgbClr val="A62E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61" autoAdjust="0"/>
    <p:restoredTop sz="92299" autoAdjust="0"/>
  </p:normalViewPr>
  <p:slideViewPr>
    <p:cSldViewPr>
      <p:cViewPr>
        <p:scale>
          <a:sx n="80" d="100"/>
          <a:sy n="80" d="100"/>
        </p:scale>
        <p:origin x="-2310" y="-6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8"/>
    </p:cViewPr>
  </p:sorterViewPr>
  <p:notesViewPr>
    <p:cSldViewPr>
      <p:cViewPr varScale="1">
        <p:scale>
          <a:sx n="55" d="100"/>
          <a:sy n="55" d="100"/>
        </p:scale>
        <p:origin x="-2722" y="-67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2889770435428375E-3"/>
          <c:y val="0.11975012768632393"/>
          <c:w val="0.94964250504205749"/>
          <c:h val="0.6994057020128607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1"/>
            <c:spPr>
              <a:solidFill>
                <a:srgbClr val="C77BC3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cat>
            <c:strRef>
              <c:f>Лист1!$A$2:$A$5</c:f>
              <c:strCache>
                <c:ptCount val="2"/>
                <c:pt idx="0">
                  <c:v>Первоначальный план на 2018 год</c:v>
                </c:pt>
                <c:pt idx="1">
                  <c:v>Уточненный план в ред. от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38.86</c:v>
                </c:pt>
                <c:pt idx="1">
                  <c:v>40.349999999999994</c:v>
                </c:pt>
              </c:numCache>
            </c:numRef>
          </c:val>
        </c:ser>
        <c:overlap val="100"/>
        <c:axId val="62266752"/>
        <c:axId val="62318080"/>
      </c:barChart>
      <c:catAx>
        <c:axId val="62266752"/>
        <c:scaling>
          <c:orientation val="minMax"/>
        </c:scaling>
        <c:delete val="1"/>
        <c:axPos val="b"/>
        <c:tickLblPos val="nextTo"/>
        <c:crossAx val="62318080"/>
        <c:crosses val="autoZero"/>
        <c:auto val="1"/>
        <c:lblAlgn val="ctr"/>
        <c:lblOffset val="100"/>
      </c:catAx>
      <c:valAx>
        <c:axId val="62318080"/>
        <c:scaling>
          <c:orientation val="minMax"/>
        </c:scaling>
        <c:delete val="1"/>
        <c:axPos val="l"/>
        <c:numFmt formatCode="General" sourceLinked="1"/>
        <c:tickLblPos val="nextTo"/>
        <c:crossAx val="62266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dLbls>
            <c:dLblPos val="outEnd"/>
            <c:showVal val="1"/>
          </c:dLbls>
          <c:cat>
            <c:strRef>
              <c:f>Лист1!$A$2:$A$5</c:f>
              <c:strCache>
                <c:ptCount val="3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9115.6</c:v>
                </c:pt>
                <c:pt idx="1">
                  <c:v>13859.7</c:v>
                </c:pt>
                <c:pt idx="2">
                  <c:v>2819.1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план в ред.от 01.03.19 № 319-ОЗ</c:v>
                </c:pt>
              </c:strCache>
            </c:strRef>
          </c:tx>
          <c:spPr>
            <a:solidFill>
              <a:srgbClr val="C77BC3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14967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Val val="1"/>
            </c:dLbl>
            <c:dLblPos val="outEnd"/>
            <c:showVal val="1"/>
          </c:dLbls>
          <c:cat>
            <c:strRef>
              <c:f>Лист1!$A$2:$A$5</c:f>
              <c:strCache>
                <c:ptCount val="3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3"/>
                <c:pt idx="0">
                  <c:v>9427.5</c:v>
                </c:pt>
                <c:pt idx="1">
                  <c:v>14967</c:v>
                </c:pt>
                <c:pt idx="2">
                  <c:v>2893.1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Lbls>
            <c:dLblPos val="outEnd"/>
            <c:showVal val="1"/>
          </c:dLbls>
          <c:cat>
            <c:strRef>
              <c:f>Лист1!$A$2:$A$5</c:f>
              <c:strCache>
                <c:ptCount val="3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Val val="1"/>
        </c:dLbls>
        <c:axId val="76662656"/>
        <c:axId val="76664192"/>
      </c:barChart>
      <c:catAx>
        <c:axId val="76662656"/>
        <c:scaling>
          <c:orientation val="minMax"/>
        </c:scaling>
        <c:axPos val="b"/>
        <c:tickLblPos val="nextTo"/>
        <c:crossAx val="76664192"/>
        <c:crosses val="autoZero"/>
        <c:auto val="1"/>
        <c:lblAlgn val="ctr"/>
        <c:lblOffset val="100"/>
      </c:catAx>
      <c:valAx>
        <c:axId val="76664192"/>
        <c:scaling>
          <c:orientation val="minMax"/>
        </c:scaling>
        <c:delete val="1"/>
        <c:axPos val="l"/>
        <c:numFmt formatCode="General" sourceLinked="1"/>
        <c:tickLblPos val="nextTo"/>
        <c:crossAx val="76662656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153784006068131E-2"/>
          <c:y val="5.374384698866809E-2"/>
          <c:w val="0.77622418835384044"/>
          <c:h val="0.7452126319325849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1.0884557372570804E-2"/>
                  <c:y val="-0.13209809246355952"/>
                </c:manualLayout>
              </c:layout>
              <c:showVal val="1"/>
            </c:dLbl>
            <c:dLbl>
              <c:idx val="1"/>
              <c:layout>
                <c:manualLayout>
                  <c:x val="-1.5902677473822503E-2"/>
                  <c:y val="-0.18064203760397746"/>
                </c:manualLayout>
              </c:layout>
              <c:showVal val="1"/>
            </c:dLbl>
            <c:dLbl>
              <c:idx val="2"/>
              <c:layout>
                <c:manualLayout>
                  <c:x val="-7.4444990162543488E-3"/>
                  <c:y val="-0.17510988549511491"/>
                </c:manualLayout>
              </c:layout>
              <c:showVal val="1"/>
            </c:dLbl>
            <c:txPr>
              <a:bodyPr/>
              <a:lstStyle/>
              <a:p>
                <a:pPr algn="just">
                  <a:defRPr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0.30000000000000032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gapWidth val="95"/>
        <c:overlap val="100"/>
        <c:axId val="77025664"/>
        <c:axId val="77027200"/>
      </c:barChart>
      <c:catAx>
        <c:axId val="77025664"/>
        <c:scaling>
          <c:orientation val="minMax"/>
        </c:scaling>
        <c:axPos val="b"/>
        <c:numFmt formatCode="General" sourceLinked="1"/>
        <c:majorTickMark val="none"/>
        <c:tickLblPos val="nextTo"/>
        <c:crossAx val="77027200"/>
        <c:crosses val="autoZero"/>
        <c:auto val="1"/>
        <c:lblAlgn val="ctr"/>
        <c:lblOffset val="100"/>
      </c:catAx>
      <c:valAx>
        <c:axId val="77027200"/>
        <c:scaling>
          <c:orientation val="minMax"/>
          <c:max val="5"/>
          <c:min val="-4"/>
        </c:scaling>
        <c:delete val="1"/>
        <c:axPos val="l"/>
        <c:numFmt formatCode="#,##0.0" sourceLinked="1"/>
        <c:tickLblPos val="none"/>
        <c:crossAx val="770256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0.15026</cdr:x>
      <cdr:y>0.45738</cdr:y>
    </cdr:from>
    <cdr:to>
      <cdr:x>0.31507</cdr:x>
      <cdr:y>0.6182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33689" y="873124"/>
          <a:ext cx="914420" cy="30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38 858,4</a:t>
          </a:r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0.63449</cdr:x>
      <cdr:y>0.12059</cdr:y>
    </cdr:from>
    <cdr:to>
      <cdr:x>0.79929</cdr:x>
      <cdr:y>0.28512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20355" y="230198"/>
          <a:ext cx="914365" cy="314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40 351,6</a:t>
          </a:r>
        </a:p>
        <a:p xmlns:a="http://schemas.openxmlformats.org/drawingml/2006/main"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0.83333</cdr:y>
    </cdr:from>
    <cdr:to>
      <cdr:x>0.36765</cdr:x>
      <cdr:y>0.91844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1071570"/>
          <a:ext cx="1265058" cy="1094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0.15966</cdr:x>
      <cdr:y>0.10638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0"/>
          <a:ext cx="558879" cy="1899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E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5pPr>
          <a:lvl6pPr marL="22860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6pPr>
          <a:lvl7pPr marL="27432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7pPr>
          <a:lvl8pPr marL="32004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8pPr>
          <a:lvl9pPr marL="36576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pPr algn="ctr"/>
          <a:endParaRPr lang="ru-RU" sz="11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0.48442</cdr:x>
      <cdr:y>0.88235</cdr:y>
    </cdr:from>
    <cdr:to>
      <cdr:x>0.50518</cdr:x>
      <cdr:y>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666852" y="1071570"/>
          <a:ext cx="71438" cy="142876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/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0.04235</cdr:x>
      <cdr:y>0.45</cdr:y>
    </cdr:from>
    <cdr:to>
      <cdr:x>0.10117</cdr:x>
      <cdr:y>0.81902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 rot="16200000">
          <a:off x="-264958" y="1705624"/>
          <a:ext cx="1054482" cy="2150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Arial"/>
              <a:cs typeface="Arial"/>
            </a:defRPr>
          </a:lvl1pPr>
          <a:lvl2pPr marL="457200" indent="0">
            <a:defRPr sz="1100">
              <a:solidFill>
                <a:srgbClr val="FFFFFF"/>
              </a:solidFill>
              <a:latin typeface="Arial"/>
              <a:cs typeface="Arial"/>
            </a:defRPr>
          </a:lvl2pPr>
          <a:lvl3pPr marL="914400" indent="0">
            <a:defRPr sz="1100">
              <a:solidFill>
                <a:srgbClr val="FFFFFF"/>
              </a:solidFill>
              <a:latin typeface="Arial"/>
              <a:cs typeface="Arial"/>
            </a:defRPr>
          </a:lvl3pPr>
          <a:lvl4pPr marL="1371600" indent="0">
            <a:defRPr sz="1100">
              <a:solidFill>
                <a:srgbClr val="FFFFFF"/>
              </a:solidFill>
              <a:latin typeface="Arial"/>
              <a:cs typeface="Arial"/>
            </a:defRPr>
          </a:lvl4pPr>
          <a:lvl5pPr marL="1828800" indent="0">
            <a:defRPr sz="1100">
              <a:solidFill>
                <a:srgbClr val="FFFFFF"/>
              </a:solidFill>
              <a:latin typeface="Arial"/>
              <a:cs typeface="Arial"/>
            </a:defRPr>
          </a:lvl5pPr>
          <a:lvl6pPr marL="2286000" indent="0">
            <a:defRPr sz="1100">
              <a:solidFill>
                <a:srgbClr val="FFFFFF"/>
              </a:solidFill>
              <a:latin typeface="Arial"/>
              <a:cs typeface="Arial"/>
            </a:defRPr>
          </a:lvl6pPr>
          <a:lvl7pPr marL="2743200" indent="0">
            <a:defRPr sz="1100">
              <a:solidFill>
                <a:srgbClr val="FFFFFF"/>
              </a:solidFill>
              <a:latin typeface="Arial"/>
              <a:cs typeface="Arial"/>
            </a:defRPr>
          </a:lvl7pPr>
          <a:lvl8pPr marL="3200400" indent="0">
            <a:defRPr sz="1100">
              <a:solidFill>
                <a:srgbClr val="FFFFFF"/>
              </a:solidFill>
              <a:latin typeface="Arial"/>
              <a:cs typeface="Arial"/>
            </a:defRPr>
          </a:lvl8pPr>
          <a:lvl9pPr marL="3657600" indent="0">
            <a:defRPr sz="11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0.06919</cdr:x>
      <cdr:y>0.47059</cdr:y>
    </cdr:from>
    <cdr:to>
      <cdr:x>0.88101</cdr:x>
      <cdr:y>0.76471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238092" y="571504"/>
          <a:ext cx="2793416" cy="35719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2019                2020                 2021</a:t>
          </a:r>
          <a:endParaRPr lang="ru-RU" sz="12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1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/>
          <a:lstStyle>
            <a:lvl1pPr algn="r">
              <a:defRPr sz="1200"/>
            </a:lvl1pPr>
          </a:lstStyle>
          <a:p>
            <a:fld id="{F5AA666A-2B63-4AD2-B7C6-EC50DCCFB653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8585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28585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 anchor="b"/>
          <a:lstStyle>
            <a:lvl1pPr algn="r">
              <a:defRPr sz="1200"/>
            </a:lvl1pPr>
          </a:lstStyle>
          <a:p>
            <a:fld id="{D5E4782E-C79B-471E-97D8-204F12411A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1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68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2" tIns="45645" rIns="91292" bIns="4564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8"/>
          </a:xfrm>
          <a:prstGeom prst="rect">
            <a:avLst/>
          </a:prstGeom>
        </p:spPr>
        <p:txBody>
          <a:bodyPr vert="horz" lIns="91292" tIns="45645" rIns="91292" bIns="4564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5"/>
            <a:ext cx="2945659" cy="496333"/>
          </a:xfrm>
          <a:prstGeom prst="rect">
            <a:avLst/>
          </a:prstGeom>
        </p:spPr>
        <p:txBody>
          <a:bodyPr vert="horz" lIns="91292" tIns="45645" rIns="91292" bIns="45645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57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8FCD-5CD5-43A5-BBDC-4D1D9A210D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B3AFE-1146-4698-A7F5-95D8ABA76706}" type="datetime1">
              <a:rPr lang="ru-RU" smtClean="0"/>
              <a:t>05.03.2019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061707-90DE-4D2C-91EE-0C29E486F929}" type="datetime1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274639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38250" y="274640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6FF521-FA5D-4DE7-8999-3BC21632686F}" type="datetime1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4886A-DC2D-4E24-928A-5224A620E0A0}" type="datetime1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2102A4-2741-4DAC-9DCA-BAC18D3829A7}" type="datetime1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BC58C7-D65F-4DEF-8493-E844FD09F2F1}" type="datetime1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CF289C-2FA8-4853-97FF-1D0798E741F8}" type="datetime1">
              <a:rPr lang="ru-RU" smtClean="0"/>
              <a:t>05.03.2019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2CFCA-2B17-4F46-B3D3-94BCFC25FFB8}" type="datetime1">
              <a:rPr lang="ru-RU" smtClean="0"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9A262-D767-41C6-A4F9-73EA4A694710}" type="datetime1">
              <a:rPr lang="ru-RU" smtClean="0"/>
              <a:t>05.03.2019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3CB09-F7B7-4651-89EA-663EF4067063}" type="datetime1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8463B0-3322-4DF4-8712-F467FD62097E}" type="datetime1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98121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4556F6-CDC4-4E6C-B229-B0B5868DC7F6}" type="datetime1">
              <a:rPr lang="ru-RU" smtClean="0"/>
              <a:t>05.03.2019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област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6480" y="214290"/>
            <a:ext cx="5262599" cy="3929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294004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242" y="3786190"/>
            <a:ext cx="8122920" cy="246221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закону Амурской области от 01.03.2019  </a:t>
            </a:r>
          </a:p>
          <a:p>
            <a:pPr marL="87313" indent="-11113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319 - ОЗ «О внесении изменений в Закон Амурской области «Об областном бюджете на 2019 год и плановый период 2020 и 2021 годов»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5192926"/>
              </p:ext>
            </p:extLst>
          </p:nvPr>
        </p:nvGraphicFramePr>
        <p:xfrm>
          <a:off x="380969" y="142851"/>
          <a:ext cx="9358378" cy="667547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71899"/>
                <a:gridCol w="1571636"/>
                <a:gridCol w="4214843"/>
              </a:tblGrid>
              <a:tr h="613717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22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319 -ОЗ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1 904,0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2 771,5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224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05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Государственная поддержка организаций (индивидуальных предпринимателей), осуществляющих оказание жилищно-коммунальных услуг населению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+738,9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бесперебойного прохождения отопительного периода</a:t>
                      </a:r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99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административного центра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+50,0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мероприятия направленные на реализацию Закона Амурской области от 16.09.2014 № 400-ОЗ «О статусе административно-политического центра Амурской области-города Благовещенска»</a:t>
                      </a:r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проектно-сметной документации для перевода объектов жилищно-коммунальной инфраструктуры на потребление природного газа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+9,0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предоставление субсидии местным бюджетам</a:t>
                      </a:r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Оборудование контейнерных площадок для сбора твердых коммунальных отходов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+69,3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перехода на новую систему обращения с твердыми коммунальными отходами</a:t>
                      </a:r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05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kumimoji="0" lang="ru-RU" sz="14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одержание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органов исполнительной власти 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+0,3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дифференцированного подхода к оплате труда лиц не отнесенных к государственным должностям и должностям государственной гражданской службы</a:t>
                      </a:r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+867,5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8882880"/>
              </p:ext>
            </p:extLst>
          </p:nvPr>
        </p:nvGraphicFramePr>
        <p:xfrm>
          <a:off x="595283" y="145675"/>
          <a:ext cx="9072626" cy="676656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357586"/>
                <a:gridCol w="1285884"/>
                <a:gridCol w="4429156"/>
              </a:tblGrid>
              <a:tr h="335799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98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78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8 611,4</a:t>
                      </a:r>
                      <a:r>
                        <a:rPr lang="ru-RU" sz="1600" b="1" u="none" dirty="0" smtClean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9 208,5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</a:t>
                      </a:r>
                      <a:r>
                        <a:rPr lang="ru-RU" sz="1600" b="1" u="none" dirty="0" smtClean="0">
                          <a:latin typeface="+mn-lt"/>
                        </a:rPr>
                        <a:t>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983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5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Приобретение лекарственных препаратов, медицинских изделий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+233,0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доведение ассигнований до уровня 2018 года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92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мероприятий по обеспечению приемки, хранению, доставки до аптечных (медицинских) организаций и отпуск по рецептам лекарственных препаратов для оказания паллиативной помощи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+6,9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оказание услуги склада по приемке, хранению и отпуску препаратов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5715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+232,4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продуктов питания, медикаментов и расходных материалов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571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+82,8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ремонтных работ, устранение нарушений надзорных органов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1598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обеспечения дифференцированного подхода к оплате труда «неуказных» категорий работников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1598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мебели для детской консультационной поликлиники ГАУЗ АО «Амурская областная детская клиническая больница»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5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+31,1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завершение работ по разработке проектно – сметной документации 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36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+597,1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6101162"/>
              </p:ext>
            </p:extLst>
          </p:nvPr>
        </p:nvGraphicFramePr>
        <p:xfrm>
          <a:off x="1238224" y="188999"/>
          <a:ext cx="8501122" cy="6192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14710"/>
                <a:gridCol w="1285884"/>
                <a:gridCol w="4000528"/>
              </a:tblGrid>
              <a:tr h="81254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860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122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723,5 </a:t>
                      </a:r>
                      <a:r>
                        <a:rPr lang="ru-RU" sz="1600" b="1" u="none" dirty="0" smtClean="0">
                          <a:latin typeface="+mn-lt"/>
                        </a:rPr>
                        <a:t>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748,1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5105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7555"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00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мероприятий по переселению граждан из аварийного жилищного фонда, в том числе переселению граждан из аварийного жилищного фонда с учетом необходимости развития малоэтажного жилищного строительства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+24,6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предоставления субсидии муниципальным образованиям области на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софинансирование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расходов по переселению граждан из аварийного жилищного фонда</a:t>
                      </a:r>
                      <a:endParaRPr lang="ru-RU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751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+24,6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8849821"/>
              </p:ext>
            </p:extLst>
          </p:nvPr>
        </p:nvGraphicFramePr>
        <p:xfrm>
          <a:off x="1166786" y="188999"/>
          <a:ext cx="8572560" cy="637200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73801"/>
                <a:gridCol w="1291726"/>
                <a:gridCol w="3707033"/>
              </a:tblGrid>
              <a:tr h="41240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8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263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4 068,4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4 074,9млн.рублей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01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9389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Реализация мероприятий планов социального развития центров экономического роста субъектов Российской Федерации, входящих в состав Дальневосточного федерального округа, в части имущества, находящегося в государственной собственности, за счет средств областного бюджета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-1,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уменьшением доли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софинансирования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объекту «Реконструкция нежилого здания под женскую консультацию ГБУЗ АО «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Свободненская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больница» г.Свободный»</a:t>
                      </a:r>
                      <a:endParaRPr lang="ru-RU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18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организацию </a:t>
                      </a: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Амурского международного туристического форума «AMUR TRAVEL»</a:t>
                      </a:r>
                      <a:endParaRPr lang="ru-RU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18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государственных учреждений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7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+6,5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4183780"/>
              </p:ext>
            </p:extLst>
          </p:nvPr>
        </p:nvGraphicFramePr>
        <p:xfrm>
          <a:off x="1023911" y="188999"/>
          <a:ext cx="8715435" cy="647337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783080"/>
                <a:gridCol w="1318301"/>
                <a:gridCol w="4614054"/>
              </a:tblGrid>
              <a:tr h="36076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физической культуры и спорта на территории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15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68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251,3</a:t>
                      </a:r>
                      <a:r>
                        <a:rPr lang="ru-RU" sz="1600" b="1" u="none" dirty="0" smtClean="0">
                          <a:solidFill>
                            <a:srgbClr val="FF0000"/>
                          </a:solidFill>
                          <a:latin typeface="+mn-lt"/>
                        </a:rPr>
                        <a:t>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 263,7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063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984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устойчивого развития сельских территорий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+4,8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включением ассигнований в Федеральный проект «Спорт – норма жизни» национального проекта «Демография» - 2,8 млн.рублей (перераспределено с государственной программы «Развитие сельского хозяйства и регулирование рынков сельскохозяйственной продукции, сырья и продовольствия Амурской области») и 2,0 млн.рублей на строительство плоскостной спортивной площадки в с.Екатеринославка Октябрьского района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528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Совершенствование материально-технической базы для занятий физической культурой и спортом в муниципальных образованиях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подготовки и проведения спартакиады городов Амурской области в г.Белогорск предложено выделить 3,9 млн.рублей и сельской спартакиады в с.Константиновка – 1,9 млн.рублей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15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государственных учреждений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096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+12,4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4565172"/>
              </p:ext>
            </p:extLst>
          </p:nvPr>
        </p:nvGraphicFramePr>
        <p:xfrm>
          <a:off x="1166786" y="142853"/>
          <a:ext cx="8572560" cy="629999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57520"/>
                <a:gridCol w="1214446"/>
                <a:gridCol w="4500594"/>
              </a:tblGrid>
              <a:tr h="73905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05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19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7 278,2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 7 604,6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2114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453"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642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Резервный фонд Правительства Амурской области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+110,0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финансирование непредвиденных расходов и обязательств за счет резервного фонда Правительства Амурской области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46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Исполнение судебных актов по взысканию денежных средств за счет казны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+31,7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оплату исполнительных документов, предъявленных к казне Амурской области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87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Обслуживание государственного долга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+51,5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ростом ключевой ставки Центрального Банка Российской Федерации для привлечения кредитов от кредитных организаций и увеличением объема привлечения кредитов банков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46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мер по обеспечению сбалансированности местных бюджетов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+92,1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 целью доведения объема финансовой помощи местным бюджетам в текущем году до уровня 2018 года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87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проектов развития территорий сельских поселений Амурской области, основанных на местных инициативах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+36,0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 целью обеспечения заявок на участие в реализации проекта 93 сельских поселений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4565172"/>
              </p:ext>
            </p:extLst>
          </p:nvPr>
        </p:nvGraphicFramePr>
        <p:xfrm>
          <a:off x="1166786" y="142853"/>
          <a:ext cx="8572560" cy="611999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57520"/>
                <a:gridCol w="1214446"/>
                <a:gridCol w="4500594"/>
              </a:tblGrid>
              <a:tr h="752387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4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511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2319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инфраструктуры электронного правительства в исполнительных органах государственной власти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замену серверного оборудования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9868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предоставления услуг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Росреестра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государственной регистрации, кадастру и картографии (приобретение технического оборудования)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9868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подключение программного комплекса «Сведения об отнесении гражданина категории граждан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предпенсионного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возраста»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98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органов исполнительной власти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дифференцированного подхода к оплате труда лиц не отнесенных к государственным должностям и должностям государственной гражданской службы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0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+326,4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4595589"/>
              </p:ext>
            </p:extLst>
          </p:nvPr>
        </p:nvGraphicFramePr>
        <p:xfrm>
          <a:off x="1166787" y="142852"/>
          <a:ext cx="8501122" cy="655199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643337"/>
                <a:gridCol w="1214446"/>
                <a:gridCol w="3643339"/>
              </a:tblGrid>
              <a:tr h="99834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effectLst/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47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926,8</a:t>
                      </a:r>
                      <a:r>
                        <a:rPr lang="ru-RU" sz="1400" b="1" u="none" dirty="0" smtClean="0">
                          <a:latin typeface="+mn-lt"/>
                        </a:rPr>
                        <a:t>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971,8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27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264565">
                <a:tc rowSpan="2"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+11,0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государственных учреждений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8463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+14,0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оснащение учреждений противопожарной службы специальной техникой с учетом износа и норм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положенности</a:t>
                      </a: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6456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Создание, хранение, использование и восполнение резерва материальных ресурсов для ликвидации чрезвычайных ситуаций межмуниципального и регионального характера на территории Амурской области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пополнение запасов резерва материальных ресурсов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77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+45,0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4595589"/>
              </p:ext>
            </p:extLst>
          </p:nvPr>
        </p:nvGraphicFramePr>
        <p:xfrm>
          <a:off x="1166787" y="142852"/>
          <a:ext cx="8459999" cy="6444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625713"/>
                <a:gridCol w="1208571"/>
                <a:gridCol w="3625715"/>
              </a:tblGrid>
              <a:tr h="40553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69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80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11 408,8</a:t>
                      </a:r>
                      <a:r>
                        <a:rPr lang="ru-RU" sz="1400" b="1" u="none" dirty="0" smtClean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11 455,9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79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47624">
                <a:tc rowSpan="3"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государственных учреждений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47624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создания мобильного детского технопарка «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Кванториум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», в целях реализации национального проекта «Образование»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773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оборудования для пунктов проведения ЕГЭ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773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разработку проектно – сметной документации на реконструкцию ДОЛ «Колосок»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942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+47,1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4288419"/>
              </p:ext>
            </p:extLst>
          </p:nvPr>
        </p:nvGraphicFramePr>
        <p:xfrm>
          <a:off x="1095348" y="9015"/>
          <a:ext cx="8572560" cy="6588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44884"/>
                <a:gridCol w="1251135"/>
                <a:gridCol w="3776541"/>
              </a:tblGrid>
              <a:tr h="598981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6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01.03.2018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13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4 381,2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4 383,3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22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28157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государственных учреждений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8157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выполнение пассажирских перевозок в  труднодоступные районы области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815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дифференцированного подхода к оплате труда лиц не отнесенных к государственным должностям и должностям государственной гражданской службы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46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+2,1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10" y="0"/>
            <a:ext cx="8654252" cy="1417638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95348" y="1214422"/>
          <a:ext cx="8643998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73"/>
                <a:gridCol w="998525"/>
              </a:tblGrid>
              <a:tr h="5000660">
                <a:tc>
                  <a:txBody>
                    <a:bodyPr/>
                    <a:lstStyle/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по доходам (налоговые и неналоговые доходы)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kern="0" dirty="0" smtClean="0">
                          <a:ln w="1905"/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Изменения по источникам финансирования дефицита областного бюджета</a:t>
                      </a:r>
                    </a:p>
                    <a:p>
                      <a:endParaRPr lang="ru-RU" sz="1800" b="0" kern="0" dirty="0" smtClean="0">
                        <a:ln w="1905"/>
                        <a:solidFill>
                          <a:schemeClr val="tx1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разрезе государственных программ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разделов           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видов расходов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                                                    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</a:p>
                    <a:p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21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22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24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9741868"/>
              </p:ext>
            </p:extLst>
          </p:nvPr>
        </p:nvGraphicFramePr>
        <p:xfrm>
          <a:off x="380968" y="189001"/>
          <a:ext cx="9354380" cy="638327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357586"/>
                <a:gridCol w="1357322"/>
                <a:gridCol w="4639472"/>
              </a:tblGrid>
              <a:tr h="412238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35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849,5 </a:t>
                      </a:r>
                      <a:r>
                        <a:rPr lang="ru-RU" sz="1600" b="1" u="none" dirty="0" smtClean="0">
                          <a:latin typeface="+mn-lt"/>
                        </a:rPr>
                        <a:t>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859,0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352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2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Законодательное Собрание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дифференцированного подхода к оплате труда лиц не отнесенных к государственным должностям и должностям государственной гражданской службы</a:t>
                      </a:r>
                      <a:endParaRPr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14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государственной гражданской службы и профилактики коррупционных и иных правоотношений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-0,8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Избирательная комиссия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проведение выборов депутатов Законодательного Собрания Амурской области</a:t>
                      </a:r>
                      <a:endParaRPr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64932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Правительство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деятельности (оказание услуг) государственных учреждений на</a:t>
                      </a:r>
                      <a:r>
                        <a:rPr kumimoji="0" lang="ru-RU" sz="14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дифференцированного подхода к оплате труда «неуказных» категорий работников </a:t>
                      </a:r>
                      <a:endParaRPr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399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+5,1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выделения субсидии государственному бюджетному учреждению «Амур-Авто»</a:t>
                      </a:r>
                      <a:endParaRPr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399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+1,2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передачей функций по обеспечению органов исполнительной власти области</a:t>
                      </a:r>
                      <a:endParaRPr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399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+2,1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реализацию государственных функций по мобилизационной подготовке экономики</a:t>
                      </a:r>
                      <a:endParaRPr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1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9,5</a:t>
                      </a:r>
                      <a:endParaRPr lang="ru-RU" sz="16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разделов на 2019 г.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21929275"/>
              </p:ext>
            </p:extLst>
          </p:nvPr>
        </p:nvGraphicFramePr>
        <p:xfrm>
          <a:off x="1083440" y="639420"/>
          <a:ext cx="8590420" cy="6148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4339"/>
                <a:gridCol w="994179"/>
                <a:gridCol w="810140"/>
                <a:gridCol w="981762"/>
              </a:tblGrid>
              <a:tr h="73470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353436"/>
                          </a:solidFill>
                          <a:effectLst/>
                          <a:latin typeface="Times New Roman"/>
                        </a:rPr>
                        <a:t>Наименование раздела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10.12.2018         № 292–ОЗ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01.03.2019        № 319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–ОЗ  </a:t>
                      </a:r>
                    </a:p>
                  </a:txBody>
                  <a:tcPr marL="9525" marR="9525" marT="9525" marB="0"/>
                </a:tc>
              </a:tr>
              <a:tr h="41526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1 674,8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+152,9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1 827,7</a:t>
                      </a:r>
                    </a:p>
                  </a:txBody>
                  <a:tcPr marL="9525" marR="9525" marT="9525" marB="0"/>
                </a:tc>
              </a:tr>
              <a:tr h="29249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41,1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928,0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973,0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7 246,1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7 264,7</a:t>
                      </a:r>
                    </a:p>
                  </a:txBody>
                  <a:tcPr marL="9525" marR="9525" marT="9525" marB="0"/>
                </a:tc>
              </a:tr>
              <a:tr h="4492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2 051,0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+892,1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2 943,10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ОХРАНА ОКРУЖАЮЩЕЙ СРЕДЫ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+88,8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179,4</a:t>
                      </a:r>
                    </a:p>
                  </a:txBody>
                  <a:tcPr marL="9525" marR="9525" marT="9525" marB="0"/>
                </a:tc>
              </a:tr>
              <a:tr h="44921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10 601,0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10 648,20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454,6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512,3</a:t>
                      </a:r>
                    </a:p>
                  </a:txBody>
                  <a:tcPr marL="9525" marR="9525" marT="9525" marB="0"/>
                </a:tc>
              </a:tr>
              <a:tr h="3743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3 802,8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+596,0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4 398,80</a:t>
                      </a:r>
                    </a:p>
                  </a:txBody>
                  <a:tcPr marL="9525" marR="9525" marT="9525" marB="0"/>
                </a:tc>
              </a:tr>
              <a:tr h="41526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16 224,2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+354,1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16 578,30</a:t>
                      </a:r>
                    </a:p>
                  </a:txBody>
                  <a:tcPr marL="9525" marR="9525" marT="9525" marB="0"/>
                </a:tc>
              </a:tr>
              <a:tr h="4831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263,6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765,6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ОБЩЕГО ХАРАКТЕРА БЮДЖЕТАМ      БЮДЖЕТНОЙ СИСТЕМЫ РОССИЙСКОЙ ФЕДЕРАЦИИ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7 854,6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+128,2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7 982,80</a:t>
                      </a:r>
                    </a:p>
                  </a:txBody>
                  <a:tcPr marL="9525" marR="9525" marT="9525" marB="0"/>
                </a:tc>
              </a:tr>
              <a:tr h="3622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52 037,4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444,1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54 481,5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596470" y="6381750"/>
            <a:ext cx="428628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видов расходов на 2019 г.              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53217333"/>
              </p:ext>
            </p:extLst>
          </p:nvPr>
        </p:nvGraphicFramePr>
        <p:xfrm>
          <a:off x="1238224" y="949181"/>
          <a:ext cx="8435636" cy="571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1000132"/>
                <a:gridCol w="953016"/>
                <a:gridCol w="981762"/>
              </a:tblGrid>
              <a:tr h="789888">
                <a:tc>
                  <a:txBody>
                    <a:bodyPr/>
                    <a:lstStyle/>
                    <a:p>
                      <a:pPr algn="l" rtl="0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10.12.2018     № 292-ОЗ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01.03.2019     № 319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-ОЗ  </a:t>
                      </a:r>
                    </a:p>
                  </a:txBody>
                  <a:tcPr marL="9525" marR="9525" marT="9525" marB="0" anchor="ctr"/>
                </a:tc>
              </a:tr>
              <a:tr h="10158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2 998,8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3 017,8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3 453,1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3 676,9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и иные выплаты населению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12 444,3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12 681,9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объекты государственной (муниципальной) собственности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876,8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927,3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20 072,4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466,6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20 539,0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Предоставление субсидии бюджетным, автономным учреждениям и иным некоммерческим организациям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9 303,7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392,2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9 695,9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(муниципального) долга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765,6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бюджетные ассигнования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2 122,7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1 002,9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3 125,6</a:t>
                      </a:r>
                    </a:p>
                  </a:txBody>
                  <a:tcPr marL="9525" marR="9525" marT="9525" marB="0"/>
                </a:tc>
              </a:tr>
              <a:tr h="6167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52 037,4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2 444,1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54 481,5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24" y="274638"/>
            <a:ext cx="8439938" cy="72547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238224" y="1000108"/>
          <a:ext cx="8440764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382"/>
                <a:gridCol w="4220382"/>
              </a:tblGrid>
              <a:tr h="2562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Порядок и график приема граждан руководством министерства финансов области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прием граждан по вопросам, входящим в компетенцию министерства финансов области в соответствии с Конституцией РФ, федеральными законами и законами Амурской области, проводится министром финансов Амурской области,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первым заместителем и заместителями </a:t>
                      </a: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министра финансов Амурской области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1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Адрес: 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675023 г.Благовещенск, Ленина ул., 135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приём граждан осуществляется каждый второй и четвертый четверг месяца с 14.00 до 16.00, по предварительной записи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Предварительная запись осуществляется ежедневно в рабочее время с 09-00 до 18-00 (обеденный перерыв с 13.00 до 14.00) по телефону (4162) 775-412, либо в ходе личного обращения гражданина в порядке очередности по предъявлению документа, удостоверяющего личность гражданина.</a:t>
                      </a:r>
                    </a:p>
                    <a:p>
                      <a:pPr algn="l">
                        <a:buNone/>
                      </a:pPr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</a:tr>
              <a:tr h="29378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Запись повторно на прием </a:t>
                      </a:r>
                      <a:r>
                        <a:rPr lang="ru-RU" sz="1200" dirty="0" smtClean="0"/>
                        <a:t>к руководству министерства финансов Амурской области осуществляется не ранее получения гражданином ответа на его предыдущее обращение. 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Результатом выполнения административных действий (процедур) по проведению личного приема граждан является ответ заявителю о решении поставленных вопросов, или разъяснение по существу, или принятие должностным лицом, осуществляющим прием, решения о направлении обращения в иной орган государственной власти, орган местного самоуправления или должностному лицу в соответствии с их компетенцией с извещением об этом заявителя.</a:t>
                      </a: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Организацию личного приёма граждан осуществляет отдел организационно-хозяйственной работы и государственных закупок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 smtClean="0"/>
                    </a:p>
                    <a:p>
                      <a:pPr algn="just"/>
                      <a:r>
                        <a:rPr lang="ru-RU" sz="1400" dirty="0" smtClean="0"/>
                        <a:t>начальник отдела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err="1" smtClean="0"/>
                        <a:t>Бакума</a:t>
                      </a:r>
                      <a:r>
                        <a:rPr lang="ru-RU" sz="1400" dirty="0" smtClean="0"/>
                        <a:t> Ирина Валерьевна 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775-419)</a:t>
                      </a:r>
                    </a:p>
                    <a:p>
                      <a:pPr algn="l"/>
                      <a:endParaRPr lang="ru-RU" sz="1400" dirty="0" smtClean="0"/>
                    </a:p>
                    <a:p>
                      <a:pPr algn="l"/>
                      <a:r>
                        <a:rPr lang="ru-RU" sz="1400" dirty="0" smtClean="0"/>
                        <a:t>должностное лицо, ответственное за организацию приема граждан – </a:t>
                      </a:r>
                    </a:p>
                    <a:p>
                      <a:pPr algn="l"/>
                      <a:r>
                        <a:rPr lang="ru-RU" sz="1400" dirty="0" err="1" smtClean="0"/>
                        <a:t>Чернышова</a:t>
                      </a:r>
                      <a:r>
                        <a:rPr lang="ru-RU" sz="1400" dirty="0" smtClean="0"/>
                        <a:t> Наталья Валерьевна, </a:t>
                      </a:r>
                    </a:p>
                    <a:p>
                      <a:pPr algn="l"/>
                      <a:r>
                        <a:rPr lang="ru-RU" sz="1400" dirty="0" smtClean="0"/>
                        <a:t>старший специалист 1 разряда 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775-410)</a:t>
                      </a:r>
                    </a:p>
                    <a:p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365524100"/>
              </p:ext>
            </p:extLst>
          </p:nvPr>
        </p:nvGraphicFramePr>
        <p:xfrm>
          <a:off x="362458" y="900033"/>
          <a:ext cx="6010691" cy="190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00" name="Подзаголовок 2"/>
          <p:cNvSpPr txBox="1">
            <a:spLocks/>
          </p:cNvSpPr>
          <p:nvPr/>
        </p:nvSpPr>
        <p:spPr bwMode="auto">
          <a:xfrm>
            <a:off x="541735" y="785814"/>
            <a:ext cx="1779984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endParaRPr lang="ru-RU" sz="32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налоговым и неналоговым доходам</a:t>
            </a:r>
            <a:endParaRPr lang="ru-RU" sz="7200" b="1" kern="0" dirty="0">
              <a:ln w="1905"/>
              <a:solidFill>
                <a:srgbClr val="F949C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Calibri"/>
              </a:rPr>
              <a:t> 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Налоговые и неналоговые доходы,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09093" y="2786058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по видам доходов, млн.рублей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733087" y="1107282"/>
            <a:ext cx="3708601" cy="135406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План по налоговым и неналоговым доходам увеличен на 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1 493,2  </a:t>
            </a:r>
            <a:r>
              <a:rPr lang="ru-RU" sz="1400" b="1" dirty="0" err="1" smtClean="0">
                <a:solidFill>
                  <a:srgbClr val="7030A0"/>
                </a:solidFill>
              </a:rPr>
              <a:t>млн.рублей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2390733" y="1451700"/>
            <a:ext cx="1546783" cy="1032599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rgbClr val="FF0000"/>
                </a:solidFill>
              </a:rPr>
              <a:t>+1 493,2</a:t>
            </a:r>
            <a:endParaRPr lang="ru-RU" sz="1050" b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208584" y="1428750"/>
            <a:ext cx="2848833" cy="0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08584" y="1428750"/>
            <a:ext cx="0" cy="684924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857280696"/>
              </p:ext>
            </p:extLst>
          </p:nvPr>
        </p:nvGraphicFramePr>
        <p:xfrm>
          <a:off x="541736" y="4005064"/>
          <a:ext cx="8899952" cy="2520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618930" y="3162296"/>
            <a:ext cx="7298399" cy="42862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Налог на прибыль организаций: уточнение до уровня фактических поступлений 2018 года</a:t>
            </a:r>
            <a:endParaRPr lang="ru-RU" sz="1300" dirty="0">
              <a:solidFill>
                <a:srgbClr val="7030A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76636" y="3686857"/>
            <a:ext cx="6745538" cy="42862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НДФЛ: увеличение налогооблагаемой базы по оценке УФНС по Амурской области</a:t>
            </a:r>
            <a:endParaRPr lang="ru-RU" sz="1300" dirty="0">
              <a:solidFill>
                <a:srgbClr val="7030A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28828" y="4250537"/>
            <a:ext cx="3626684" cy="42862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Акцизы на алкогольную продукцию: с учетом уточнений администратора доходов 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1391286" y="3590925"/>
            <a:ext cx="0" cy="1454843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4179784" y="3999711"/>
            <a:ext cx="1" cy="679455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7059235" y="4688360"/>
            <a:ext cx="0" cy="900880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618930" y="4089404"/>
            <a:ext cx="928859" cy="50006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+311,9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080793" y="4188294"/>
            <a:ext cx="1098993" cy="50006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+1 107,3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79147" y="4795734"/>
            <a:ext cx="928859" cy="50006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+74,0</a:t>
            </a:r>
          </a:p>
        </p:txBody>
      </p:sp>
    </p:spTree>
    <p:extLst>
      <p:ext uri="{BB962C8B-B14F-4D97-AF65-F5344CB8AC3E}">
        <p14:creationId xmlns:p14="http://schemas.microsoft.com/office/powerpoint/2010/main" xmlns="" val="389426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85723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Изменения в закон «Об областном бюджете на 2019 год и плановый период 2020 и 2021 годов» по источникам финансирования дефицита областного бюджета</a:t>
            </a:r>
            <a:endParaRPr lang="ru-RU" sz="2000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4"/>
          <p:cNvGraphicFramePr>
            <a:graphicFrameLocks/>
          </p:cNvGraphicFramePr>
          <p:nvPr/>
        </p:nvGraphicFramePr>
        <p:xfrm>
          <a:off x="0" y="928670"/>
          <a:ext cx="3440930" cy="121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25180" y="3357562"/>
            <a:ext cx="10834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24174" y="997001"/>
          <a:ext cx="6738948" cy="555772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410916"/>
                <a:gridCol w="1517908"/>
                <a:gridCol w="785818"/>
                <a:gridCol w="801357"/>
                <a:gridCol w="781331"/>
                <a:gridCol w="878999"/>
                <a:gridCol w="781331"/>
                <a:gridCol w="781288"/>
              </a:tblGrid>
              <a:tr h="26015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по годам, млн. рублей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15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D8FE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292-ОЗ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319-ОЗ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292-ОЗ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319-ОЗ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292-ОЗ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319-ОЗ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387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- 1 272,9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- 322,0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197,7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- 511,9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- 1 036,3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- 1 036,3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6980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 кредитных организаций в валюте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-623,4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327,5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1 687,7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978,1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1 923,5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1 923,5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3046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Times New Roman" pitchFamily="18" charset="0"/>
                        <a:buChar char="•"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получение</a:t>
                      </a:r>
                      <a:endParaRPr kumimoji="0" lang="ru-RU" sz="11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419,6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5 370,4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187,3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477,7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6 343,1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293,9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>
                        <a:alpha val="46000"/>
                      </a:srgbClr>
                    </a:solidFill>
                  </a:tcPr>
                </a:tc>
              </a:tr>
              <a:tr h="2710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Times New Roman" pitchFamily="18" charset="0"/>
                        <a:buChar char="•"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погашение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-5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043,0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- 5 042,9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499,6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499,6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419,6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-5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370,4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>
                        <a:alpha val="46000"/>
                      </a:srgbClr>
                    </a:solidFill>
                  </a:tcPr>
                </a:tc>
              </a:tr>
              <a:tr h="927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от других бюджетов бюджетной системы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- 745,4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- 745,4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- 1 490,8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-1 490,8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- 2 981,7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- 2 981,7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2808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Times New Roman" pitchFamily="18" charset="0"/>
                        <a:buChar char="•"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получение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10 210,3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10 210,3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26015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погашение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- 10 955,7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- 10 955,7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- 1 490,8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-1 490,8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- 2 981,7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- 2 981,7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660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</a:t>
                      </a:r>
                    </a:p>
                  </a:txBody>
                  <a:tcPr marL="97500" marR="97500" marT="46800" marB="46800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95,1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95 ,1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927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источники внутреннего финансирования дефицитов бюджетов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21,9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21,9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95216" y="642918"/>
            <a:ext cx="123825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500174"/>
            <a:ext cx="809596" cy="11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81166" y="1928802"/>
            <a:ext cx="857255" cy="21431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05868" y="785794"/>
            <a:ext cx="100013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16200000">
            <a:off x="511955" y="1845475"/>
            <a:ext cx="1785951" cy="2809861"/>
          </a:xfrm>
          <a:prstGeom prst="wedgeEllipseCallout">
            <a:avLst>
              <a:gd name="adj1" fmla="val -5031"/>
              <a:gd name="adj2" fmla="val 632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Учитывая рост налоговых и неналоговых доходов областного бюджета предлагается увеличить привлечение кредитов от кредитных организаций  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государственных программ на 2019 г.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50331873"/>
              </p:ext>
            </p:extLst>
          </p:nvPr>
        </p:nvGraphicFramePr>
        <p:xfrm>
          <a:off x="1166786" y="663562"/>
          <a:ext cx="8460000" cy="6139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922"/>
                <a:gridCol w="1227462"/>
                <a:gridCol w="1110730"/>
                <a:gridCol w="1101886"/>
              </a:tblGrid>
              <a:tr h="336546">
                <a:tc>
                  <a:txBody>
                    <a:bodyPr/>
                    <a:lstStyle/>
                    <a:p>
                      <a:pPr algn="l" rtl="0" fontAlgn="ctr"/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10.12.2018            № 292–ОЗ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01.03.2019       № 319-ОЗ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1 091,9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1 090,9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системы социальной защиты населения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9 093,5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9 447,4</a:t>
                      </a:r>
                    </a:p>
                  </a:txBody>
                  <a:tcPr marL="9525" marR="9525" marT="9525" marB="0"/>
                </a:tc>
              </a:tr>
              <a:tr h="383260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и сохранение культуры и искусства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454,6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512,3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Охрана окружающей среды в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1 089,6</a:t>
                      </a: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Модернизация жилищно - коммунального комплекса. энергосбережение и повышение энергетической эффективности в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1 904,0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867,5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2 771,5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здравоохранения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8 611,4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9 208,5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723,5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748,1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Экономическое развитие и инновационная экономика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4 068,4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4 074,9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на территории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263,7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7 278,2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326,4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7 604,6</a:t>
                      </a:r>
                    </a:p>
                  </a:txBody>
                  <a:tcPr marL="9525" marR="9525" marT="9525" marB="0"/>
                </a:tc>
              </a:tr>
              <a:tr h="564721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926,8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971,8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образования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11 408,8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11 455,9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транспортной системы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4 381,2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4 383,3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НЕПРОГРАММНЫЕ РАСХОДЫ</a:t>
                      </a:r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849,5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859,0</a:t>
                      </a:r>
                    </a:p>
                  </a:txBody>
                  <a:tcPr marL="9525" marR="9525" marT="9525" marB="0"/>
                </a:tc>
              </a:tr>
              <a:tr h="2634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Итого: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52 037,4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2 444,1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54 481,5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5019310"/>
              </p:ext>
            </p:extLst>
          </p:nvPr>
        </p:nvGraphicFramePr>
        <p:xfrm>
          <a:off x="1095348" y="71414"/>
          <a:ext cx="8715434" cy="604936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90908"/>
                <a:gridCol w="1438314"/>
                <a:gridCol w="3786212"/>
              </a:tblGrid>
              <a:tr h="94902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 на 2014-2020 годы 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7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</a:t>
                      </a:r>
                      <a:r>
                        <a:rPr lang="ru-RU" sz="1400" baseline="0" dirty="0" smtClean="0"/>
                        <a:t>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7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1 091,9 </a:t>
                      </a:r>
                      <a:r>
                        <a:rPr lang="ru-RU" sz="1600" b="1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1 090,9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632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12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latin typeface="+mn-lt"/>
                        </a:rPr>
                        <a:t>Обеспечение устойчивого развития сельских территорий (в части капитальных вложений в объекты муниципальной собственности)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-2,8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включением ассигнований в Федеральный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проект «Спорт-норма жизни» национального проекта «Демография» и отражение в рамках госпрограммы «Развитие физической культуры и спорта на территории Амурской области»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28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+1,8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обеспечения дифференцированного подхода к оплате труда «неуказных» категорий работников государственных учреждений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20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-1,0</a:t>
                      </a:r>
                    </a:p>
                    <a:p>
                      <a:pPr algn="l"/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211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8372553"/>
              </p:ext>
            </p:extLst>
          </p:nvPr>
        </p:nvGraphicFramePr>
        <p:xfrm>
          <a:off x="738158" y="71415"/>
          <a:ext cx="8892000" cy="672419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086480"/>
                <a:gridCol w="1249289"/>
                <a:gridCol w="4556231"/>
              </a:tblGrid>
              <a:tr h="46679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</a:t>
                      </a:r>
                      <a:r>
                        <a:rPr lang="ru-RU" sz="1400" baseline="0" dirty="0" smtClean="0"/>
                        <a:t>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45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9 093,5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9 447,4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14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+27,1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для обеспечения дифференцированного подхода к оплате труда «неуказных» категорий работников государственных учреждений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002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Социальная поддержка отдельных категорий граждан в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+313,4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обеспечение мерами социальной поддержки отдельных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категорий граждан (доведение ассигнований до уровня 2018 года)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67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Денежная выплата отдельным категориям граждан, проживающих в населенных пунктах Амурской области, не охваченных цифровым наземным телерадиовещанием, для оплаты оказанных услуг по приобретению и установке оборудования для приема цифрового спутникового телевидения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+12,9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реализации Указа Президента Российской Федерации от 11.08.2014 № 561 «О гарантиях распространения телеканалов и радиоканалов на территории Российской Федерации»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+0,5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корректировку проектно сметной документации по объекту «Дом – интернат для умственно отсталых детей в с.Малиновка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Бурейского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района»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30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+353,9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6177614"/>
              </p:ext>
            </p:extLst>
          </p:nvPr>
        </p:nvGraphicFramePr>
        <p:xfrm>
          <a:off x="1166786" y="188999"/>
          <a:ext cx="8501122" cy="65007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11589"/>
                <a:gridCol w="1194925"/>
                <a:gridCol w="4494608"/>
              </a:tblGrid>
              <a:tr h="44583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и сохранение культуры и искусства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5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Закон АО от 10.12.2018 № 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92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-ОЗ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Закон АО от 01.03.2019 № 319-ОЗ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71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454,6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512,3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расходов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363785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+9,8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устранения нарушений в соответствии с предписанием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Госпожнадзора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Амурской области (установление автоматической системы пожаротушения, замена дверей хранилища на противопожарные, оснащение аварийным освещением, системой оповещения и т.д.)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735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+22,0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проведения ремонтных работ ГБУК «Амурская областная научная библиотека им. Н.Н. Муравьева-Амурского»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491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+0,6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дифференцированного подхода к оплате труда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51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Мероприятия по сохранению памятников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амурчанам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погибшим в годы Великой Отечественной войны и войны с Японией 1945 года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+25,0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предоставление субсидии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 местным бюджетам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7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муниципальной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завершение разработки проектно – сметной документации для строительства дома культуры в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с.Усть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Уркима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Тындинского района 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69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+57,7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962353"/>
              </p:ext>
            </p:extLst>
          </p:nvPr>
        </p:nvGraphicFramePr>
        <p:xfrm>
          <a:off x="1166786" y="188998"/>
          <a:ext cx="8640000" cy="644556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86148"/>
                <a:gridCol w="1285884"/>
                <a:gridCol w="4067968"/>
              </a:tblGrid>
              <a:tr h="66823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Охрана окружающей среды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93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10.12.2018 № 2</a:t>
                      </a:r>
                      <a:r>
                        <a:rPr lang="ru-RU" sz="1400" baseline="0" dirty="0" smtClean="0"/>
                        <a:t>92</a:t>
                      </a:r>
                      <a:r>
                        <a:rPr lang="ru-RU" sz="1400" dirty="0" smtClean="0"/>
                        <a:t>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12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994,3</a:t>
                      </a:r>
                      <a:r>
                        <a:rPr lang="ru-RU" sz="1600" b="1" u="none" dirty="0" smtClean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600" b="1" u="none" dirty="0" smtClean="0">
                          <a:latin typeface="+mn-lt"/>
                        </a:rPr>
                        <a:t>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1 089,6млн.рублей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 - сметной документации по объектам муниципальной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+84,0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строительства мусороперерабатывающих комплексов в г. Свободный и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Бурейском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районе, в связи с выделением в 2020-2021 годах из федерального бюджета субсидии на строительство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25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+4,3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в связи с увеличением штатных единиц в ГКУ «Лесничествах» на доплату разницы между районным коэффициентом федерального и областного уровня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85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+0,8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Совершенствование организации охраны объектов животного мира и среды их обитания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+2,2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необходимостью проведения мероприятий по регулированию численности волков на территории области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+4,0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проведения мероприятий по цифровой модернизации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87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+95,3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17599</TotalTime>
  <Words>3112</Words>
  <Application>Microsoft Office PowerPoint</Application>
  <PresentationFormat>Лист A4 (210x297 мм)</PresentationFormat>
  <Paragraphs>668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Солнцестояние</vt:lpstr>
      <vt:lpstr>Бюджет для граждан</vt:lpstr>
      <vt:lpstr>Содержание</vt:lpstr>
      <vt:lpstr>Слайд 3</vt:lpstr>
      <vt:lpstr>Изменения в закон «Об областном бюджете на 2019 год и плановый период 2020 и 2021 годов» по источникам финансирования дефицита областного бюджета</vt:lpstr>
      <vt:lpstr>  Изменения в закон «Об областном бюджете на 2019 год и плановый период 2020 и 2021 годов» в разрезе государственных программ на 2019 г.  (млн. руб.)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Изменения в закон «Об областном бюджете на 2019 год и плановый период 2020 и 2021 годов» в разрезе разделов на 2019 г.                                           (млн. руб.)  </vt:lpstr>
      <vt:lpstr> Изменения в закон «Об областном бюджете на 2019 год и плановый период 2020 и 2021 годов» в разрезе видов расходов на 2019 г.                  (млн. руб.)  </vt:lpstr>
      <vt:lpstr>Контакты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Нечпай О.В.</cp:lastModifiedBy>
  <cp:revision>2246</cp:revision>
  <cp:lastPrinted>2019-02-28T06:11:05Z</cp:lastPrinted>
  <dcterms:created xsi:type="dcterms:W3CDTF">2017-07-19T00:54:29Z</dcterms:created>
  <dcterms:modified xsi:type="dcterms:W3CDTF">2019-03-05T07:22:30Z</dcterms:modified>
</cp:coreProperties>
</file>