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charts/chart57.xml" ContentType="application/vnd.openxmlformats-officedocument.drawingml.chart+xml"/>
  <Override PartName="/ppt/charts/chart68.xml" ContentType="application/vnd.openxmlformats-officedocument.drawingml.chart+xml"/>
  <Override PartName="/ppt/slides/slide36.xml" ContentType="application/vnd.openxmlformats-officedocument.presentationml.slide+xml"/>
  <Override PartName="/ppt/charts/chart46.xml" ContentType="application/vnd.openxmlformats-officedocument.drawingml.chart+xml"/>
  <Override PartName="/ppt/charts/chart93.xml" ContentType="application/vnd.openxmlformats-officedocument.drawingml.char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charts/chart35.xml" ContentType="application/vnd.openxmlformats-officedocument.drawingml.chart+xml"/>
  <Override PartName="/ppt/charts/chart82.xml" ContentType="application/vnd.openxmlformats-officedocument.drawingml.chart+xml"/>
  <Override PartName="/ppt/charts/chart119.xml" ContentType="application/vnd.openxmlformats-officedocument.drawingml.chart+xml"/>
  <Override PartName="/ppt/charts/chart166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hart60.xml" ContentType="application/vnd.openxmlformats-officedocument.drawingml.chart+xml"/>
  <Override PartName="/ppt/charts/chart71.xml" ContentType="application/vnd.openxmlformats-officedocument.drawingml.chart+xml"/>
  <Override PartName="/ppt/charts/chart108.xml" ContentType="application/vnd.openxmlformats-officedocument.drawingml.chart+xml"/>
  <Override PartName="/ppt/charts/chart155.xml" ContentType="application/vnd.openxmlformats-officedocument.drawingml.char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charts/chart133.xml" ContentType="application/vnd.openxmlformats-officedocument.drawingml.chart+xml"/>
  <Override PartName="/ppt/charts/chart144.xml" ContentType="application/vnd.openxmlformats-officedocument.drawingml.chart+xml"/>
  <Override PartName="/ppt/charts/chart122.xml" ContentType="application/vnd.openxmlformats-officedocument.drawingml.chart+xml"/>
  <Override PartName="/ppt/charts/chart3.xml" ContentType="application/vnd.openxmlformats-officedocument.drawingml.char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111.xml" ContentType="application/vnd.openxmlformats-officedocument.drawingml.chart+xml"/>
  <Override PartName="/ppt/charts/chart98.xml" ContentType="application/vnd.openxmlformats-officedocument.drawingml.chart+xml"/>
  <Override PartName="/ppt/charts/chart100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chart29.xml" ContentType="application/vnd.openxmlformats-officedocument.drawingml.chart+xml"/>
  <Override PartName="/ppt/charts/chart76.xml" ContentType="application/vnd.openxmlformats-officedocument.drawingml.chart+xml"/>
  <Override PartName="/ppt/charts/chart87.xml" ContentType="application/vnd.openxmlformats-officedocument.drawingml.chart+xml"/>
  <Override PartName="/ppt/drawings/drawing3.xml" ContentType="application/vnd.openxmlformats-officedocument.drawingml.chartshapes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charts/chart65.xml" ContentType="application/vnd.openxmlformats-officedocument.drawingml.chart+xml"/>
  <Override PartName="/ppt/charts/chart149.xml" ContentType="application/vnd.openxmlformats-officedocument.drawingml.char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charts/chart54.xml" ContentType="application/vnd.openxmlformats-officedocument.drawingml.chart+xml"/>
  <Override PartName="/ppt/charts/chart138.xml" ContentType="application/vnd.openxmlformats-officedocument.drawingml.char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charts/chart32.xml" ContentType="application/vnd.openxmlformats-officedocument.drawingml.chart+xml"/>
  <Override PartName="/ppt/charts/chart43.xml" ContentType="application/vnd.openxmlformats-officedocument.drawingml.chart+xml"/>
  <Override PartName="/ppt/charts/chart90.xml" ContentType="application/vnd.openxmlformats-officedocument.drawingml.chart+xml"/>
  <Override PartName="/ppt/charts/chart127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charts/chart105.xml" ContentType="application/vnd.openxmlformats-officedocument.drawingml.chart+xml"/>
  <Override PartName="/ppt/charts/chart116.xml" ContentType="application/vnd.openxmlformats-officedocument.drawingml.chart+xml"/>
  <Override PartName="/ppt/charts/chart152.xml" ContentType="application/vnd.openxmlformats-officedocument.drawingml.chart+xml"/>
  <Override PartName="/ppt/notesSlides/notesSlide13.xml" ContentType="application/vnd.openxmlformats-officedocument.presentationml.notesSlide+xml"/>
  <Override PartName="/ppt/charts/chart163.xml" ContentType="application/vnd.openxmlformats-officedocument.drawingml.chart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charts/chart141.xml" ContentType="application/vnd.openxmlformats-officedocument.drawingml.chart+xml"/>
  <Override PartName="/ppt/charts/chart130.xml" ContentType="application/vnd.openxmlformats-officedocument.drawingml.chart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59.xml" ContentType="application/vnd.openxmlformats-officedocument.drawingml.chart+xml"/>
  <Override PartName="/ppt/slides/slide38.xml" ContentType="application/vnd.openxmlformats-officedocument.presentationml.slide+xml"/>
  <Override PartName="/ppt/charts/chart48.xml" ContentType="application/vnd.openxmlformats-officedocument.drawingml.chart+xml"/>
  <Override PartName="/ppt/charts/chart95.xml" ContentType="application/vnd.openxmlformats-officedocument.drawingml.char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37.xml" ContentType="application/vnd.openxmlformats-officedocument.drawingml.chart+xml"/>
  <Override PartName="/ppt/charts/chart84.xml" ContentType="application/vnd.openxmlformats-officedocument.drawingml.chart+xml"/>
  <Override PartName="/ppt/charts/chart168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Override3.xml" ContentType="application/vnd.openxmlformats-officedocument.themeOverride+xml"/>
  <Override PartName="/ppt/charts/chart26.xml" ContentType="application/vnd.openxmlformats-officedocument.drawingml.chart+xml"/>
  <Override PartName="/ppt/charts/chart44.xml" ContentType="application/vnd.openxmlformats-officedocument.drawingml.chart+xml"/>
  <Override PartName="/ppt/charts/chart73.xml" ContentType="application/vnd.openxmlformats-officedocument.drawingml.chart+xml"/>
  <Override PartName="/ppt/charts/chart91.xml" ContentType="application/vnd.openxmlformats-officedocument.drawingml.chart+xml"/>
  <Override PartName="/ppt/charts/chart128.xml" ContentType="application/vnd.openxmlformats-officedocument.drawingml.chart+xml"/>
  <Override PartName="/ppt/charts/chart139.xml" ContentType="application/vnd.openxmlformats-officedocument.drawingml.chart+xml"/>
  <Override PartName="/ppt/charts/chart157.xml" ContentType="application/vnd.openxmlformats-officedocument.drawingml.char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charts/chart51.xml" ContentType="application/vnd.openxmlformats-officedocument.drawingml.chart+xml"/>
  <Override PartName="/ppt/charts/chart62.xml" ContentType="application/vnd.openxmlformats-officedocument.drawingml.chart+xml"/>
  <Override PartName="/ppt/charts/chart80.xml" ContentType="application/vnd.openxmlformats-officedocument.drawingml.chart+xml"/>
  <Override PartName="/ppt/charts/chart117.xml" ContentType="application/vnd.openxmlformats-officedocument.drawingml.chart+xml"/>
  <Override PartName="/ppt/charts/chart135.xml" ContentType="application/vnd.openxmlformats-officedocument.drawingml.chart+xml"/>
  <Override PartName="/ppt/charts/chart146.xml" ContentType="application/vnd.openxmlformats-officedocument.drawingml.chart+xml"/>
  <Override PartName="/ppt/charts/chart164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40.xml" ContentType="application/vnd.openxmlformats-officedocument.drawingml.chart+xml"/>
  <Override PartName="/ppt/charts/chart106.xml" ContentType="application/vnd.openxmlformats-officedocument.drawingml.chart+xml"/>
  <Override PartName="/ppt/charts/chart124.xml" ContentType="application/vnd.openxmlformats-officedocument.drawingml.chart+xml"/>
  <Override PartName="/ppt/charts/chart153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13.xml" ContentType="application/vnd.openxmlformats-officedocument.drawingml.chart+xml"/>
  <Override PartName="/ppt/charts/chart131.xml" ContentType="application/vnd.openxmlformats-officedocument.drawingml.chart+xml"/>
  <Override PartName="/ppt/charts/chart142.xml" ContentType="application/vnd.openxmlformats-officedocument.drawingml.chart+xml"/>
  <Override PartName="/ppt/charts/chart160.xml" ContentType="application/vnd.openxmlformats-officedocument.drawingml.chart+xml"/>
  <Override PartName="/ppt/notesSlides/notesSlide21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charts/chart102.xml" ContentType="application/vnd.openxmlformats-officedocument.drawingml.chart+xml"/>
  <Override PartName="/ppt/charts/chart120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78.xml" ContentType="application/vnd.openxmlformats-officedocument.drawingml.chart+xml"/>
  <Override PartName="/ppt/charts/chart89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charts/chart49.xml" ContentType="application/vnd.openxmlformats-officedocument.drawingml.chart+xml"/>
  <Override PartName="/ppt/charts/chart67.xml" ContentType="application/vnd.openxmlformats-officedocument.drawingml.chart+xml"/>
  <Override PartName="/ppt/charts/chart96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charts/chart27.xml" ContentType="application/vnd.openxmlformats-officedocument.drawingml.chart+xml"/>
  <Override PartName="/ppt/charts/chart38.xml" ContentType="application/vnd.openxmlformats-officedocument.drawingml.chart+xml"/>
  <Override PartName="/ppt/charts/chart56.xml" ContentType="application/vnd.openxmlformats-officedocument.drawingml.chart+xml"/>
  <Override PartName="/ppt/charts/chart74.xml" ContentType="application/vnd.openxmlformats-officedocument.drawingml.chart+xml"/>
  <Override PartName="/ppt/charts/chart85.xml" ContentType="application/vnd.openxmlformats-officedocument.drawingml.chart+xml"/>
  <Override PartName="/ppt/charts/chart158.xml" ContentType="application/vnd.openxmlformats-officedocument.drawingml.chart+xml"/>
  <Override PartName="/ppt/charts/chart169.xml" ContentType="application/vnd.openxmlformats-officedocument.drawingml.char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charts/chart16.xml" ContentType="application/vnd.openxmlformats-officedocument.drawingml.chart+xml"/>
  <Override PartName="/ppt/charts/chart34.xml" ContentType="application/vnd.openxmlformats-officedocument.drawingml.chart+xml"/>
  <Override PartName="/ppt/charts/chart45.xml" ContentType="application/vnd.openxmlformats-officedocument.drawingml.chart+xml"/>
  <Override PartName="/ppt/charts/chart63.xml" ContentType="application/vnd.openxmlformats-officedocument.drawingml.chart+xml"/>
  <Override PartName="/ppt/charts/chart81.xml" ContentType="application/vnd.openxmlformats-officedocument.drawingml.chart+xml"/>
  <Override PartName="/ppt/charts/chart92.xml" ContentType="application/vnd.openxmlformats-officedocument.drawingml.chart+xml"/>
  <Override PartName="/ppt/charts/chart129.xml" ContentType="application/vnd.openxmlformats-officedocument.drawingml.chart+xml"/>
  <Override PartName="/ppt/charts/chart147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23.xml" ContentType="application/vnd.openxmlformats-officedocument.drawingml.chart+xml"/>
  <Override PartName="/ppt/charts/chart52.xml" ContentType="application/vnd.openxmlformats-officedocument.drawingml.chart+xml"/>
  <Override PartName="/ppt/charts/chart70.xml" ContentType="application/vnd.openxmlformats-officedocument.drawingml.chart+xml"/>
  <Override PartName="/ppt/charts/chart107.xml" ContentType="application/vnd.openxmlformats-officedocument.drawingml.chart+xml"/>
  <Override PartName="/ppt/charts/chart118.xml" ContentType="application/vnd.openxmlformats-officedocument.drawingml.chart+xml"/>
  <Override PartName="/ppt/charts/chart136.xml" ContentType="application/vnd.openxmlformats-officedocument.drawingml.chart+xml"/>
  <Override PartName="/ppt/charts/chart154.xml" ContentType="application/vnd.openxmlformats-officedocument.drawingml.chart+xml"/>
  <Override PartName="/ppt/charts/chart165.xml" ContentType="application/vnd.openxmlformats-officedocument.drawingml.char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charts/chart12.xml" ContentType="application/vnd.openxmlformats-officedocument.drawingml.chart+xml"/>
  <Override PartName="/ppt/charts/chart30.xml" ContentType="application/vnd.openxmlformats-officedocument.drawingml.chart+xml"/>
  <Override PartName="/ppt/charts/chart41.xml" ContentType="application/vnd.openxmlformats-officedocument.drawingml.chart+xml"/>
  <Override PartName="/ppt/charts/chart125.xml" ContentType="application/vnd.openxmlformats-officedocument.drawingml.chart+xml"/>
  <Override PartName="/ppt/charts/chart143.xml" ContentType="application/vnd.openxmlformats-officedocument.drawingml.chart+xml"/>
  <Override PartName="/ppt/notesSlides/notesSlide22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3.xml" ContentType="application/vnd.openxmlformats-officedocument.drawingml.chart+xml"/>
  <Override PartName="/ppt/charts/chart114.xml" ContentType="application/vnd.openxmlformats-officedocument.drawingml.chart+xml"/>
  <Override PartName="/ppt/charts/chart132.xml" ContentType="application/vnd.openxmlformats-officedocument.drawingml.chart+xml"/>
  <Override PartName="/ppt/charts/chart150.xml" ContentType="application/vnd.openxmlformats-officedocument.drawingml.chart+xml"/>
  <Override PartName="/ppt/charts/chart161.xml" ContentType="application/vnd.openxmlformats-officedocument.drawingml.chart+xml"/>
  <Override PartName="/ppt/notesSlides/notesSlide6.xml" ContentType="application/vnd.openxmlformats-officedocument.presentationml.notesSlide+xml"/>
  <Override PartName="/ppt/charts/chart110.xml" ContentType="application/vnd.openxmlformats-officedocument.drawingml.chart+xml"/>
  <Override PartName="/ppt/charts/chart121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theme/themeOverride9.xml" ContentType="application/vnd.openxmlformats-officedocument.themeOverride+xml"/>
  <Override PartName="/ppt/charts/chart79.xml" ContentType="application/vnd.openxmlformats-officedocument.drawingml.chart+xml"/>
  <Override PartName="/ppt/charts/chart97.xml" ContentType="application/vnd.openxmlformats-officedocument.drawingml.chart+xml"/>
  <Override PartName="/ppt/slides/slide29.xml" ContentType="application/vnd.openxmlformats-officedocument.presentationml.slide+xml"/>
  <Override PartName="/ppt/charts/chart39.xml" ContentType="application/vnd.openxmlformats-officedocument.drawingml.chart+xml"/>
  <Override PartName="/ppt/charts/chart86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charts/chart28.xml" ContentType="application/vnd.openxmlformats-officedocument.drawingml.chart+xml"/>
  <Override PartName="/ppt/drawings/drawing2.xml" ContentType="application/vnd.openxmlformats-officedocument.drawingml.chartshapes+xml"/>
  <Override PartName="/ppt/charts/chart75.xml" ContentType="application/vnd.openxmlformats-officedocument.drawingml.chart+xml"/>
  <Override PartName="/ppt/charts/chart159.xml" ContentType="application/vnd.openxmlformats-officedocument.drawingml.char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charts/chart53.xml" ContentType="application/vnd.openxmlformats-officedocument.drawingml.chart+xml"/>
  <Override PartName="/ppt/charts/chart64.xml" ContentType="application/vnd.openxmlformats-officedocument.drawingml.chart+xml"/>
  <Override PartName="/ppt/charts/chart148.xml" ContentType="application/vnd.openxmlformats-officedocument.drawingml.chart+xml"/>
  <Override PartName="/ppt/slides/slide32.xml" ContentType="application/vnd.openxmlformats-officedocument.presentationml.slide+xml"/>
  <Override PartName="/ppt/charts/chart42.xml" ContentType="application/vnd.openxmlformats-officedocument.drawingml.chart+xml"/>
  <Override PartName="/ppt/charts/chart126.xml" ContentType="application/vnd.openxmlformats-officedocument.drawingml.chart+xml"/>
  <Override PartName="/ppt/charts/chart137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charts/chart31.xml" ContentType="application/vnd.openxmlformats-officedocument.drawingml.chart+xml"/>
  <Override PartName="/ppt/charts/chart115.xml" ContentType="application/vnd.openxmlformats-officedocument.drawingml.chart+xml"/>
  <Override PartName="/ppt/charts/chart16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chart104.xml" ContentType="application/vnd.openxmlformats-officedocument.drawingml.chart+xml"/>
  <Override PartName="/ppt/notesSlides/notesSlide12.xml" ContentType="application/vnd.openxmlformats-officedocument.presentationml.notesSlide+xml"/>
  <Override PartName="/ppt/charts/chart151.xml" ContentType="application/vnd.openxmlformats-officedocument.drawingml.chart+xml"/>
  <Override PartName="/ppt/charts/chart140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charts/chart69.xml" ContentType="application/vnd.openxmlformats-officedocument.drawingml.chart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charts/chart58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charts/chart36.xml" ContentType="application/vnd.openxmlformats-officedocument.drawingml.chart+xml"/>
  <Override PartName="/ppt/charts/chart47.xml" ContentType="application/vnd.openxmlformats-officedocument.drawingml.chart+xml"/>
  <Override PartName="/ppt/charts/chart83.xml" ContentType="application/vnd.openxmlformats-officedocument.drawingml.chart+xml"/>
  <Override PartName="/ppt/charts/chart94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Override PartName="/ppt/charts/chart72.xml" ContentType="application/vnd.openxmlformats-officedocument.drawingml.chart+xml"/>
  <Override PartName="/ppt/charts/chart109.xml" ContentType="application/vnd.openxmlformats-officedocument.drawingml.chart+xml"/>
  <Override PartName="/ppt/charts/chart156.xml" ContentType="application/vnd.openxmlformats-officedocument.drawingml.chart+xml"/>
  <Override PartName="/ppt/charts/chart167.xml" ContentType="application/vnd.openxmlformats-officedocument.drawingml.chart+xml"/>
  <Override PartName="/ppt/notesSlides/notesSlide17.xml" ContentType="application/vnd.openxmlformats-officedocument.presentationml.notesSlide+xml"/>
  <Override PartName="/ppt/slides/slide51.xml" ContentType="application/vnd.openxmlformats-officedocument.presentationml.slide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ppt/charts/chart61.xml" ContentType="application/vnd.openxmlformats-officedocument.drawingml.chart+xml"/>
  <Override PartName="/ppt/charts/chart145.xml" ContentType="application/vnd.openxmlformats-officedocument.drawingml.chart+xml"/>
  <Override PartName="/ppt/slides/slide40.xml" ContentType="application/vnd.openxmlformats-officedocument.presentationml.slide+xml"/>
  <Override PartName="/ppt/charts/chart50.xml" ContentType="application/vnd.openxmlformats-officedocument.drawingml.chart+xml"/>
  <Override PartName="/ppt/charts/chart134.xml" ContentType="application/vnd.openxmlformats-officedocument.drawingml.chart+xml"/>
  <Override PartName="/ppt/notesSlides/notesSlide8.xml" ContentType="application/vnd.openxmlformats-officedocument.presentationml.notesSlide+xml"/>
  <Override PartName="/ppt/charts/chart112.xml" ContentType="application/vnd.openxmlformats-officedocument.drawingml.chart+xml"/>
  <Override PartName="/ppt/charts/chart123.xml" ContentType="application/vnd.openxmlformats-officedocument.drawingml.chart+xml"/>
  <Override PartName="/ppt/charts/chart170.xml" ContentType="application/vnd.openxmlformats-officedocument.drawingml.chart+xml"/>
  <Override PartName="/ppt/notesSlides/notesSlide20.xml" ContentType="application/vnd.openxmlformats-officedocument.presentationml.notesSlide+xml"/>
  <Override PartName="/ppt/charts/chart4.xml" ContentType="application/vnd.openxmlformats-officedocument.drawingml.chart+xml"/>
  <Override PartName="/ppt/charts/chart99.xml" ContentType="application/vnd.openxmlformats-officedocument.drawingml.chart+xml"/>
  <Override PartName="/ppt/charts/chart101.xml" ContentType="application/vnd.openxmlformats-officedocument.drawingml.chart+xml"/>
  <Override PartName="/ppt/charts/chart88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charts/chart77.xml" ContentType="application/vnd.openxmlformats-officedocument.drawingml.char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charts/chart19.xml" ContentType="application/vnd.openxmlformats-officedocument.drawingml.chart+xml"/>
  <Override PartName="/ppt/charts/chart55.xml" ContentType="application/vnd.openxmlformats-officedocument.drawingml.chart+xml"/>
  <Override PartName="/ppt/charts/chart66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320" r:id="rId2"/>
    <p:sldId id="319" r:id="rId3"/>
    <p:sldId id="258" r:id="rId4"/>
    <p:sldId id="259" r:id="rId5"/>
    <p:sldId id="309" r:id="rId6"/>
    <p:sldId id="385" r:id="rId7"/>
    <p:sldId id="386" r:id="rId8"/>
    <p:sldId id="398" r:id="rId9"/>
    <p:sldId id="333" r:id="rId10"/>
    <p:sldId id="334" r:id="rId11"/>
    <p:sldId id="335" r:id="rId12"/>
    <p:sldId id="387" r:id="rId13"/>
    <p:sldId id="389" r:id="rId14"/>
    <p:sldId id="388" r:id="rId15"/>
    <p:sldId id="404" r:id="rId16"/>
    <p:sldId id="261" r:id="rId17"/>
    <p:sldId id="262" r:id="rId18"/>
    <p:sldId id="302" r:id="rId19"/>
    <p:sldId id="303" r:id="rId20"/>
    <p:sldId id="358" r:id="rId21"/>
    <p:sldId id="359" r:id="rId22"/>
    <p:sldId id="348" r:id="rId23"/>
    <p:sldId id="349" r:id="rId24"/>
    <p:sldId id="350" r:id="rId25"/>
    <p:sldId id="351" r:id="rId26"/>
    <p:sldId id="395" r:id="rId27"/>
    <p:sldId id="396" r:id="rId28"/>
    <p:sldId id="397" r:id="rId29"/>
    <p:sldId id="361" r:id="rId30"/>
    <p:sldId id="352" r:id="rId31"/>
    <p:sldId id="353" r:id="rId32"/>
    <p:sldId id="362" r:id="rId33"/>
    <p:sldId id="363" r:id="rId34"/>
    <p:sldId id="364" r:id="rId35"/>
    <p:sldId id="365" r:id="rId36"/>
    <p:sldId id="366" r:id="rId37"/>
    <p:sldId id="401" r:id="rId38"/>
    <p:sldId id="354" r:id="rId39"/>
    <p:sldId id="355" r:id="rId40"/>
    <p:sldId id="356" r:id="rId41"/>
    <p:sldId id="357" r:id="rId42"/>
    <p:sldId id="402" r:id="rId43"/>
    <p:sldId id="380" r:id="rId44"/>
    <p:sldId id="368" r:id="rId45"/>
    <p:sldId id="369" r:id="rId46"/>
    <p:sldId id="370" r:id="rId47"/>
    <p:sldId id="381" r:id="rId48"/>
    <p:sldId id="382" r:id="rId49"/>
    <p:sldId id="403" r:id="rId50"/>
    <p:sldId id="384" r:id="rId51"/>
    <p:sldId id="399" r:id="rId52"/>
    <p:sldId id="400" r:id="rId53"/>
    <p:sldId id="280" r:id="rId54"/>
    <p:sldId id="394" r:id="rId55"/>
    <p:sldId id="393" r:id="rId56"/>
    <p:sldId id="392" r:id="rId57"/>
    <p:sldId id="371" r:id="rId58"/>
    <p:sldId id="372" r:id="rId59"/>
    <p:sldId id="373" r:id="rId60"/>
    <p:sldId id="374" r:id="rId61"/>
    <p:sldId id="375" r:id="rId62"/>
    <p:sldId id="376" r:id="rId63"/>
    <p:sldId id="377" r:id="rId64"/>
    <p:sldId id="378" r:id="rId65"/>
    <p:sldId id="360" r:id="rId66"/>
    <p:sldId id="391" r:id="rId67"/>
    <p:sldId id="308" r:id="rId68"/>
  </p:sldIdLst>
  <p:sldSz cx="9144000" cy="6858000" type="screen4x3"/>
  <p:notesSz cx="6805613" cy="99441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C18AB"/>
    <a:srgbClr val="FCE1FF"/>
    <a:srgbClr val="F696FF"/>
    <a:srgbClr val="CF75D1"/>
    <a:srgbClr val="CE2284"/>
    <a:srgbClr val="B365B5"/>
    <a:srgbClr val="2FD5E7"/>
    <a:srgbClr val="A62EE8"/>
    <a:srgbClr val="3B7CDB"/>
    <a:srgbClr val="7845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591" autoAdjust="0"/>
    <p:restoredTop sz="99655" autoAdjust="0"/>
  </p:normalViewPr>
  <p:slideViewPr>
    <p:cSldViewPr>
      <p:cViewPr>
        <p:scale>
          <a:sx n="100" d="100"/>
          <a:sy n="100" d="100"/>
        </p:scale>
        <p:origin x="60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597" y="-82"/>
      </p:cViewPr>
      <p:guideLst>
        <p:guide orient="horz" pos="3132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4;&#1080;&#1072;&#1075;&#1088;&#1072;&#1084;&#1084;&#1099;%20&#1057;&#1069;&#1056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5.xlsx"/><Relationship Id="rId2" Type="http://schemas.openxmlformats.org/officeDocument/2006/relationships/image" Target="../media/image9.png"/><Relationship Id="rId1" Type="http://schemas.openxmlformats.org/officeDocument/2006/relationships/themeOverride" Target="../theme/themeOverride5.xml"/></Relationships>
</file>

<file path=ppt/charts/_rels/chart10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1.xlsx"/></Relationships>
</file>

<file path=ppt/charts/_rels/chart10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2.xlsx"/></Relationships>
</file>

<file path=ppt/charts/_rels/chart10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3.xlsx"/></Relationships>
</file>

<file path=ppt/charts/_rels/chart10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4.xlsx"/></Relationships>
</file>

<file path=ppt/charts/_rels/chart10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5.xlsx"/></Relationships>
</file>

<file path=ppt/charts/_rels/chart10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6.xlsx"/></Relationships>
</file>

<file path=ppt/charts/_rels/chart10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7.xlsx"/></Relationships>
</file>

<file path=ppt/charts/_rels/chart10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8.xlsx"/></Relationships>
</file>

<file path=ppt/charts/_rels/chart10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9.xlsx"/></Relationships>
</file>

<file path=ppt/charts/_rels/chart10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6.xlsx"/><Relationship Id="rId2" Type="http://schemas.openxmlformats.org/officeDocument/2006/relationships/image" Target="../media/image9.png"/><Relationship Id="rId1" Type="http://schemas.openxmlformats.org/officeDocument/2006/relationships/themeOverride" Target="../theme/themeOverride6.xml"/></Relationships>
</file>

<file path=ppt/charts/_rels/chart1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1.xlsx"/></Relationships>
</file>

<file path=ppt/charts/_rels/chart1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2.xlsx"/></Relationships>
</file>

<file path=ppt/charts/_rels/chart1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3.xlsx"/></Relationships>
</file>

<file path=ppt/charts/_rels/chart1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4.xlsx"/></Relationships>
</file>

<file path=ppt/charts/_rels/chart1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5.xlsx"/></Relationships>
</file>

<file path=ppt/charts/_rels/chart1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6.xlsx"/></Relationships>
</file>

<file path=ppt/charts/_rels/chart1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7.xlsx"/></Relationships>
</file>

<file path=ppt/charts/_rels/chart1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8.xlsx"/></Relationships>
</file>

<file path=ppt/charts/_rels/chart1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9.xlsx"/></Relationships>
</file>

<file path=ppt/charts/_rels/chart1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7.xlsx"/><Relationship Id="rId2" Type="http://schemas.openxmlformats.org/officeDocument/2006/relationships/image" Target="../media/image9.png"/><Relationship Id="rId1" Type="http://schemas.openxmlformats.org/officeDocument/2006/relationships/themeOverride" Target="../theme/themeOverride7.xml"/></Relationships>
</file>

<file path=ppt/charts/_rels/chart1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1.xlsx"/></Relationships>
</file>

<file path=ppt/charts/_rels/chart1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2.xlsx"/></Relationships>
</file>

<file path=ppt/charts/_rels/chart1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3.xlsx"/></Relationships>
</file>

<file path=ppt/charts/_rels/chart1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4.xlsx"/></Relationships>
</file>

<file path=ppt/charts/_rels/chart1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5.xlsx"/></Relationships>
</file>

<file path=ppt/charts/_rels/chart1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6.xlsx"/></Relationships>
</file>

<file path=ppt/charts/_rels/chart1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7.xlsx"/></Relationships>
</file>

<file path=ppt/charts/_rels/chart1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8.xlsx"/></Relationships>
</file>

<file path=ppt/charts/_rels/chart1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9.xlsx"/></Relationships>
</file>

<file path=ppt/charts/_rels/chart1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0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8.xlsx"/><Relationship Id="rId2" Type="http://schemas.openxmlformats.org/officeDocument/2006/relationships/image" Target="../media/image9.png"/><Relationship Id="rId1" Type="http://schemas.openxmlformats.org/officeDocument/2006/relationships/themeOverride" Target="../theme/themeOverride8.xml"/></Relationships>
</file>

<file path=ppt/charts/_rels/chart1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1.xlsx"/></Relationships>
</file>

<file path=ppt/charts/_rels/chart1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2.xlsx"/></Relationships>
</file>

<file path=ppt/charts/_rels/chart1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3.xlsx"/></Relationships>
</file>

<file path=ppt/charts/_rels/chart1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4.xlsx"/></Relationships>
</file>

<file path=ppt/charts/_rels/chart1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5.xlsx"/></Relationships>
</file>

<file path=ppt/charts/_rels/chart1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6.xlsx"/></Relationships>
</file>

<file path=ppt/charts/_rels/chart1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7.xlsx"/></Relationships>
</file>

<file path=ppt/charts/_rels/chart1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8.xlsx"/></Relationships>
</file>

<file path=ppt/charts/_rels/chart1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9.xlsx"/></Relationships>
</file>

<file path=ppt/charts/_rels/chart1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0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9.xlsx"/><Relationship Id="rId2" Type="http://schemas.openxmlformats.org/officeDocument/2006/relationships/image" Target="../media/image9.png"/><Relationship Id="rId1" Type="http://schemas.openxmlformats.org/officeDocument/2006/relationships/themeOverride" Target="../theme/themeOverride9.xml"/></Relationships>
</file>

<file path=ppt/charts/_rels/chart1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1.xlsx"/></Relationships>
</file>

<file path=ppt/charts/_rels/chart1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2.xlsx"/></Relationships>
</file>

<file path=ppt/charts/_rels/chart1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3.xlsx"/></Relationships>
</file>

<file path=ppt/charts/_rels/chart1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4.xlsx"/></Relationships>
</file>

<file path=ppt/charts/_rels/chart1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5.xlsx"/></Relationships>
</file>

<file path=ppt/charts/_rels/chart1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6.xlsx"/></Relationships>
</file>

<file path=ppt/charts/_rels/chart1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7.xlsx"/></Relationships>
</file>

<file path=ppt/charts/_rels/chart1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8.xlsx"/></Relationships>
</file>

<file path=ppt/charts/_rels/chart1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9.xlsx"/></Relationships>
</file>

<file path=ppt/charts/_rels/chart1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0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8;&#1089;&#1093;&#1086;&#1076;&#1085;&#1080;&#1082;&#1080;%20&#1076;&#1080;&#1072;&#1075;&#1088;&#1072;&#1084;&#1084;&#1099;%20&#1089;&#1090;&#1088;&#1091;&#1082;&#1090;&#1091;&#1088;&#1072;%20&#1074;%20&#1076;&#1080;&#1085;&#1072;&#1084;&#1080;&#1082;&#1077;.xlsx" TargetMode="External"/></Relationships>
</file>

<file path=ppt/charts/_rels/chart1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1.xlsx"/></Relationships>
</file>

<file path=ppt/charts/_rels/chart1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2.xlsx"/></Relationships>
</file>

<file path=ppt/charts/_rels/chart1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3.xlsx"/></Relationships>
</file>

<file path=ppt/charts/_rels/chart1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4.xlsx"/></Relationships>
</file>

<file path=ppt/charts/_rels/chart1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5.xlsx"/></Relationships>
</file>

<file path=ppt/charts/_rels/chart1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6.xlsx"/></Relationships>
</file>

<file path=ppt/charts/_rels/chart1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7.xlsx"/></Relationships>
</file>

<file path=ppt/charts/_rels/chart1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8.xlsx"/></Relationships>
</file>

<file path=ppt/charts/_rels/chart1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9.xlsx"/></Relationships>
</file>

<file path=ppt/charts/_rels/chart1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0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1.xlsx"/></Relationships>
</file>

<file path=ppt/charts/_rels/chart1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2.xlsx"/></Relationships>
</file>

<file path=ppt/charts/_rels/chart16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3.xlsx"/></Relationships>
</file>

<file path=ppt/charts/_rels/chart1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4.xlsx"/></Relationships>
</file>

<file path=ppt/charts/_rels/chart1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5.xlsx"/></Relationships>
</file>

<file path=ppt/charts/_rels/chart1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6.xlsx"/></Relationships>
</file>

<file path=ppt/charts/_rels/chart1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7.xlsx"/></Relationships>
</file>

<file path=ppt/charts/_rels/chart1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8.xlsx"/></Relationships>
</file>

<file path=ppt/charts/_rels/chart1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9.xlsx"/></Relationships>
</file>

<file path=ppt/charts/_rels/chart16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0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7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1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0;&#1084;&#1091;&#1088;&#1089;&#1082;&#1072;&#1103;%20&#1086;&#1073;&#1083;&#1072;&#1089;&#1090;&#1100;%20-%20&#1076;&#1086;&#1088;&#1072;&#1073;&#1086;&#1090;&#1072;&#1085;&#1085;&#1099;&#1081;%20&#1087;&#1077;&#1088;&#1077;&#1095;&#1077;&#1085;&#1100;%20&#1085;&#1072;&#1083;&#1086;&#1075;&#1086;&#1074;&#1099;&#1093;%20&#1083;&#1100;&#1075;&#1086;&#1090;%2006.09.2018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0;&#1084;&#1091;&#1088;&#1089;&#1082;&#1072;&#1103;%20&#1086;&#1073;&#1083;&#1072;&#1089;&#1090;&#1100;%20-%20&#1076;&#1086;&#1088;&#1072;&#1073;&#1086;&#1090;&#1072;&#1085;&#1085;&#1099;&#1081;%20&#1087;&#1077;&#1088;&#1077;&#1095;&#1077;&#1085;&#1100;%20&#1085;&#1072;&#1083;&#1086;&#1075;&#1086;&#1074;&#1099;&#1093;%20&#1083;&#1100;&#1075;&#1086;&#1090;%2006.09.2018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4;&#1080;&#1072;&#1075;&#1088;&#1072;&#1084;&#1084;&#1099;%20&#1057;&#1069;&#1056;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0;&#1084;&#1091;&#1088;&#1089;&#1082;&#1072;&#1103;%20&#1086;&#1073;&#1083;&#1072;&#1089;&#1090;&#1100;%20-%20&#1076;&#1086;&#1088;&#1072;&#1073;&#1086;&#1090;&#1072;&#1085;&#1085;&#1099;&#1081;%20&#1087;&#1077;&#1088;&#1077;&#1095;&#1077;&#1085;&#1100;%20&#1085;&#1072;&#1083;&#1086;&#1075;&#1086;&#1074;&#1099;&#1093;%20&#1083;&#1100;&#1075;&#1086;&#1090;%2006.09.2018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2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4;&#1080;&#1072;&#1075;&#1088;&#1072;&#1084;&#1084;&#1099;%20&#1057;&#1069;&#1056;.xlsx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9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0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4;&#1080;&#1072;&#1075;&#1088;&#1072;&#1084;&#1084;&#1099;%20&#1057;&#1069;&#1056;.xlsx" TargetMode="External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1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2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4.xlsx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5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6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7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8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9.xlsx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0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4;&#1080;&#1072;&#1075;&#1088;&#1072;&#1084;&#1084;&#1099;%20&#1057;&#1069;&#1056;.xlsx" TargetMode="External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1.xlsx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2.xlsx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3.xlsx"/></Relationships>
</file>

<file path=ppt/charts/_rels/chart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4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5.xlsx"/></Relationships>
</file>

<file path=ppt/charts/_rels/chart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6.xlsx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7.xlsx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8.xlsx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9.xlsx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0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1.xlsx"/><Relationship Id="rId2" Type="http://schemas.openxmlformats.org/officeDocument/2006/relationships/image" Target="../media/image9.png"/><Relationship Id="rId1" Type="http://schemas.openxmlformats.org/officeDocument/2006/relationships/themeOverride" Target="../theme/themeOverride1.xml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1.xlsx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2.xlsx"/></Relationships>
</file>

<file path=ppt/charts/_rels/chart6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3.xlsx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4.xlsx"/></Relationships>
</file>

<file path=ppt/charts/_rels/chart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5.xlsx"/></Relationships>
</file>

<file path=ppt/charts/_rels/chart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6.xlsx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7.xlsx"/></Relationships>
</file>

<file path=ppt/charts/_rels/chart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8.xlsx"/></Relationships>
</file>

<file path=ppt/charts/_rels/chart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9.xlsx"/></Relationships>
</file>

<file path=ppt/charts/_rels/chart6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0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2.xlsx"/><Relationship Id="rId2" Type="http://schemas.openxmlformats.org/officeDocument/2006/relationships/image" Target="../media/image9.png"/><Relationship Id="rId1" Type="http://schemas.openxmlformats.org/officeDocument/2006/relationships/themeOverride" Target="../theme/themeOverride2.xml"/></Relationships>
</file>

<file path=ppt/charts/_rels/chart7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1.xlsx"/></Relationships>
</file>

<file path=ppt/charts/_rels/chart7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2.xlsx"/></Relationships>
</file>

<file path=ppt/charts/_rels/chart7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3.xlsx"/></Relationships>
</file>

<file path=ppt/charts/_rels/chart7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4.xlsx"/></Relationships>
</file>

<file path=ppt/charts/_rels/chart7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5.xlsx"/></Relationships>
</file>

<file path=ppt/charts/_rels/chart7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6.xlsx"/></Relationships>
</file>

<file path=ppt/charts/_rels/chart7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7.xlsx"/></Relationships>
</file>

<file path=ppt/charts/_rels/chart7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8.xlsx"/></Relationships>
</file>

<file path=ppt/charts/_rels/chart7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9.xlsx"/></Relationships>
</file>

<file path=ppt/charts/_rels/chart7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0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3.xlsx"/><Relationship Id="rId2" Type="http://schemas.openxmlformats.org/officeDocument/2006/relationships/image" Target="../media/image9.png"/><Relationship Id="rId1" Type="http://schemas.openxmlformats.org/officeDocument/2006/relationships/themeOverride" Target="../theme/themeOverride3.xml"/></Relationships>
</file>

<file path=ppt/charts/_rels/chart8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1.xlsx"/></Relationships>
</file>

<file path=ppt/charts/_rels/chart8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2.xlsx"/></Relationships>
</file>

<file path=ppt/charts/_rels/chart8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3.xlsx"/></Relationships>
</file>

<file path=ppt/charts/_rels/chart8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4.xlsx"/></Relationships>
</file>

<file path=ppt/charts/_rels/chart8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5.xlsx"/></Relationships>
</file>

<file path=ppt/charts/_rels/chart8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6.xlsx"/></Relationships>
</file>

<file path=ppt/charts/_rels/chart8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7.xlsx"/></Relationships>
</file>

<file path=ppt/charts/_rels/chart8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8.xlsx"/></Relationships>
</file>

<file path=ppt/charts/_rels/chart8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9.xlsx"/></Relationships>
</file>

<file path=ppt/charts/_rels/chart8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0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4.xlsx"/><Relationship Id="rId2" Type="http://schemas.openxmlformats.org/officeDocument/2006/relationships/image" Target="../media/image9.png"/><Relationship Id="rId1" Type="http://schemas.openxmlformats.org/officeDocument/2006/relationships/themeOverride" Target="../theme/themeOverride4.xml"/></Relationships>
</file>

<file path=ppt/charts/_rels/chart9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1.xlsx"/></Relationships>
</file>

<file path=ppt/charts/_rels/chart9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2.xlsx"/></Relationships>
</file>

<file path=ppt/charts/_rels/chart9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3.xlsx"/></Relationships>
</file>

<file path=ppt/charts/_rels/chart9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4.xlsx"/></Relationships>
</file>

<file path=ppt/charts/_rels/chart9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5.xlsx"/></Relationships>
</file>

<file path=ppt/charts/_rels/chart9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6.xlsx"/></Relationships>
</file>

<file path=ppt/charts/_rels/chart9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7.xlsx"/></Relationships>
</file>

<file path=ppt/charts/_rels/chart9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8.xlsx"/></Relationships>
</file>

<file path=ppt/charts/_rels/chart9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9.xlsx"/></Relationships>
</file>

<file path=ppt/charts/_rels/chart9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0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plotArea>
      <c:layout/>
      <c:bubbleChart>
        <c:ser>
          <c:idx val="0"/>
          <c:order val="0"/>
          <c:spPr>
            <a:solidFill>
              <a:srgbClr val="CE2284"/>
            </a:solidFill>
          </c:spPr>
          <c:dLbls>
            <c:dLbl>
              <c:idx val="0"/>
              <c:layout>
                <c:manualLayout>
                  <c:x val="-9.6485211884955555E-2"/>
                  <c:y val="-0.15500933412506226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dLblPos val="r"/>
              <c:showVal val="1"/>
            </c:dLbl>
            <c:dLbl>
              <c:idx val="1"/>
              <c:layout>
                <c:manualLayout>
                  <c:x val="-8.8800321769834642E-2"/>
                  <c:y val="-0.20151213436257967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dLblPos val="r"/>
              <c:showVal val="1"/>
            </c:dLbl>
            <c:dLbl>
              <c:idx val="2"/>
              <c:layout>
                <c:manualLayout>
                  <c:x val="-9.1441529687800907E-2"/>
                  <c:y val="-0.17051026753756768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dLblPos val="r"/>
              <c:showVal val="1"/>
            </c:dLbl>
            <c:dLbl>
              <c:idx val="3"/>
              <c:layout>
                <c:manualLayout>
                  <c:x val="-8.6159113851866947E-2"/>
                  <c:y val="-0.20151213436257961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dLblPos val="r"/>
              <c:showVal val="1"/>
            </c:dLbl>
            <c:dLbl>
              <c:idx val="4"/>
              <c:layout>
                <c:manualLayout>
                  <c:x val="-9.1441529687800907E-2"/>
                  <c:y val="-0.17051026753756768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dLblPos val="r"/>
              <c:showVal val="1"/>
            </c:dLbl>
            <c:txPr>
              <a:bodyPr/>
              <a:lstStyle/>
              <a:p>
                <a:pPr>
                  <a:defRPr sz="1600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xVal>
            <c:strRef>
              <c:f>Лист1!$B$5:$F$5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xVal>
          <c:yVal>
            <c:numRef>
              <c:f>Лист1!$B$6:$F$6</c:f>
              <c:numCache>
                <c:formatCode>General</c:formatCode>
                <c:ptCount val="5"/>
                <c:pt idx="0">
                  <c:v>800.01</c:v>
                </c:pt>
                <c:pt idx="1">
                  <c:v>797.4</c:v>
                </c:pt>
                <c:pt idx="2" formatCode="0.0">
                  <c:v>796</c:v>
                </c:pt>
                <c:pt idx="3">
                  <c:v>796.1</c:v>
                </c:pt>
                <c:pt idx="4">
                  <c:v>797.3</c:v>
                </c:pt>
              </c:numCache>
            </c:numRef>
          </c:yVal>
          <c:bubbleSize>
            <c:numLit>
              <c:formatCode>General</c:formatCode>
              <c:ptCount val="5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</c:numLit>
          </c:bubbleSize>
          <c:bubble3D val="1"/>
        </c:ser>
        <c:dLbls>
          <c:showVal val="1"/>
        </c:dLbls>
        <c:bubbleScale val="100"/>
        <c:axId val="71848704"/>
        <c:axId val="71850240"/>
      </c:bubbleChart>
      <c:valAx>
        <c:axId val="71848704"/>
        <c:scaling>
          <c:orientation val="minMax"/>
        </c:scaling>
        <c:delete val="1"/>
        <c:axPos val="b"/>
        <c:majorGridlines>
          <c:spPr>
            <a:ln>
              <a:prstDash val="dash"/>
            </a:ln>
          </c:spPr>
        </c:majorGridlines>
        <c:tickLblPos val="none"/>
        <c:crossAx val="71850240"/>
        <c:crosses val="autoZero"/>
        <c:crossBetween val="midCat"/>
      </c:valAx>
      <c:valAx>
        <c:axId val="71850240"/>
        <c:scaling>
          <c:orientation val="minMax"/>
        </c:scaling>
        <c:delete val="1"/>
        <c:axPos val="l"/>
        <c:numFmt formatCode="General" sourceLinked="1"/>
        <c:tickLblPos val="none"/>
        <c:crossAx val="71848704"/>
        <c:crosses val="autoZero"/>
        <c:crossBetween val="midCat"/>
      </c:valAx>
    </c:plotArea>
    <c:plotVisOnly val="1"/>
    <c:dispBlanksAs val="gap"/>
  </c:chart>
  <c:spPr>
    <a:ln>
      <a:noFill/>
    </a:ln>
  </c:sp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20298832554103208"/>
          <c:y val="0.13968156203380874"/>
          <c:w val="0.79701167445898136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44,0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43,8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41.4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 algn="ctr" rtl="0">
                      <a:defRPr lang="ru-RU" sz="1000" b="1" i="0" u="none" strike="noStrike" kern="1200" baseline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000" b="1" i="0" u="none" strike="noStrike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rPr>
                      <a:t>- 0,2</a:t>
                    </a:r>
                  </a:p>
                </c:rich>
              </c:tx>
              <c:spPr/>
              <c:dLblPos val="inBase"/>
              <c:showVal val="1"/>
            </c:dLbl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1.9000000000000222E-2</c:v>
                </c:pt>
              </c:numCache>
            </c:numRef>
          </c:val>
        </c:ser>
        <c:dLbls/>
        <c:gapWidth val="47"/>
        <c:overlap val="100"/>
        <c:axId val="120732288"/>
        <c:axId val="130924928"/>
      </c:barChart>
      <c:catAx>
        <c:axId val="120732288"/>
        <c:scaling>
          <c:orientation val="minMax"/>
        </c:scaling>
        <c:delete val="1"/>
        <c:axPos val="l"/>
        <c:numFmt formatCode="General" sourceLinked="1"/>
        <c:tickLblPos val="none"/>
        <c:crossAx val="130924928"/>
        <c:crosses val="autoZero"/>
        <c:auto val="1"/>
        <c:lblAlgn val="ctr"/>
        <c:lblOffset val="100"/>
      </c:catAx>
      <c:valAx>
        <c:axId val="130924928"/>
        <c:scaling>
          <c:orientation val="minMax"/>
        </c:scaling>
        <c:delete val="1"/>
        <c:axPos val="b"/>
        <c:numFmt formatCode="0%" sourceLinked="1"/>
        <c:tickLblPos val="none"/>
        <c:crossAx val="120732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10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7.822167473893446E-2"/>
          <c:w val="0.89333321116663722"/>
          <c:h val="0.85359705852160861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5328.7</c:v>
                </c:pt>
                <c:pt idx="1">
                  <c:v>5084.4000000000005</c:v>
                </c:pt>
                <c:pt idx="2">
                  <c:v>5279.8</c:v>
                </c:pt>
                <c:pt idx="3">
                  <c:v>5488.8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F696FF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5328.7</c:v>
                </c:pt>
                <c:pt idx="1">
                  <c:v>5084.4000000000005</c:v>
                </c:pt>
                <c:pt idx="2">
                  <c:v>5279.8</c:v>
                </c:pt>
                <c:pt idx="3">
                  <c:v>5488.8</c:v>
                </c:pt>
              </c:numCache>
            </c:numRef>
          </c:val>
        </c:ser>
        <c:dLbls/>
        <c:marker val="1"/>
        <c:axId val="159050752"/>
        <c:axId val="159060736"/>
      </c:lineChart>
      <c:catAx>
        <c:axId val="159050752"/>
        <c:scaling>
          <c:orientation val="minMax"/>
        </c:scaling>
        <c:delete val="1"/>
        <c:axPos val="b"/>
        <c:numFmt formatCode="General" sourceLinked="1"/>
        <c:tickLblPos val="none"/>
        <c:crossAx val="159060736"/>
        <c:crosses val="autoZero"/>
        <c:auto val="1"/>
        <c:lblAlgn val="ctr"/>
        <c:lblOffset val="100"/>
      </c:catAx>
      <c:valAx>
        <c:axId val="159060736"/>
        <c:scaling>
          <c:orientation val="minMax"/>
        </c:scaling>
        <c:delete val="1"/>
        <c:axPos val="l"/>
        <c:numFmt formatCode="#,##0.0" sourceLinked="1"/>
        <c:tickLblPos val="none"/>
        <c:crossAx val="159050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7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1633.4</c:v>
                </c:pt>
                <c:pt idx="1">
                  <c:v>1085.3</c:v>
                </c:pt>
                <c:pt idx="2">
                  <c:v>1204.3</c:v>
                </c:pt>
                <c:pt idx="3">
                  <c:v>1292.0999999999999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FF3399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FF3399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1633.4</c:v>
                </c:pt>
                <c:pt idx="1">
                  <c:v>1085.3</c:v>
                </c:pt>
                <c:pt idx="2">
                  <c:v>1204.3</c:v>
                </c:pt>
                <c:pt idx="3">
                  <c:v>1292.0999999999999</c:v>
                </c:pt>
              </c:numCache>
            </c:numRef>
          </c:val>
        </c:ser>
        <c:dLbls/>
        <c:marker val="1"/>
        <c:axId val="159069312"/>
        <c:axId val="159070848"/>
      </c:lineChart>
      <c:catAx>
        <c:axId val="159069312"/>
        <c:scaling>
          <c:orientation val="minMax"/>
        </c:scaling>
        <c:delete val="1"/>
        <c:axPos val="b"/>
        <c:numFmt formatCode="General" sourceLinked="1"/>
        <c:tickLblPos val="none"/>
        <c:crossAx val="159070848"/>
        <c:crosses val="autoZero"/>
        <c:auto val="1"/>
        <c:lblAlgn val="ctr"/>
        <c:lblOffset val="100"/>
      </c:catAx>
      <c:valAx>
        <c:axId val="159070848"/>
        <c:scaling>
          <c:orientation val="minMax"/>
        </c:scaling>
        <c:delete val="1"/>
        <c:axPos val="l"/>
        <c:numFmt formatCode="#,##0.0" sourceLinked="1"/>
        <c:tickLblPos val="none"/>
        <c:crossAx val="1590693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21571152607855762"/>
          <c:w val="0.89333321116663678"/>
          <c:h val="0.71603148384413262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194.2</c:v>
                </c:pt>
                <c:pt idx="1">
                  <c:v>78.599999999999994</c:v>
                </c:pt>
                <c:pt idx="2">
                  <c:v>81.7</c:v>
                </c:pt>
                <c:pt idx="3">
                  <c:v>86.4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A62EE8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194.2</c:v>
                </c:pt>
                <c:pt idx="1">
                  <c:v>78.599999999999994</c:v>
                </c:pt>
                <c:pt idx="2">
                  <c:v>81.7</c:v>
                </c:pt>
                <c:pt idx="3">
                  <c:v>86.4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194.2</c:v>
                </c:pt>
                <c:pt idx="1">
                  <c:v>78.599999999999994</c:v>
                </c:pt>
                <c:pt idx="2">
                  <c:v>81.7</c:v>
                </c:pt>
                <c:pt idx="3">
                  <c:v>86.4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A62EE8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A62EE8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194.2</c:v>
                </c:pt>
                <c:pt idx="1">
                  <c:v>78.599999999999994</c:v>
                </c:pt>
                <c:pt idx="2">
                  <c:v>81.7</c:v>
                </c:pt>
                <c:pt idx="3">
                  <c:v>86.4</c:v>
                </c:pt>
              </c:numCache>
            </c:numRef>
          </c:val>
        </c:ser>
        <c:dLbls/>
        <c:marker val="1"/>
        <c:axId val="159163904"/>
        <c:axId val="159165440"/>
      </c:lineChart>
      <c:catAx>
        <c:axId val="159163904"/>
        <c:scaling>
          <c:orientation val="minMax"/>
        </c:scaling>
        <c:delete val="1"/>
        <c:axPos val="b"/>
        <c:numFmt formatCode="General" sourceLinked="1"/>
        <c:tickLblPos val="none"/>
        <c:crossAx val="159165440"/>
        <c:crosses val="autoZero"/>
        <c:auto val="1"/>
        <c:lblAlgn val="ctr"/>
        <c:lblOffset val="100"/>
      </c:catAx>
      <c:valAx>
        <c:axId val="159165440"/>
        <c:scaling>
          <c:orientation val="minMax"/>
        </c:scaling>
        <c:delete val="1"/>
        <c:axPos val="l"/>
        <c:numFmt formatCode="#,##0.0" sourceLinked="1"/>
        <c:tickLblPos val="none"/>
        <c:crossAx val="159163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21571152607855762"/>
          <c:w val="0.89333321116663678"/>
          <c:h val="0.77952310295041061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92.1</c:v>
                </c:pt>
                <c:pt idx="1">
                  <c:v>17.5</c:v>
                </c:pt>
                <c:pt idx="2">
                  <c:v>18.5</c:v>
                </c:pt>
                <c:pt idx="3">
                  <c:v>19.899999999999999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B365B5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B365B5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92.1</c:v>
                </c:pt>
                <c:pt idx="1">
                  <c:v>17.5</c:v>
                </c:pt>
                <c:pt idx="2">
                  <c:v>18.5</c:v>
                </c:pt>
                <c:pt idx="3">
                  <c:v>19.899999999999999</c:v>
                </c:pt>
              </c:numCache>
            </c:numRef>
          </c:val>
        </c:ser>
        <c:dLbls/>
        <c:marker val="1"/>
        <c:axId val="159210880"/>
        <c:axId val="159229056"/>
      </c:lineChart>
      <c:catAx>
        <c:axId val="159210880"/>
        <c:scaling>
          <c:orientation val="minMax"/>
        </c:scaling>
        <c:delete val="1"/>
        <c:axPos val="b"/>
        <c:numFmt formatCode="General" sourceLinked="1"/>
        <c:tickLblPos val="none"/>
        <c:crossAx val="159229056"/>
        <c:crosses val="autoZero"/>
        <c:auto val="1"/>
        <c:lblAlgn val="ctr"/>
        <c:lblOffset val="100"/>
      </c:catAx>
      <c:valAx>
        <c:axId val="159229056"/>
        <c:scaling>
          <c:orientation val="minMax"/>
        </c:scaling>
        <c:delete val="1"/>
        <c:axPos val="l"/>
        <c:numFmt formatCode="#,##0.0" sourceLinked="1"/>
        <c:tickLblPos val="none"/>
        <c:crossAx val="1592108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7.822167473893446E-2"/>
          <c:w val="0.89333321116663655"/>
          <c:h val="0.86056852260207561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648.9</c:v>
                </c:pt>
                <c:pt idx="1">
                  <c:v>442.3</c:v>
                </c:pt>
                <c:pt idx="2">
                  <c:v>505.4</c:v>
                </c:pt>
                <c:pt idx="3">
                  <c:v>640.70000000000005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887DC9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648.9</c:v>
                </c:pt>
                <c:pt idx="1">
                  <c:v>442.3</c:v>
                </c:pt>
                <c:pt idx="2">
                  <c:v>505.4</c:v>
                </c:pt>
                <c:pt idx="3">
                  <c:v>640.70000000000005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648.9</c:v>
                </c:pt>
                <c:pt idx="1">
                  <c:v>442.3</c:v>
                </c:pt>
                <c:pt idx="2">
                  <c:v>505.4</c:v>
                </c:pt>
                <c:pt idx="3">
                  <c:v>640.70000000000005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00B05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00B05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648.9</c:v>
                </c:pt>
                <c:pt idx="1">
                  <c:v>442.3</c:v>
                </c:pt>
                <c:pt idx="2">
                  <c:v>505.4</c:v>
                </c:pt>
                <c:pt idx="3">
                  <c:v>640.70000000000005</c:v>
                </c:pt>
              </c:numCache>
            </c:numRef>
          </c:val>
        </c:ser>
        <c:dLbls/>
        <c:marker val="1"/>
        <c:axId val="159305728"/>
        <c:axId val="159307264"/>
      </c:lineChart>
      <c:catAx>
        <c:axId val="159305728"/>
        <c:scaling>
          <c:orientation val="minMax"/>
        </c:scaling>
        <c:delete val="1"/>
        <c:axPos val="b"/>
        <c:numFmt formatCode="General" sourceLinked="1"/>
        <c:tickLblPos val="none"/>
        <c:crossAx val="159307264"/>
        <c:crosses val="autoZero"/>
        <c:auto val="1"/>
        <c:lblAlgn val="ctr"/>
        <c:lblOffset val="100"/>
      </c:catAx>
      <c:valAx>
        <c:axId val="159307264"/>
        <c:scaling>
          <c:orientation val="minMax"/>
        </c:scaling>
        <c:delete val="1"/>
        <c:axPos val="l"/>
        <c:numFmt formatCode="#,##0.0" sourceLinked="1"/>
        <c:tickLblPos val="none"/>
        <c:crossAx val="1593057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6.0157059268176577E-2"/>
          <c:w val="0.89333321116663655"/>
          <c:h val="0.9398429407318234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108.5</c:v>
                </c:pt>
                <c:pt idx="1">
                  <c:v>110.8</c:v>
                </c:pt>
                <c:pt idx="2">
                  <c:v>115</c:v>
                </c:pt>
                <c:pt idx="3">
                  <c:v>121.8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A62EE8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108.5</c:v>
                </c:pt>
                <c:pt idx="1">
                  <c:v>110.8</c:v>
                </c:pt>
                <c:pt idx="2">
                  <c:v>115</c:v>
                </c:pt>
                <c:pt idx="3">
                  <c:v>121.8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108.5</c:v>
                </c:pt>
                <c:pt idx="1">
                  <c:v>110.8</c:v>
                </c:pt>
                <c:pt idx="2">
                  <c:v>115</c:v>
                </c:pt>
                <c:pt idx="3">
                  <c:v>121.8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accent6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chemeClr val="accent6">
                    <a:lumMod val="75000"/>
                  </a:schemeClr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108.5</c:v>
                </c:pt>
                <c:pt idx="1">
                  <c:v>110.8</c:v>
                </c:pt>
                <c:pt idx="2">
                  <c:v>115</c:v>
                </c:pt>
                <c:pt idx="3">
                  <c:v>121.8</c:v>
                </c:pt>
              </c:numCache>
            </c:numRef>
          </c:val>
        </c:ser>
        <c:dLbls/>
        <c:marker val="1"/>
        <c:axId val="159363456"/>
        <c:axId val="159364992"/>
      </c:lineChart>
      <c:catAx>
        <c:axId val="159363456"/>
        <c:scaling>
          <c:orientation val="minMax"/>
        </c:scaling>
        <c:delete val="1"/>
        <c:axPos val="b"/>
        <c:numFmt formatCode="General" sourceLinked="1"/>
        <c:tickLblPos val="none"/>
        <c:crossAx val="159364992"/>
        <c:crosses val="autoZero"/>
        <c:auto val="1"/>
        <c:lblAlgn val="ctr"/>
        <c:lblOffset val="100"/>
      </c:catAx>
      <c:valAx>
        <c:axId val="159364992"/>
        <c:scaling>
          <c:orientation val="minMax"/>
        </c:scaling>
        <c:delete val="1"/>
        <c:axPos val="l"/>
        <c:numFmt formatCode="#,##0.0" sourceLinked="1"/>
        <c:tickLblPos val="none"/>
        <c:crossAx val="159363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21571152607855762"/>
          <c:w val="0.89333321116663655"/>
          <c:h val="0.77952310295041061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90.4</c:v>
                </c:pt>
                <c:pt idx="1">
                  <c:v>100</c:v>
                </c:pt>
                <c:pt idx="2">
                  <c:v>104.4</c:v>
                </c:pt>
                <c:pt idx="3">
                  <c:v>111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A62EE8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90.4</c:v>
                </c:pt>
                <c:pt idx="1">
                  <c:v>100</c:v>
                </c:pt>
                <c:pt idx="2">
                  <c:v>104.4</c:v>
                </c:pt>
                <c:pt idx="3">
                  <c:v>111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90.4</c:v>
                </c:pt>
                <c:pt idx="1">
                  <c:v>100</c:v>
                </c:pt>
                <c:pt idx="2">
                  <c:v>104.4</c:v>
                </c:pt>
                <c:pt idx="3">
                  <c:v>111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3B7CDB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3B7CDB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90.4</c:v>
                </c:pt>
                <c:pt idx="1">
                  <c:v>100</c:v>
                </c:pt>
                <c:pt idx="2">
                  <c:v>104.4</c:v>
                </c:pt>
                <c:pt idx="3">
                  <c:v>111</c:v>
                </c:pt>
              </c:numCache>
            </c:numRef>
          </c:val>
        </c:ser>
        <c:dLbls/>
        <c:marker val="1"/>
        <c:axId val="159503104"/>
        <c:axId val="159504640"/>
      </c:lineChart>
      <c:catAx>
        <c:axId val="159503104"/>
        <c:scaling>
          <c:orientation val="minMax"/>
        </c:scaling>
        <c:delete val="1"/>
        <c:axPos val="b"/>
        <c:numFmt formatCode="General" sourceLinked="1"/>
        <c:tickLblPos val="none"/>
        <c:crossAx val="159504640"/>
        <c:crosses val="autoZero"/>
        <c:auto val="1"/>
        <c:lblAlgn val="ctr"/>
        <c:lblOffset val="100"/>
      </c:catAx>
      <c:valAx>
        <c:axId val="159504640"/>
        <c:scaling>
          <c:orientation val="minMax"/>
        </c:scaling>
        <c:delete val="1"/>
        <c:axPos val="l"/>
        <c:numFmt formatCode="#,##0.0" sourceLinked="1"/>
        <c:tickLblPos val="none"/>
        <c:crossAx val="1595031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6.0157059268176577E-2"/>
          <c:w val="0.89333321116663633"/>
          <c:h val="0.83637839805145719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686.2</c:v>
                </c:pt>
                <c:pt idx="1">
                  <c:v>372.5</c:v>
                </c:pt>
                <c:pt idx="2">
                  <c:v>465.5</c:v>
                </c:pt>
                <c:pt idx="3">
                  <c:v>504.8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A62EE8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686.2</c:v>
                </c:pt>
                <c:pt idx="1">
                  <c:v>372.5</c:v>
                </c:pt>
                <c:pt idx="2">
                  <c:v>465.5</c:v>
                </c:pt>
                <c:pt idx="3">
                  <c:v>504.8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686.2</c:v>
                </c:pt>
                <c:pt idx="1">
                  <c:v>372.5</c:v>
                </c:pt>
                <c:pt idx="2">
                  <c:v>465.5</c:v>
                </c:pt>
                <c:pt idx="3">
                  <c:v>504.8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00B0F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00B0F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686.2</c:v>
                </c:pt>
                <c:pt idx="1">
                  <c:v>372.5</c:v>
                </c:pt>
                <c:pt idx="2">
                  <c:v>465.5</c:v>
                </c:pt>
                <c:pt idx="3">
                  <c:v>504.8</c:v>
                </c:pt>
              </c:numCache>
            </c:numRef>
          </c:val>
        </c:ser>
        <c:dLbls/>
        <c:marker val="1"/>
        <c:axId val="159556736"/>
        <c:axId val="159558272"/>
      </c:lineChart>
      <c:catAx>
        <c:axId val="159556736"/>
        <c:scaling>
          <c:orientation val="minMax"/>
        </c:scaling>
        <c:delete val="1"/>
        <c:axPos val="b"/>
        <c:numFmt formatCode="General" sourceLinked="1"/>
        <c:tickLblPos val="none"/>
        <c:crossAx val="159558272"/>
        <c:crosses val="autoZero"/>
        <c:auto val="1"/>
        <c:lblAlgn val="ctr"/>
        <c:lblOffset val="100"/>
      </c:catAx>
      <c:valAx>
        <c:axId val="159558272"/>
        <c:scaling>
          <c:orientation val="minMax"/>
        </c:scaling>
        <c:delete val="1"/>
        <c:axPos val="l"/>
        <c:numFmt formatCode="#,##0.0" sourceLinked="1"/>
        <c:tickLblPos val="none"/>
        <c:crossAx val="1595567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59653888"/>
        <c:axId val="159655424"/>
      </c:lineChart>
      <c:catAx>
        <c:axId val="159653888"/>
        <c:scaling>
          <c:orientation val="minMax"/>
        </c:scaling>
        <c:axPos val="b"/>
        <c:numFmt formatCode="General" sourceLinked="1"/>
        <c:tickLblPos val="nextTo"/>
        <c:crossAx val="159655424"/>
        <c:crosses val="autoZero"/>
        <c:auto val="1"/>
        <c:lblAlgn val="ctr"/>
        <c:lblOffset val="100"/>
      </c:catAx>
      <c:valAx>
        <c:axId val="159655424"/>
        <c:scaling>
          <c:orientation val="minMax"/>
        </c:scaling>
        <c:delete val="1"/>
        <c:axPos val="l"/>
        <c:numFmt formatCode="General" sourceLinked="1"/>
        <c:tickLblPos val="none"/>
        <c:crossAx val="1596538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59718016"/>
        <c:axId val="159728000"/>
      </c:lineChart>
      <c:catAx>
        <c:axId val="159718016"/>
        <c:scaling>
          <c:orientation val="minMax"/>
        </c:scaling>
        <c:axPos val="b"/>
        <c:numFmt formatCode="General" sourceLinked="1"/>
        <c:tickLblPos val="nextTo"/>
        <c:crossAx val="159728000"/>
        <c:crosses val="autoZero"/>
        <c:auto val="1"/>
        <c:lblAlgn val="ctr"/>
        <c:lblOffset val="100"/>
      </c:catAx>
      <c:valAx>
        <c:axId val="159728000"/>
        <c:scaling>
          <c:orientation val="minMax"/>
        </c:scaling>
        <c:delete val="1"/>
        <c:axPos val="l"/>
        <c:numFmt formatCode="General" sourceLinked="1"/>
        <c:tickLblPos val="none"/>
        <c:crossAx val="159718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20298832554103219"/>
          <c:y val="0.13968156203380866"/>
          <c:w val="0.7970116744589818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39,5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40,8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41.4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 algn="ctr" rtl="0">
                      <a:defRPr lang="ru-RU" sz="1000" b="1" i="0" u="none" strike="noStrike" kern="1200" baseline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000" b="1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rPr>
                      <a:t>+ 1,3</a:t>
                    </a:r>
                  </a:p>
                </c:rich>
              </c:tx>
              <c:spPr/>
              <c:dLblPos val="inBase"/>
              <c:showVal val="1"/>
            </c:dLbl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1.9000000000000083E-2</c:v>
                </c:pt>
              </c:numCache>
            </c:numRef>
          </c:val>
        </c:ser>
        <c:dLbls/>
        <c:gapWidth val="47"/>
        <c:overlap val="100"/>
        <c:axId val="120912128"/>
        <c:axId val="131362816"/>
      </c:barChart>
      <c:catAx>
        <c:axId val="120912128"/>
        <c:scaling>
          <c:orientation val="minMax"/>
        </c:scaling>
        <c:delete val="1"/>
        <c:axPos val="l"/>
        <c:numFmt formatCode="General" sourceLinked="1"/>
        <c:tickLblPos val="none"/>
        <c:crossAx val="131362816"/>
        <c:crosses val="autoZero"/>
        <c:auto val="1"/>
        <c:lblAlgn val="ctr"/>
        <c:lblOffset val="100"/>
      </c:catAx>
      <c:valAx>
        <c:axId val="131362816"/>
        <c:scaling>
          <c:orientation val="minMax"/>
        </c:scaling>
        <c:delete val="1"/>
        <c:axPos val="b"/>
        <c:numFmt formatCode="0%" sourceLinked="1"/>
        <c:tickLblPos val="none"/>
        <c:crossAx val="120912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1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59811072"/>
        <c:axId val="159812608"/>
      </c:lineChart>
      <c:catAx>
        <c:axId val="159811072"/>
        <c:scaling>
          <c:orientation val="minMax"/>
        </c:scaling>
        <c:axPos val="b"/>
        <c:numFmt formatCode="General" sourceLinked="1"/>
        <c:tickLblPos val="nextTo"/>
        <c:crossAx val="159812608"/>
        <c:crosses val="autoZero"/>
        <c:auto val="1"/>
        <c:lblAlgn val="ctr"/>
        <c:lblOffset val="100"/>
      </c:catAx>
      <c:valAx>
        <c:axId val="159812608"/>
        <c:scaling>
          <c:orientation val="minMax"/>
        </c:scaling>
        <c:delete val="1"/>
        <c:axPos val="l"/>
        <c:numFmt formatCode="General" sourceLinked="1"/>
        <c:tickLblPos val="none"/>
        <c:crossAx val="1598110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59961472"/>
        <c:axId val="159963008"/>
      </c:lineChart>
      <c:catAx>
        <c:axId val="159961472"/>
        <c:scaling>
          <c:orientation val="minMax"/>
        </c:scaling>
        <c:axPos val="b"/>
        <c:numFmt formatCode="General" sourceLinked="1"/>
        <c:tickLblPos val="nextTo"/>
        <c:crossAx val="159963008"/>
        <c:crosses val="autoZero"/>
        <c:auto val="1"/>
        <c:lblAlgn val="ctr"/>
        <c:lblOffset val="100"/>
      </c:catAx>
      <c:valAx>
        <c:axId val="159963008"/>
        <c:scaling>
          <c:orientation val="minMax"/>
        </c:scaling>
        <c:delete val="1"/>
        <c:axPos val="l"/>
        <c:numFmt formatCode="General" sourceLinked="1"/>
        <c:tickLblPos val="none"/>
        <c:crossAx val="1599614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59882240"/>
        <c:axId val="159896320"/>
      </c:lineChart>
      <c:catAx>
        <c:axId val="159882240"/>
        <c:scaling>
          <c:orientation val="minMax"/>
        </c:scaling>
        <c:axPos val="b"/>
        <c:numFmt formatCode="General" sourceLinked="1"/>
        <c:tickLblPos val="nextTo"/>
        <c:crossAx val="159896320"/>
        <c:crosses val="autoZero"/>
        <c:auto val="1"/>
        <c:lblAlgn val="ctr"/>
        <c:lblOffset val="100"/>
      </c:catAx>
      <c:valAx>
        <c:axId val="159896320"/>
        <c:scaling>
          <c:orientation val="minMax"/>
        </c:scaling>
        <c:delete val="1"/>
        <c:axPos val="l"/>
        <c:numFmt formatCode="General" sourceLinked="1"/>
        <c:tickLblPos val="none"/>
        <c:crossAx val="1598822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60106368"/>
        <c:axId val="160107904"/>
      </c:lineChart>
      <c:catAx>
        <c:axId val="160106368"/>
        <c:scaling>
          <c:orientation val="minMax"/>
        </c:scaling>
        <c:axPos val="b"/>
        <c:numFmt formatCode="General" sourceLinked="1"/>
        <c:tickLblPos val="nextTo"/>
        <c:crossAx val="160107904"/>
        <c:crosses val="autoZero"/>
        <c:auto val="1"/>
        <c:lblAlgn val="ctr"/>
        <c:lblOffset val="100"/>
      </c:catAx>
      <c:valAx>
        <c:axId val="160107904"/>
        <c:scaling>
          <c:orientation val="minMax"/>
        </c:scaling>
        <c:delete val="1"/>
        <c:axPos val="l"/>
        <c:numFmt formatCode="General" sourceLinked="1"/>
        <c:tickLblPos val="none"/>
        <c:crossAx val="1601063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60174848"/>
        <c:axId val="160176384"/>
      </c:lineChart>
      <c:catAx>
        <c:axId val="160174848"/>
        <c:scaling>
          <c:orientation val="minMax"/>
        </c:scaling>
        <c:axPos val="b"/>
        <c:numFmt formatCode="General" sourceLinked="1"/>
        <c:tickLblPos val="nextTo"/>
        <c:crossAx val="160176384"/>
        <c:crosses val="autoZero"/>
        <c:auto val="1"/>
        <c:lblAlgn val="ctr"/>
        <c:lblOffset val="100"/>
      </c:catAx>
      <c:valAx>
        <c:axId val="160176384"/>
        <c:scaling>
          <c:orientation val="minMax"/>
        </c:scaling>
        <c:delete val="1"/>
        <c:axPos val="l"/>
        <c:numFmt formatCode="General" sourceLinked="1"/>
        <c:tickLblPos val="none"/>
        <c:crossAx val="160174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60275840"/>
        <c:axId val="160289920"/>
      </c:lineChart>
      <c:catAx>
        <c:axId val="160275840"/>
        <c:scaling>
          <c:orientation val="minMax"/>
        </c:scaling>
        <c:axPos val="b"/>
        <c:numFmt formatCode="General" sourceLinked="1"/>
        <c:tickLblPos val="nextTo"/>
        <c:crossAx val="160289920"/>
        <c:crosses val="autoZero"/>
        <c:auto val="1"/>
        <c:lblAlgn val="ctr"/>
        <c:lblOffset val="100"/>
      </c:catAx>
      <c:valAx>
        <c:axId val="160289920"/>
        <c:scaling>
          <c:orientation val="minMax"/>
        </c:scaling>
        <c:delete val="1"/>
        <c:axPos val="l"/>
        <c:numFmt formatCode="General" sourceLinked="1"/>
        <c:tickLblPos val="none"/>
        <c:crossAx val="1602758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60327936"/>
        <c:axId val="160346112"/>
      </c:lineChart>
      <c:catAx>
        <c:axId val="160327936"/>
        <c:scaling>
          <c:orientation val="minMax"/>
        </c:scaling>
        <c:axPos val="b"/>
        <c:numFmt formatCode="General" sourceLinked="1"/>
        <c:tickLblPos val="nextTo"/>
        <c:crossAx val="160346112"/>
        <c:crosses val="autoZero"/>
        <c:auto val="1"/>
        <c:lblAlgn val="ctr"/>
        <c:lblOffset val="100"/>
      </c:catAx>
      <c:valAx>
        <c:axId val="160346112"/>
        <c:scaling>
          <c:orientation val="minMax"/>
        </c:scaling>
        <c:delete val="1"/>
        <c:axPos val="l"/>
        <c:numFmt formatCode="General" sourceLinked="1"/>
        <c:tickLblPos val="none"/>
        <c:crossAx val="1603279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2323006090468794E-2"/>
          <c:y val="0.10324477835796127"/>
          <c:w val="0.90841814941032895"/>
          <c:h val="0.6574519497833575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Pt>
            <c:idx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1"/>
            <c:spPr>
              <a:solidFill>
                <a:srgbClr val="7030A0">
                  <a:alpha val="80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"/>
            <c:spPr>
              <a:solidFill>
                <a:srgbClr val="A62EE8">
                  <a:alpha val="79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txPr>
              <a:bodyPr/>
              <a:lstStyle/>
              <a:p>
                <a:pPr>
                  <a:defRPr sz="10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0</c:formatCode>
                <c:ptCount val="4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</c:ser>
        <c:dLbls>
          <c:showVal val="1"/>
        </c:dLbls>
        <c:axId val="158573696"/>
        <c:axId val="158575232"/>
      </c:barChart>
      <c:catAx>
        <c:axId val="1585736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Proxima Nova Bl" pitchFamily="50" charset="0"/>
              </a:defRPr>
            </a:pPr>
            <a:endParaRPr lang="ru-RU"/>
          </a:p>
        </c:txPr>
        <c:crossAx val="158575232"/>
        <c:crosses val="autoZero"/>
        <c:auto val="1"/>
        <c:lblAlgn val="ctr"/>
        <c:lblOffset val="100"/>
        <c:tickLblSkip val="1"/>
      </c:catAx>
      <c:valAx>
        <c:axId val="158575232"/>
        <c:scaling>
          <c:orientation val="minMax"/>
        </c:scaling>
        <c:delete val="1"/>
        <c:axPos val="l"/>
        <c:numFmt formatCode="0" sourceLinked="1"/>
        <c:tickLblPos val="none"/>
        <c:crossAx val="1585736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2323006090468794E-2"/>
          <c:y val="0.10324477835796129"/>
          <c:w val="0.9084181494103285"/>
          <c:h val="0.6574519497833575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Pt>
            <c:idx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1"/>
            <c:spPr>
              <a:solidFill>
                <a:srgbClr val="7030A0">
                  <a:alpha val="80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"/>
            <c:spPr>
              <a:solidFill>
                <a:srgbClr val="A62EE8">
                  <a:alpha val="79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txPr>
              <a:bodyPr/>
              <a:lstStyle/>
              <a:p>
                <a:pPr>
                  <a:defRPr sz="10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0</c:formatCode>
                <c:ptCount val="4"/>
                <c:pt idx="0">
                  <c:v>35</c:v>
                </c:pt>
                <c:pt idx="1">
                  <c:v>35</c:v>
                </c:pt>
                <c:pt idx="2">
                  <c:v>35</c:v>
                </c:pt>
                <c:pt idx="3">
                  <c:v>35</c:v>
                </c:pt>
              </c:numCache>
            </c:numRef>
          </c:val>
        </c:ser>
        <c:dLbls>
          <c:showVal val="1"/>
        </c:dLbls>
        <c:axId val="160447872"/>
        <c:axId val="160470144"/>
      </c:barChart>
      <c:catAx>
        <c:axId val="1604478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Proxima Nova Bl" pitchFamily="50" charset="0"/>
              </a:defRPr>
            </a:pPr>
            <a:endParaRPr lang="ru-RU"/>
          </a:p>
        </c:txPr>
        <c:crossAx val="160470144"/>
        <c:crosses val="autoZero"/>
        <c:auto val="1"/>
        <c:lblAlgn val="ctr"/>
        <c:lblOffset val="100"/>
        <c:tickLblSkip val="1"/>
      </c:catAx>
      <c:valAx>
        <c:axId val="160470144"/>
        <c:scaling>
          <c:orientation val="minMax"/>
        </c:scaling>
        <c:delete val="1"/>
        <c:axPos val="l"/>
        <c:numFmt formatCode="0" sourceLinked="1"/>
        <c:tickLblPos val="none"/>
        <c:crossAx val="160447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"/>
          <c:y val="4.3456499484090173E-2"/>
          <c:w val="1"/>
          <c:h val="0.913087001031819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prstClr val="white"/>
              </a:solidFill>
            </a:ln>
          </c:spPr>
          <c:marker>
            <c:symbol val="circle"/>
            <c:size val="7"/>
            <c:spPr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prstClr val="white"/>
                </a:solidFill>
              </a:ln>
            </c:spPr>
          </c:marker>
          <c:dPt>
            <c:idx val="0"/>
            <c:marker>
              <c:symbol val="none"/>
            </c:marker>
          </c:dPt>
          <c:dPt>
            <c:idx val="7"/>
            <c:marker>
              <c:symbol val="none"/>
            </c:marker>
          </c:dPt>
          <c:dLbls>
            <c:dLbl>
              <c:idx val="0"/>
              <c:delete val="1"/>
            </c:dLbl>
            <c:dLbl>
              <c:idx val="7"/>
              <c:delete val="1"/>
            </c:dLbl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  <a:latin typeface="Proxima Nova Lt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10789.5</c:v>
                </c:pt>
                <c:pt idx="1">
                  <c:v>10789.5</c:v>
                </c:pt>
                <c:pt idx="2" formatCode="#,##0.0">
                  <c:v>11225.1</c:v>
                </c:pt>
                <c:pt idx="3" formatCode="#,##0.0">
                  <c:v>13500.8</c:v>
                </c:pt>
                <c:pt idx="4" formatCode="#,##0.0">
                  <c:v>14247.4</c:v>
                </c:pt>
                <c:pt idx="5" formatCode="#,##0.0">
                  <c:v>15326.7</c:v>
                </c:pt>
                <c:pt idx="6" formatCode="#,##0.0">
                  <c:v>16331.2</c:v>
                </c:pt>
                <c:pt idx="7" formatCode="#,##0.0">
                  <c:v>16331.2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ln w="19050">
              <a:solidFill>
                <a:srgbClr val="CE2284"/>
              </a:solidFill>
            </a:ln>
          </c:spPr>
          <c:marker>
            <c:symbol val="circle"/>
            <c:size val="7"/>
            <c:spPr>
              <a:solidFill>
                <a:prstClr val="white"/>
              </a:solidFill>
              <a:ln w="25400">
                <a:solidFill>
                  <a:srgbClr val="CE2284"/>
                </a:solidFill>
              </a:ln>
            </c:spPr>
          </c:marker>
          <c:dPt>
            <c:idx val="0"/>
            <c:marker>
              <c:symbol val="none"/>
            </c:marker>
          </c:dPt>
          <c:dPt>
            <c:idx val="7"/>
            <c:marker>
              <c:symbol val="none"/>
            </c:marker>
          </c:dPt>
          <c:dLbls>
            <c:dLbl>
              <c:idx val="0"/>
              <c:delete val="1"/>
            </c:dLbl>
            <c:dLbl>
              <c:idx val="7"/>
              <c:delete val="1"/>
            </c:dLbl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  <a:latin typeface="Proxima Nova Lt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1746.1</c:v>
                </c:pt>
                <c:pt idx="1">
                  <c:v>1746.1</c:v>
                </c:pt>
                <c:pt idx="2" formatCode="#,##0.0">
                  <c:v>1916.1</c:v>
                </c:pt>
                <c:pt idx="3" formatCode="#,##0.0">
                  <c:v>3582.5</c:v>
                </c:pt>
                <c:pt idx="4" formatCode="#,##0.0">
                  <c:v>2236.5</c:v>
                </c:pt>
                <c:pt idx="5" formatCode="#,##0.0">
                  <c:v>2361.1999999999998</c:v>
                </c:pt>
                <c:pt idx="6" formatCode="#,##0.0">
                  <c:v>2542.1999999999998</c:v>
                </c:pt>
                <c:pt idx="7" formatCode="#,##0.0">
                  <c:v>2542.1999999999998</c:v>
                </c:pt>
              </c:numCache>
            </c:numRef>
          </c:val>
        </c:ser>
        <c:dLbls>
          <c:showVal val="1"/>
        </c:dLbls>
        <c:marker val="1"/>
        <c:axId val="160491008"/>
        <c:axId val="160492544"/>
      </c:lineChart>
      <c:catAx>
        <c:axId val="160491008"/>
        <c:scaling>
          <c:orientation val="minMax"/>
        </c:scaling>
        <c:delete val="1"/>
        <c:axPos val="b"/>
        <c:numFmt formatCode="General" sourceLinked="1"/>
        <c:tickLblPos val="none"/>
        <c:crossAx val="160492544"/>
        <c:crosses val="autoZero"/>
        <c:auto val="1"/>
        <c:lblAlgn val="ctr"/>
        <c:lblOffset val="100"/>
      </c:catAx>
      <c:valAx>
        <c:axId val="160492544"/>
        <c:scaling>
          <c:orientation val="minMax"/>
        </c:scaling>
        <c:delete val="1"/>
        <c:axPos val="l"/>
        <c:numFmt formatCode="General" sourceLinked="1"/>
        <c:tickLblPos val="none"/>
        <c:crossAx val="160491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20298832554103227"/>
          <c:y val="0.1396815620338086"/>
          <c:w val="0.79701167445898202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26,0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25,4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41.4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>
                <c:manualLayout>
                  <c:x val="0"/>
                  <c:y val="-2.7350235922704507E-2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C00000"/>
                        </a:solidFill>
                      </a:defRPr>
                    </a:pPr>
                    <a:r>
                      <a:rPr lang="ru-RU" b="1" dirty="0" smtClean="0">
                        <a:solidFill>
                          <a:srgbClr val="C00000"/>
                        </a:solidFill>
                      </a:rPr>
                      <a:t>- 0,6</a:t>
                    </a:r>
                    <a:endParaRPr lang="en-US" b="1" dirty="0">
                      <a:solidFill>
                        <a:srgbClr val="C00000"/>
                      </a:solidFill>
                    </a:endParaRPr>
                  </a:p>
                </c:rich>
              </c:tx>
              <c:spPr/>
              <c:dLblPos val="ctr"/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1.9000000000000083E-2</c:v>
                </c:pt>
              </c:numCache>
            </c:numRef>
          </c:val>
        </c:ser>
        <c:dLbls/>
        <c:gapWidth val="47"/>
        <c:overlap val="100"/>
        <c:axId val="120899456"/>
        <c:axId val="120900992"/>
      </c:barChart>
      <c:catAx>
        <c:axId val="120899456"/>
        <c:scaling>
          <c:orientation val="minMax"/>
        </c:scaling>
        <c:delete val="1"/>
        <c:axPos val="l"/>
        <c:numFmt formatCode="General" sourceLinked="1"/>
        <c:tickLblPos val="none"/>
        <c:crossAx val="120900992"/>
        <c:crosses val="autoZero"/>
        <c:auto val="1"/>
        <c:lblAlgn val="ctr"/>
        <c:lblOffset val="100"/>
      </c:catAx>
      <c:valAx>
        <c:axId val="120900992"/>
        <c:scaling>
          <c:orientation val="minMax"/>
        </c:scaling>
        <c:delete val="1"/>
        <c:axPos val="b"/>
        <c:numFmt formatCode="0%" sourceLinked="1"/>
        <c:tickLblPos val="none"/>
        <c:crossAx val="120899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1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019E-2"/>
          <c:y val="0.43174300992269032"/>
          <c:w val="0.88496812538391956"/>
          <c:h val="0.3007243043918275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9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2950.9</c:v>
                </c:pt>
                <c:pt idx="2">
                  <c:v>3932.6</c:v>
                </c:pt>
              </c:numCache>
            </c:numRef>
          </c:val>
        </c:ser>
        <c:dLbls/>
        <c:marker val="1"/>
        <c:axId val="160424320"/>
        <c:axId val="160425856"/>
      </c:lineChart>
      <c:catAx>
        <c:axId val="1604243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0425856"/>
        <c:crosses val="autoZero"/>
        <c:auto val="1"/>
        <c:lblAlgn val="ctr"/>
        <c:lblOffset val="100"/>
      </c:catAx>
      <c:valAx>
        <c:axId val="160425856"/>
        <c:scaling>
          <c:orientation val="minMax"/>
        </c:scaling>
        <c:delete val="1"/>
        <c:axPos val="l"/>
        <c:numFmt formatCode="#,##0.0" sourceLinked="1"/>
        <c:tickLblPos val="none"/>
        <c:crossAx val="160424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019E-2"/>
          <c:y val="0.43174300992269032"/>
          <c:w val="0.88496812538391956"/>
          <c:h val="0.30072430439182757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26124.7</c:v>
                </c:pt>
                <c:pt idx="2">
                  <c:v>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26124.7</c:v>
                </c:pt>
                <c:pt idx="2">
                  <c:v>0</c:v>
                </c:pt>
              </c:numCache>
            </c:numRef>
          </c:val>
        </c:ser>
        <c:dLbls/>
        <c:marker val="1"/>
        <c:axId val="160848128"/>
        <c:axId val="160858112"/>
      </c:lineChart>
      <c:catAx>
        <c:axId val="1608481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0858112"/>
        <c:crosses val="autoZero"/>
        <c:auto val="1"/>
        <c:lblAlgn val="ctr"/>
        <c:lblOffset val="100"/>
      </c:catAx>
      <c:valAx>
        <c:axId val="160858112"/>
        <c:scaling>
          <c:orientation val="minMax"/>
        </c:scaling>
        <c:delete val="1"/>
        <c:axPos val="l"/>
        <c:numFmt formatCode="#,##0.0" sourceLinked="1"/>
        <c:tickLblPos val="none"/>
        <c:crossAx val="160848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019E-2"/>
          <c:y val="0.43174300992269032"/>
          <c:w val="0.88496812538391956"/>
          <c:h val="0.3007243043918275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21298</c:v>
                </c:pt>
                <c:pt idx="2">
                  <c:v>6287.7</c:v>
                </c:pt>
              </c:numCache>
            </c:numRef>
          </c:val>
        </c:ser>
        <c:dLbls/>
        <c:marker val="1"/>
        <c:axId val="160914432"/>
        <c:axId val="160916224"/>
      </c:lineChart>
      <c:catAx>
        <c:axId val="1609144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0916224"/>
        <c:crosses val="autoZero"/>
        <c:auto val="1"/>
        <c:lblAlgn val="ctr"/>
        <c:lblOffset val="100"/>
      </c:catAx>
      <c:valAx>
        <c:axId val="160916224"/>
        <c:scaling>
          <c:orientation val="minMax"/>
        </c:scaling>
        <c:delete val="1"/>
        <c:axPos val="l"/>
        <c:numFmt formatCode="#,##0.0" sourceLinked="1"/>
        <c:tickLblPos val="none"/>
        <c:crossAx val="1609144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039E-2"/>
          <c:y val="0.43174300992269032"/>
          <c:w val="0.88496812538391956"/>
          <c:h val="0.3007243043918276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84154.8</c:v>
                </c:pt>
                <c:pt idx="1">
                  <c:v>84154.8</c:v>
                </c:pt>
                <c:pt idx="2">
                  <c:v>84154.8</c:v>
                </c:pt>
              </c:numCache>
            </c:numRef>
          </c:val>
        </c:ser>
        <c:dLbls/>
        <c:marker val="1"/>
        <c:axId val="160960512"/>
        <c:axId val="160962048"/>
      </c:lineChart>
      <c:catAx>
        <c:axId val="1609605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0962048"/>
        <c:crosses val="autoZero"/>
        <c:auto val="1"/>
        <c:lblAlgn val="ctr"/>
        <c:lblOffset val="100"/>
      </c:catAx>
      <c:valAx>
        <c:axId val="160962048"/>
        <c:scaling>
          <c:orientation val="minMax"/>
        </c:scaling>
        <c:delete val="1"/>
        <c:axPos val="l"/>
        <c:numFmt formatCode="#,##0.0" sourceLinked="1"/>
        <c:tickLblPos val="none"/>
        <c:crossAx val="1609605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039E-2"/>
          <c:y val="0.43174300992269032"/>
          <c:w val="0.88496812538391956"/>
          <c:h val="0.3007243043918276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169016.4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/>
        <c:marker val="1"/>
        <c:axId val="161022720"/>
        <c:axId val="161024256"/>
      </c:lineChart>
      <c:catAx>
        <c:axId val="1610227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1024256"/>
        <c:crosses val="autoZero"/>
        <c:auto val="1"/>
        <c:lblAlgn val="ctr"/>
        <c:lblOffset val="100"/>
      </c:catAx>
      <c:valAx>
        <c:axId val="161024256"/>
        <c:scaling>
          <c:orientation val="minMax"/>
        </c:scaling>
        <c:delete val="1"/>
        <c:axPos val="l"/>
        <c:numFmt formatCode="#,##0.0" sourceLinked="1"/>
        <c:tickLblPos val="none"/>
        <c:crossAx val="1610227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1372329440749205E-2"/>
          <c:y val="0.27936312406762331"/>
          <c:w val="0.88496812538391956"/>
          <c:h val="0.3007243043918276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2215.3000000000002</c:v>
                </c:pt>
                <c:pt idx="2">
                  <c:v>2952.3</c:v>
                </c:pt>
              </c:numCache>
            </c:numRef>
          </c:val>
        </c:ser>
        <c:dLbls/>
        <c:marker val="1"/>
        <c:axId val="161048064"/>
        <c:axId val="161049600"/>
      </c:lineChart>
      <c:catAx>
        <c:axId val="1610480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1049600"/>
        <c:crosses val="autoZero"/>
        <c:auto val="1"/>
        <c:lblAlgn val="ctr"/>
        <c:lblOffset val="100"/>
      </c:catAx>
      <c:valAx>
        <c:axId val="161049600"/>
        <c:scaling>
          <c:orientation val="minMax"/>
        </c:scaling>
        <c:delete val="1"/>
        <c:axPos val="l"/>
        <c:numFmt formatCode="#,##0.0" sourceLinked="1"/>
        <c:tickLblPos val="none"/>
        <c:crossAx val="1610480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039E-2"/>
          <c:y val="0.43174300992269032"/>
          <c:w val="0.88496812538391956"/>
          <c:h val="0.3007243043918276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24.9</c:v>
                </c:pt>
                <c:pt idx="2">
                  <c:v>33.200000000000003</c:v>
                </c:pt>
              </c:numCache>
            </c:numRef>
          </c:val>
        </c:ser>
        <c:dLbls/>
        <c:marker val="1"/>
        <c:axId val="161114368"/>
        <c:axId val="161128448"/>
      </c:lineChart>
      <c:catAx>
        <c:axId val="1611143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1128448"/>
        <c:crosses val="autoZero"/>
        <c:auto val="1"/>
        <c:lblAlgn val="ctr"/>
        <c:lblOffset val="100"/>
      </c:catAx>
      <c:valAx>
        <c:axId val="161128448"/>
        <c:scaling>
          <c:orientation val="minMax"/>
        </c:scaling>
        <c:delete val="1"/>
        <c:axPos val="l"/>
        <c:numFmt formatCode="#,##0.0" sourceLinked="1"/>
        <c:tickLblPos val="none"/>
        <c:crossAx val="1611143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067E-2"/>
          <c:y val="0.43174300992269032"/>
          <c:w val="0.88496812538391956"/>
          <c:h val="0.3007243043918278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67149.399999999994</c:v>
                </c:pt>
                <c:pt idx="1">
                  <c:v>69550.100000000006</c:v>
                </c:pt>
                <c:pt idx="2">
                  <c:v>73705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67149.399999999994</c:v>
                </c:pt>
                <c:pt idx="1">
                  <c:v>69550.100000000006</c:v>
                </c:pt>
                <c:pt idx="2">
                  <c:v>73705</c:v>
                </c:pt>
              </c:numCache>
            </c:numRef>
          </c:val>
        </c:ser>
        <c:dLbls/>
        <c:marker val="1"/>
        <c:axId val="161153408"/>
        <c:axId val="161154944"/>
      </c:lineChart>
      <c:catAx>
        <c:axId val="1611534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1154944"/>
        <c:crosses val="autoZero"/>
        <c:auto val="1"/>
        <c:lblAlgn val="ctr"/>
        <c:lblOffset val="100"/>
      </c:catAx>
      <c:valAx>
        <c:axId val="161154944"/>
        <c:scaling>
          <c:orientation val="minMax"/>
        </c:scaling>
        <c:delete val="1"/>
        <c:axPos val="l"/>
        <c:numFmt formatCode="#,##0.0" sourceLinked="1"/>
        <c:tickLblPos val="none"/>
        <c:crossAx val="1611534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067E-2"/>
          <c:y val="0.43174300992269032"/>
          <c:w val="0.88496812538391956"/>
          <c:h val="0.3007243043918278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dLbls/>
        <c:marker val="1"/>
        <c:axId val="160707328"/>
        <c:axId val="160708864"/>
      </c:lineChart>
      <c:catAx>
        <c:axId val="1607073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0708864"/>
        <c:crosses val="autoZero"/>
        <c:auto val="1"/>
        <c:lblAlgn val="ctr"/>
        <c:lblOffset val="100"/>
      </c:catAx>
      <c:valAx>
        <c:axId val="160708864"/>
        <c:scaling>
          <c:orientation val="minMax"/>
        </c:scaling>
        <c:delete val="1"/>
        <c:axPos val="l"/>
        <c:numFmt formatCode="#,##0.0" sourceLinked="1"/>
        <c:tickLblPos val="none"/>
        <c:crossAx val="1607073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1372329440749205E-2"/>
          <c:y val="0.27936312406762331"/>
          <c:w val="0.88496812538391956"/>
          <c:h val="0.3007243043918278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8</c:v>
                </c:pt>
                <c:pt idx="2">
                  <c:v>0</c:v>
                </c:pt>
              </c:numCache>
            </c:numRef>
          </c:val>
        </c:ser>
        <c:dLbls/>
        <c:marker val="1"/>
        <c:axId val="160736768"/>
        <c:axId val="160738304"/>
      </c:lineChart>
      <c:catAx>
        <c:axId val="1607367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0738304"/>
        <c:crosses val="autoZero"/>
        <c:auto val="1"/>
        <c:lblAlgn val="ctr"/>
        <c:lblOffset val="100"/>
      </c:catAx>
      <c:valAx>
        <c:axId val="160738304"/>
        <c:scaling>
          <c:orientation val="minMax"/>
        </c:scaling>
        <c:delete val="1"/>
        <c:axPos val="l"/>
        <c:numFmt formatCode="#,##0.0" sourceLinked="1"/>
        <c:tickLblPos val="none"/>
        <c:crossAx val="1607367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20298832554103238"/>
          <c:y val="0.13968156203380855"/>
          <c:w val="0.79701167445898224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27,5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26,9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41.4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C00000"/>
                        </a:solidFill>
                      </a:defRPr>
                    </a:pPr>
                    <a:r>
                      <a:rPr lang="ru-RU" b="1" smtClean="0">
                        <a:solidFill>
                          <a:srgbClr val="C00000"/>
                        </a:solidFill>
                      </a:rPr>
                      <a:t>- 0,6</a:t>
                    </a:r>
                    <a:endParaRPr lang="en-US" b="1" dirty="0">
                      <a:solidFill>
                        <a:srgbClr val="C00000"/>
                      </a:solidFill>
                    </a:endParaRPr>
                  </a:p>
                </c:rich>
              </c:tx>
              <c:spPr/>
              <c:dLblPos val="inBase"/>
              <c:showVal val="1"/>
            </c:dLbl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1.9000000000000242E-2</c:v>
                </c:pt>
              </c:numCache>
            </c:numRef>
          </c:val>
        </c:ser>
        <c:dLbls/>
        <c:gapWidth val="47"/>
        <c:overlap val="100"/>
        <c:axId val="131442176"/>
        <c:axId val="131443712"/>
      </c:barChart>
      <c:catAx>
        <c:axId val="131442176"/>
        <c:scaling>
          <c:orientation val="minMax"/>
        </c:scaling>
        <c:delete val="1"/>
        <c:axPos val="l"/>
        <c:numFmt formatCode="General" sourceLinked="1"/>
        <c:tickLblPos val="none"/>
        <c:crossAx val="131443712"/>
        <c:crosses val="autoZero"/>
        <c:auto val="1"/>
        <c:lblAlgn val="ctr"/>
        <c:lblOffset val="100"/>
      </c:catAx>
      <c:valAx>
        <c:axId val="131443712"/>
        <c:scaling>
          <c:orientation val="minMax"/>
        </c:scaling>
        <c:delete val="1"/>
        <c:axPos val="b"/>
        <c:numFmt formatCode="0%" sourceLinked="1"/>
        <c:tickLblPos val="none"/>
        <c:crossAx val="1314421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1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067E-2"/>
          <c:y val="0.43174300992269032"/>
          <c:w val="0.88496812538391956"/>
          <c:h val="0.3007243043918278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/>
        <c:marker val="1"/>
        <c:axId val="161324416"/>
        <c:axId val="161330304"/>
      </c:lineChart>
      <c:catAx>
        <c:axId val="1613244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1330304"/>
        <c:crosses val="autoZero"/>
        <c:auto val="1"/>
        <c:lblAlgn val="ctr"/>
        <c:lblOffset val="100"/>
      </c:catAx>
      <c:valAx>
        <c:axId val="161330304"/>
        <c:scaling>
          <c:orientation val="minMax"/>
        </c:scaling>
        <c:delete val="1"/>
        <c:axPos val="l"/>
        <c:numFmt formatCode="#,##0.0" sourceLinked="1"/>
        <c:tickLblPos val="none"/>
        <c:crossAx val="1613244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02E-2"/>
          <c:y val="0.43174300992269032"/>
          <c:w val="0.88496812538391956"/>
          <c:h val="0.30072430439182796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260</c:v>
                </c:pt>
                <c:pt idx="1">
                  <c:v>260</c:v>
                </c:pt>
                <c:pt idx="2">
                  <c:v>260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260</c:v>
                </c:pt>
                <c:pt idx="1">
                  <c:v>260</c:v>
                </c:pt>
                <c:pt idx="2">
                  <c:v>260</c:v>
                </c:pt>
              </c:numCache>
            </c:numRef>
          </c:val>
        </c:ser>
        <c:dLbls/>
        <c:marker val="1"/>
        <c:axId val="161364608"/>
        <c:axId val="161378688"/>
      </c:lineChart>
      <c:catAx>
        <c:axId val="1613646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1378688"/>
        <c:crosses val="autoZero"/>
        <c:auto val="1"/>
        <c:lblAlgn val="ctr"/>
        <c:lblOffset val="100"/>
      </c:catAx>
      <c:valAx>
        <c:axId val="161378688"/>
        <c:scaling>
          <c:orientation val="minMax"/>
        </c:scaling>
        <c:delete val="1"/>
        <c:axPos val="l"/>
        <c:numFmt formatCode="#,##0.0" sourceLinked="1"/>
        <c:tickLblPos val="none"/>
        <c:crossAx val="1613646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1372329440749205E-2"/>
          <c:y val="0.27936312406762331"/>
          <c:w val="0.88496812538391956"/>
          <c:h val="0.3007243043918279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0"/>
              <c:spPr/>
              <c:txPr>
                <a:bodyPr/>
                <a:lstStyle/>
                <a:p>
                  <a:pPr>
                    <a:defRPr sz="900">
                      <a:latin typeface="Proxima Nova Rg" pitchFamily="50" charset="0"/>
                    </a:defRPr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161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/>
        <c:marker val="1"/>
        <c:axId val="161509376"/>
        <c:axId val="161510912"/>
      </c:lineChart>
      <c:catAx>
        <c:axId val="1615093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1510912"/>
        <c:crosses val="autoZero"/>
        <c:auto val="1"/>
        <c:lblAlgn val="ctr"/>
        <c:lblOffset val="100"/>
      </c:catAx>
      <c:valAx>
        <c:axId val="161510912"/>
        <c:scaling>
          <c:orientation val="minMax"/>
        </c:scaling>
        <c:delete val="1"/>
        <c:axPos val="l"/>
        <c:numFmt formatCode="#,##0.0" sourceLinked="1"/>
        <c:tickLblPos val="none"/>
        <c:crossAx val="1615093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02E-2"/>
          <c:y val="0.43174300992269032"/>
          <c:w val="0.88496812538391956"/>
          <c:h val="0.30072430439182796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99</c:v>
                </c:pt>
                <c:pt idx="1">
                  <c:v>103</c:v>
                </c:pt>
                <c:pt idx="2">
                  <c:v>16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9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99</c:v>
                </c:pt>
                <c:pt idx="1">
                  <c:v>103</c:v>
                </c:pt>
                <c:pt idx="2">
                  <c:v>16</c:v>
                </c:pt>
              </c:numCache>
            </c:numRef>
          </c:val>
        </c:ser>
        <c:dLbls/>
        <c:marker val="1"/>
        <c:axId val="161548160"/>
        <c:axId val="161549696"/>
      </c:lineChart>
      <c:catAx>
        <c:axId val="1615481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1549696"/>
        <c:crosses val="autoZero"/>
        <c:auto val="1"/>
        <c:lblAlgn val="ctr"/>
        <c:lblOffset val="100"/>
      </c:catAx>
      <c:valAx>
        <c:axId val="161549696"/>
        <c:scaling>
          <c:orientation val="minMax"/>
        </c:scaling>
        <c:delete val="1"/>
        <c:axPos val="l"/>
        <c:numFmt formatCode="#,##0.0" sourceLinked="1"/>
        <c:tickLblPos val="none"/>
        <c:crossAx val="161548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3E-2"/>
          <c:y val="0.43174300992269032"/>
          <c:w val="0.88496812538391956"/>
          <c:h val="0.30072430439182807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dLbls/>
        <c:marker val="1"/>
        <c:axId val="161625216"/>
        <c:axId val="161626752"/>
      </c:lineChart>
      <c:catAx>
        <c:axId val="1616252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61626752"/>
        <c:crosses val="autoZero"/>
        <c:auto val="1"/>
        <c:lblAlgn val="ctr"/>
        <c:lblOffset val="100"/>
      </c:catAx>
      <c:valAx>
        <c:axId val="161626752"/>
        <c:scaling>
          <c:orientation val="minMax"/>
        </c:scaling>
        <c:delete val="1"/>
        <c:axPos val="l"/>
        <c:numFmt formatCode="#,##0.0" sourceLinked="1"/>
        <c:tickLblPos val="none"/>
        <c:crossAx val="1616252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4515E-2"/>
          <c:w val="0.95716565413365462"/>
          <c:h val="0.8131648361546821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2016 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3.100000000000009E-2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план2017 </c:v>
                </c:pt>
              </c:strCache>
            </c:strRef>
          </c:tx>
          <c:spPr>
            <a:solidFill>
              <a:srgbClr val="CE2284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2.9000000000000019E-2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DB28EE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2.8000000000000011E-2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ED51D7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2.8000000000000011E-2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0.00%</c:formatCode>
                <c:ptCount val="1"/>
                <c:pt idx="0">
                  <c:v>2.8000000000000011E-2</c:v>
                </c:pt>
              </c:numCache>
            </c:numRef>
          </c:val>
        </c:ser>
        <c:dLbls>
          <c:showVal val="1"/>
        </c:dLbls>
        <c:gapWidth val="371"/>
        <c:overlap val="-71"/>
        <c:axId val="161770880"/>
        <c:axId val="161784960"/>
      </c:barChart>
      <c:catAx>
        <c:axId val="16177088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1784960"/>
        <c:crosses val="autoZero"/>
        <c:auto val="1"/>
        <c:lblAlgn val="ctr"/>
        <c:lblOffset val="100"/>
      </c:catAx>
      <c:valAx>
        <c:axId val="161784960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617708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4542E-2"/>
          <c:w val="0.95716565413365462"/>
          <c:h val="0.813164836154682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0%</c:formatCode>
                <c:ptCount val="1"/>
                <c:pt idx="0">
                  <c:v>0.42000000000000032</c:v>
                </c:pt>
              </c:numCache>
            </c:numRef>
          </c:val>
        </c:ser>
        <c:dLbls>
          <c:showVal val="1"/>
        </c:dLbls>
        <c:gapWidth val="371"/>
        <c:overlap val="-71"/>
        <c:axId val="161739904"/>
        <c:axId val="161741440"/>
      </c:barChart>
      <c:catAx>
        <c:axId val="16173990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1741440"/>
        <c:crosses val="autoZero"/>
        <c:auto val="1"/>
        <c:lblAlgn val="ctr"/>
        <c:lblOffset val="100"/>
      </c:catAx>
      <c:valAx>
        <c:axId val="161741440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161739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4584E-2"/>
          <c:w val="0.95716565413365462"/>
          <c:h val="0.8131648361546828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1.2E-2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1.2E-2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1.0000000000000005E-2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1.0000000000000005E-2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0.0%</c:formatCode>
                <c:ptCount val="1"/>
                <c:pt idx="0">
                  <c:v>1.0000000000000005E-2</c:v>
                </c:pt>
              </c:numCache>
            </c:numRef>
          </c:val>
        </c:ser>
        <c:dLbls>
          <c:showVal val="1"/>
        </c:dLbls>
        <c:gapWidth val="371"/>
        <c:overlap val="-71"/>
        <c:axId val="161868416"/>
        <c:axId val="161886592"/>
      </c:barChart>
      <c:catAx>
        <c:axId val="16186841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1886592"/>
        <c:crosses val="autoZero"/>
        <c:auto val="1"/>
        <c:lblAlgn val="ctr"/>
        <c:lblOffset val="100"/>
      </c:catAx>
      <c:valAx>
        <c:axId val="161886592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618684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4654E-2"/>
          <c:w val="0.95716565413365462"/>
          <c:h val="0.8131648361546830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</c:formatCode>
                <c:ptCount val="1"/>
                <c:pt idx="0">
                  <c:v>80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</c:formatCode>
                <c:ptCount val="1"/>
                <c:pt idx="0">
                  <c:v>50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</c:formatCode>
                <c:ptCount val="1"/>
                <c:pt idx="0">
                  <c:v>65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</c:formatCode>
                <c:ptCount val="1"/>
                <c:pt idx="0">
                  <c:v>65</c:v>
                </c:pt>
              </c:numCache>
            </c:numRef>
          </c:val>
        </c:ser>
        <c:dLbls>
          <c:showVal val="1"/>
        </c:dLbls>
        <c:gapWidth val="371"/>
        <c:overlap val="-71"/>
        <c:axId val="161952128"/>
        <c:axId val="161953664"/>
      </c:barChart>
      <c:catAx>
        <c:axId val="16195212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1953664"/>
        <c:crosses val="autoZero"/>
        <c:auto val="1"/>
        <c:lblAlgn val="ctr"/>
        <c:lblOffset val="100"/>
      </c:catAx>
      <c:valAx>
        <c:axId val="161953664"/>
        <c:scaling>
          <c:orientation val="minMax"/>
        </c:scaling>
        <c:delete val="1"/>
        <c:axPos val="l"/>
        <c:numFmt formatCode="0" sourceLinked="1"/>
        <c:majorTickMark val="none"/>
        <c:tickLblPos val="none"/>
        <c:crossAx val="161952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2322969871319211E-2"/>
          <c:y val="0.10324457861217499"/>
          <c:w val="0.90841814941032928"/>
          <c:h val="0.6574519497833575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Pt>
            <c:idx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1"/>
            <c:spPr>
              <a:solidFill>
                <a:srgbClr val="7030A0">
                  <a:alpha val="80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"/>
            <c:spPr>
              <a:solidFill>
                <a:srgbClr val="A62EE8">
                  <a:alpha val="79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txPr>
              <a:bodyPr/>
              <a:lstStyle/>
              <a:p>
                <a:pPr>
                  <a:defRPr sz="10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290.39999999999969</c:v>
                </c:pt>
                <c:pt idx="1">
                  <c:v>160.30000000000001</c:v>
                </c:pt>
                <c:pt idx="2">
                  <c:v>165.5</c:v>
                </c:pt>
                <c:pt idx="3">
                  <c:v>173.7</c:v>
                </c:pt>
              </c:numCache>
            </c:numRef>
          </c:val>
        </c:ser>
        <c:dLbls>
          <c:showVal val="1"/>
        </c:dLbls>
        <c:axId val="162058240"/>
        <c:axId val="162059776"/>
      </c:barChart>
      <c:catAx>
        <c:axId val="1620582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Proxima Nova Bl" pitchFamily="50" charset="0"/>
              </a:defRPr>
            </a:pPr>
            <a:endParaRPr lang="ru-RU"/>
          </a:p>
        </c:txPr>
        <c:crossAx val="162059776"/>
        <c:crosses val="autoZero"/>
        <c:auto val="1"/>
        <c:lblAlgn val="ctr"/>
        <c:lblOffset val="100"/>
        <c:tickLblSkip val="1"/>
      </c:catAx>
      <c:valAx>
        <c:axId val="162059776"/>
        <c:scaling>
          <c:orientation val="minMax"/>
        </c:scaling>
        <c:delete val="1"/>
        <c:axPos val="l"/>
        <c:numFmt formatCode="0.0" sourceLinked="1"/>
        <c:tickLblPos val="none"/>
        <c:crossAx val="1620582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20298832554103238"/>
          <c:y val="0.13968156203380855"/>
          <c:w val="0.79701167445898224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28,0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27,4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41.4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C00000"/>
                        </a:solidFill>
                      </a:defRPr>
                    </a:pPr>
                    <a:r>
                      <a:rPr lang="ru-RU" b="1" smtClean="0">
                        <a:solidFill>
                          <a:srgbClr val="C00000"/>
                        </a:solidFill>
                      </a:rPr>
                      <a:t>- 0,6</a:t>
                    </a:r>
                    <a:endParaRPr lang="en-US" b="1" dirty="0">
                      <a:solidFill>
                        <a:srgbClr val="C00000"/>
                      </a:solidFill>
                    </a:endParaRPr>
                  </a:p>
                </c:rich>
              </c:tx>
              <c:spPr/>
              <c:dLblPos val="inBase"/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1.9000000000000242E-2</c:v>
                </c:pt>
              </c:numCache>
            </c:numRef>
          </c:val>
        </c:ser>
        <c:dLbls/>
        <c:gapWidth val="47"/>
        <c:overlap val="100"/>
        <c:axId val="117347456"/>
        <c:axId val="117348992"/>
      </c:barChart>
      <c:catAx>
        <c:axId val="117347456"/>
        <c:scaling>
          <c:orientation val="minMax"/>
        </c:scaling>
        <c:delete val="1"/>
        <c:axPos val="l"/>
        <c:numFmt formatCode="General" sourceLinked="1"/>
        <c:tickLblPos val="none"/>
        <c:crossAx val="117348992"/>
        <c:crosses val="autoZero"/>
        <c:auto val="1"/>
        <c:lblAlgn val="ctr"/>
        <c:lblOffset val="100"/>
      </c:catAx>
      <c:valAx>
        <c:axId val="117348992"/>
        <c:scaling>
          <c:orientation val="minMax"/>
        </c:scaling>
        <c:delete val="1"/>
        <c:axPos val="b"/>
        <c:numFmt formatCode="0%" sourceLinked="1"/>
        <c:tickLblPos val="none"/>
        <c:crossAx val="117347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14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35.800000000000004</c:v>
                </c:pt>
                <c:pt idx="1">
                  <c:v>26.9</c:v>
                </c:pt>
                <c:pt idx="2">
                  <c:v>32.4</c:v>
                </c:pt>
                <c:pt idx="3">
                  <c:v>37</c:v>
                </c:pt>
                <c:pt idx="4">
                  <c:v>25.8</c:v>
                </c:pt>
                <c:pt idx="5">
                  <c:v>29.5</c:v>
                </c:pt>
                <c:pt idx="6">
                  <c:v>42.5</c:v>
                </c:pt>
                <c:pt idx="7">
                  <c:v>22.7</c:v>
                </c:pt>
                <c:pt idx="8">
                  <c:v>32.800000000000004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F16BD7"/>
            </a:solidFill>
          </c:spPr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34.700000000000003</c:v>
                </c:pt>
                <c:pt idx="1">
                  <c:v>25.4</c:v>
                </c:pt>
                <c:pt idx="2">
                  <c:v>32.1</c:v>
                </c:pt>
                <c:pt idx="3">
                  <c:v>35.1</c:v>
                </c:pt>
                <c:pt idx="4">
                  <c:v>21.7</c:v>
                </c:pt>
                <c:pt idx="5">
                  <c:v>28.8</c:v>
                </c:pt>
                <c:pt idx="6">
                  <c:v>39.1</c:v>
                </c:pt>
                <c:pt idx="7">
                  <c:v>24.8</c:v>
                </c:pt>
                <c:pt idx="8">
                  <c:v>31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31.9</c:v>
                </c:pt>
                <c:pt idx="1">
                  <c:v>25</c:v>
                </c:pt>
                <c:pt idx="2">
                  <c:v>31.1</c:v>
                </c:pt>
                <c:pt idx="3">
                  <c:v>32.300000000000004</c:v>
                </c:pt>
                <c:pt idx="4">
                  <c:v>17.399999999999999</c:v>
                </c:pt>
                <c:pt idx="5">
                  <c:v>26.5</c:v>
                </c:pt>
                <c:pt idx="6">
                  <c:v>35.5</c:v>
                </c:pt>
                <c:pt idx="7">
                  <c:v>22.1</c:v>
                </c:pt>
                <c:pt idx="8">
                  <c:v>31.4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2014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Лист1!$E$2:$E$10</c:f>
              <c:numCache>
                <c:formatCode>General</c:formatCode>
                <c:ptCount val="9"/>
                <c:pt idx="0">
                  <c:v>29.4</c:v>
                </c:pt>
                <c:pt idx="1">
                  <c:v>23.6</c:v>
                </c:pt>
                <c:pt idx="2">
                  <c:v>29.7</c:v>
                </c:pt>
                <c:pt idx="3">
                  <c:v>28.6</c:v>
                </c:pt>
                <c:pt idx="4">
                  <c:v>16.3</c:v>
                </c:pt>
                <c:pt idx="5">
                  <c:v>22.8</c:v>
                </c:pt>
                <c:pt idx="6">
                  <c:v>30.8</c:v>
                </c:pt>
                <c:pt idx="7">
                  <c:v>21.4</c:v>
                </c:pt>
                <c:pt idx="8">
                  <c:v>29.6</c:v>
                </c:pt>
              </c:numCache>
            </c:numRef>
          </c:val>
        </c:ser>
        <c:dLbls/>
        <c:gapWidth val="75"/>
        <c:overlap val="-25"/>
        <c:axId val="162210944"/>
        <c:axId val="162212480"/>
      </c:barChart>
      <c:catAx>
        <c:axId val="162210944"/>
        <c:scaling>
          <c:orientation val="minMax"/>
        </c:scaling>
        <c:axPos val="l"/>
        <c:numFmt formatCode="General" sourceLinked="1"/>
        <c:majorTickMark val="none"/>
        <c:tickLblPos val="nextTo"/>
        <c:crossAx val="162212480"/>
        <c:crosses val="autoZero"/>
        <c:auto val="1"/>
        <c:lblAlgn val="ctr"/>
        <c:lblOffset val="100"/>
      </c:catAx>
      <c:valAx>
        <c:axId val="162212480"/>
        <c:scaling>
          <c:orientation val="minMax"/>
        </c:scaling>
        <c:axPos val="b"/>
        <c:majorGridlines/>
        <c:numFmt formatCode="General" sourceLinked="1"/>
        <c:majorTickMark val="none"/>
        <c:tickLblPos val="nextTo"/>
        <c:crossAx val="1622109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2458482462419741"/>
          <c:y val="0.89940311872780132"/>
          <c:w val="0.47948031496063254"/>
          <c:h val="5.7723397460687734E-2"/>
        </c:manualLayout>
      </c:layout>
    </c:legend>
    <c:plotVisOnly val="1"/>
    <c:dispBlanksAs val="gap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4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plotArea>
      <c:layout>
        <c:manualLayout>
          <c:layoutTarget val="inner"/>
          <c:xMode val="edge"/>
          <c:yMode val="edge"/>
          <c:x val="0.37658256067114754"/>
          <c:y val="0.15108843506514893"/>
          <c:w val="0.58514250499942089"/>
          <c:h val="0.6700000599920853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66CCFF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42.3</c:v>
                </c:pt>
                <c:pt idx="1">
                  <c:v>71.7</c:v>
                </c:pt>
                <c:pt idx="2">
                  <c:v>41.3</c:v>
                </c:pt>
                <c:pt idx="3">
                  <c:v>74.400000000000006</c:v>
                </c:pt>
                <c:pt idx="4">
                  <c:v>74.7</c:v>
                </c:pt>
                <c:pt idx="5">
                  <c:v>62.5</c:v>
                </c:pt>
                <c:pt idx="6">
                  <c:v>47.9</c:v>
                </c:pt>
                <c:pt idx="7">
                  <c:v>50.4</c:v>
                </c:pt>
                <c:pt idx="8">
                  <c:v>49.2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33CC33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42.1</c:v>
                </c:pt>
                <c:pt idx="1">
                  <c:v>70</c:v>
                </c:pt>
                <c:pt idx="2">
                  <c:v>41.7</c:v>
                </c:pt>
                <c:pt idx="3">
                  <c:v>72.7</c:v>
                </c:pt>
                <c:pt idx="4">
                  <c:v>62.9</c:v>
                </c:pt>
                <c:pt idx="5">
                  <c:v>113.3</c:v>
                </c:pt>
                <c:pt idx="6">
                  <c:v>45.2</c:v>
                </c:pt>
                <c:pt idx="7">
                  <c:v>49.5</c:v>
                </c:pt>
                <c:pt idx="8">
                  <c:v>46.5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A62EE8"/>
            </a:solidFill>
          </c:spPr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26.8</c:v>
                </c:pt>
                <c:pt idx="1">
                  <c:v>46</c:v>
                </c:pt>
                <c:pt idx="2">
                  <c:v>28.3</c:v>
                </c:pt>
                <c:pt idx="3">
                  <c:v>42</c:v>
                </c:pt>
                <c:pt idx="4">
                  <c:v>39.200000000000003</c:v>
                </c:pt>
                <c:pt idx="5">
                  <c:v>33.1</c:v>
                </c:pt>
                <c:pt idx="6">
                  <c:v>27.5</c:v>
                </c:pt>
                <c:pt idx="7">
                  <c:v>34</c:v>
                </c:pt>
                <c:pt idx="8">
                  <c:v>30.2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2014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Лист1!$E$2:$E$10</c:f>
              <c:numCache>
                <c:formatCode>General</c:formatCode>
                <c:ptCount val="9"/>
                <c:pt idx="0">
                  <c:v>26.6</c:v>
                </c:pt>
                <c:pt idx="1">
                  <c:v>40</c:v>
                </c:pt>
                <c:pt idx="2">
                  <c:v>28.1</c:v>
                </c:pt>
                <c:pt idx="3">
                  <c:v>39.5</c:v>
                </c:pt>
                <c:pt idx="4">
                  <c:v>41.1</c:v>
                </c:pt>
                <c:pt idx="5">
                  <c:v>31.5</c:v>
                </c:pt>
                <c:pt idx="6">
                  <c:v>25.9</c:v>
                </c:pt>
                <c:pt idx="7">
                  <c:v>33.6</c:v>
                </c:pt>
                <c:pt idx="8">
                  <c:v>32.700000000000003</c:v>
                </c:pt>
              </c:numCache>
            </c:numRef>
          </c:val>
        </c:ser>
        <c:dLbls/>
        <c:gapWidth val="75"/>
        <c:overlap val="-25"/>
        <c:axId val="161224576"/>
        <c:axId val="161226112"/>
      </c:barChart>
      <c:catAx>
        <c:axId val="161224576"/>
        <c:scaling>
          <c:orientation val="minMax"/>
        </c:scaling>
        <c:axPos val="l"/>
        <c:numFmt formatCode="General" sourceLinked="1"/>
        <c:majorTickMark val="none"/>
        <c:tickLblPos val="nextTo"/>
        <c:crossAx val="161226112"/>
        <c:crosses val="autoZero"/>
        <c:auto val="1"/>
        <c:lblAlgn val="ctr"/>
        <c:lblOffset val="100"/>
      </c:catAx>
      <c:valAx>
        <c:axId val="161226112"/>
        <c:scaling>
          <c:orientation val="minMax"/>
        </c:scaling>
        <c:axPos val="b"/>
        <c:majorGridlines/>
        <c:numFmt formatCode="General" sourceLinked="1"/>
        <c:majorTickMark val="none"/>
        <c:tickLblPos val="nextTo"/>
        <c:spPr>
          <a:ln w="9526">
            <a:noFill/>
          </a:ln>
        </c:spPr>
        <c:crossAx val="161224576"/>
        <c:crosses val="autoZero"/>
        <c:crossBetween val="between"/>
      </c:valAx>
    </c:plotArea>
    <c:legend>
      <c:legendPos val="b"/>
    </c:legend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4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26414513284246477"/>
          <c:w val="0.89333321116663678"/>
          <c:h val="0.7358548671575403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</c:formatCode>
                <c:ptCount val="4"/>
                <c:pt idx="0">
                  <c:v>267</c:v>
                </c:pt>
                <c:pt idx="1">
                  <c:v>267</c:v>
                </c:pt>
                <c:pt idx="2">
                  <c:v>267</c:v>
                </c:pt>
                <c:pt idx="3">
                  <c:v>267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0000FF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0000FF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</c:formatCode>
                <c:ptCount val="4"/>
                <c:pt idx="0">
                  <c:v>267</c:v>
                </c:pt>
                <c:pt idx="1">
                  <c:v>267</c:v>
                </c:pt>
                <c:pt idx="2">
                  <c:v>267</c:v>
                </c:pt>
                <c:pt idx="3">
                  <c:v>267</c:v>
                </c:pt>
              </c:numCache>
            </c:numRef>
          </c:val>
        </c:ser>
        <c:dLbls/>
        <c:marker val="1"/>
        <c:axId val="162305920"/>
        <c:axId val="162307456"/>
      </c:lineChart>
      <c:catAx>
        <c:axId val="162305920"/>
        <c:scaling>
          <c:orientation val="minMax"/>
        </c:scaling>
        <c:delete val="1"/>
        <c:axPos val="b"/>
        <c:numFmt formatCode="General" sourceLinked="1"/>
        <c:tickLblPos val="none"/>
        <c:crossAx val="162307456"/>
        <c:crosses val="autoZero"/>
        <c:auto val="1"/>
        <c:lblAlgn val="ctr"/>
        <c:lblOffset val="100"/>
      </c:catAx>
      <c:valAx>
        <c:axId val="162307456"/>
        <c:scaling>
          <c:orientation val="minMax"/>
        </c:scaling>
        <c:delete val="1"/>
        <c:axPos val="l"/>
        <c:numFmt formatCode="0" sourceLinked="1"/>
        <c:tickLblPos val="none"/>
        <c:crossAx val="1623059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62456704"/>
        <c:axId val="162458240"/>
      </c:lineChart>
      <c:catAx>
        <c:axId val="162456704"/>
        <c:scaling>
          <c:orientation val="minMax"/>
        </c:scaling>
        <c:axPos val="b"/>
        <c:numFmt formatCode="General" sourceLinked="1"/>
        <c:tickLblPos val="nextTo"/>
        <c:crossAx val="162458240"/>
        <c:crosses val="autoZero"/>
        <c:auto val="1"/>
        <c:lblAlgn val="ctr"/>
        <c:lblOffset val="100"/>
      </c:catAx>
      <c:valAx>
        <c:axId val="162458240"/>
        <c:scaling>
          <c:orientation val="minMax"/>
        </c:scaling>
        <c:delete val="1"/>
        <c:axPos val="l"/>
        <c:numFmt formatCode="General" sourceLinked="1"/>
        <c:tickLblPos val="none"/>
        <c:crossAx val="1624567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19303451944343347"/>
          <c:w val="0.89333321116663655"/>
          <c:h val="0.80696548055656669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6.0000000000000032E-2</c:v>
                </c:pt>
                <c:pt idx="1">
                  <c:v>6.5000000000000002E-2</c:v>
                </c:pt>
                <c:pt idx="2">
                  <c:v>6.6000000000000003E-2</c:v>
                </c:pt>
                <c:pt idx="3">
                  <c:v>6.6000000000000003E-2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CF75D1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CF75D1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6.0000000000000032E-2</c:v>
                </c:pt>
                <c:pt idx="1">
                  <c:v>6.5000000000000002E-2</c:v>
                </c:pt>
                <c:pt idx="2">
                  <c:v>6.6000000000000003E-2</c:v>
                </c:pt>
                <c:pt idx="3">
                  <c:v>6.6000000000000003E-2</c:v>
                </c:pt>
              </c:numCache>
            </c:numRef>
          </c:val>
        </c:ser>
        <c:dLbls/>
        <c:marker val="1"/>
        <c:axId val="162548736"/>
        <c:axId val="162554624"/>
      </c:lineChart>
      <c:catAx>
        <c:axId val="162548736"/>
        <c:scaling>
          <c:orientation val="minMax"/>
        </c:scaling>
        <c:delete val="1"/>
        <c:axPos val="b"/>
        <c:numFmt formatCode="General" sourceLinked="1"/>
        <c:tickLblPos val="none"/>
        <c:crossAx val="162554624"/>
        <c:crosses val="autoZero"/>
        <c:auto val="1"/>
        <c:lblAlgn val="ctr"/>
        <c:lblOffset val="100"/>
      </c:catAx>
      <c:valAx>
        <c:axId val="162554624"/>
        <c:scaling>
          <c:orientation val="minMax"/>
        </c:scaling>
        <c:delete val="1"/>
        <c:axPos val="l"/>
        <c:numFmt formatCode="0.0%" sourceLinked="1"/>
        <c:tickLblPos val="none"/>
        <c:crossAx val="1625487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62662272"/>
        <c:axId val="162663808"/>
      </c:lineChart>
      <c:catAx>
        <c:axId val="162662272"/>
        <c:scaling>
          <c:orientation val="minMax"/>
        </c:scaling>
        <c:axPos val="b"/>
        <c:numFmt formatCode="General" sourceLinked="1"/>
        <c:tickLblPos val="nextTo"/>
        <c:crossAx val="162663808"/>
        <c:crosses val="autoZero"/>
        <c:auto val="1"/>
        <c:lblAlgn val="ctr"/>
        <c:lblOffset val="100"/>
      </c:catAx>
      <c:valAx>
        <c:axId val="162663808"/>
        <c:scaling>
          <c:orientation val="minMax"/>
        </c:scaling>
        <c:delete val="1"/>
        <c:axPos val="l"/>
        <c:numFmt formatCode="General" sourceLinked="1"/>
        <c:tickLblPos val="none"/>
        <c:crossAx val="1626622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38377712515E-2"/>
          <c:y val="3.4062170460166081E-3"/>
          <c:w val="0.89333321116663655"/>
          <c:h val="0.66474425375851753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0.92700000000000005</c:v>
                </c:pt>
                <c:pt idx="1">
                  <c:v>0.93</c:v>
                </c:pt>
                <c:pt idx="2">
                  <c:v>0.93</c:v>
                </c:pt>
                <c:pt idx="3">
                  <c:v>0.93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CE2284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0.92700000000000005</c:v>
                </c:pt>
                <c:pt idx="1">
                  <c:v>0.93</c:v>
                </c:pt>
                <c:pt idx="2">
                  <c:v>0.93</c:v>
                </c:pt>
                <c:pt idx="3">
                  <c:v>0.93</c:v>
                </c:pt>
              </c:numCache>
            </c:numRef>
          </c:val>
        </c:ser>
        <c:dLbls/>
        <c:marker val="1"/>
        <c:axId val="162729984"/>
        <c:axId val="162731520"/>
      </c:lineChart>
      <c:catAx>
        <c:axId val="162729984"/>
        <c:scaling>
          <c:orientation val="minMax"/>
        </c:scaling>
        <c:delete val="1"/>
        <c:axPos val="b"/>
        <c:numFmt formatCode="General" sourceLinked="1"/>
        <c:tickLblPos val="none"/>
        <c:crossAx val="162731520"/>
        <c:crosses val="autoZero"/>
        <c:auto val="1"/>
        <c:lblAlgn val="ctr"/>
        <c:lblOffset val="100"/>
      </c:catAx>
      <c:valAx>
        <c:axId val="162731520"/>
        <c:scaling>
          <c:orientation val="minMax"/>
        </c:scaling>
        <c:delete val="1"/>
        <c:axPos val="l"/>
        <c:numFmt formatCode="0.0%" sourceLinked="1"/>
        <c:tickLblPos val="none"/>
        <c:crossAx val="1627299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62818688"/>
        <c:axId val="162828672"/>
      </c:lineChart>
      <c:catAx>
        <c:axId val="162818688"/>
        <c:scaling>
          <c:orientation val="minMax"/>
        </c:scaling>
        <c:axPos val="b"/>
        <c:numFmt formatCode="General" sourceLinked="1"/>
        <c:tickLblPos val="nextTo"/>
        <c:crossAx val="162828672"/>
        <c:crosses val="autoZero"/>
        <c:auto val="1"/>
        <c:lblAlgn val="ctr"/>
        <c:lblOffset val="100"/>
      </c:catAx>
      <c:valAx>
        <c:axId val="162828672"/>
        <c:scaling>
          <c:orientation val="minMax"/>
        </c:scaling>
        <c:delete val="1"/>
        <c:axPos val="l"/>
        <c:numFmt formatCode="General" sourceLinked="1"/>
        <c:tickLblPos val="none"/>
        <c:crossAx val="1628186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655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19</c:v>
                </c:pt>
                <c:pt idx="1">
                  <c:v>19.5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92D05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92D05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19</c:v>
                </c:pt>
                <c:pt idx="1">
                  <c:v>19.5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</c:ser>
        <c:dLbls/>
        <c:marker val="1"/>
        <c:axId val="162857728"/>
        <c:axId val="162859264"/>
      </c:lineChart>
      <c:catAx>
        <c:axId val="162857728"/>
        <c:scaling>
          <c:orientation val="minMax"/>
        </c:scaling>
        <c:delete val="1"/>
        <c:axPos val="b"/>
        <c:numFmt formatCode="General" sourceLinked="1"/>
        <c:tickLblPos val="none"/>
        <c:crossAx val="162859264"/>
        <c:crosses val="autoZero"/>
        <c:auto val="1"/>
        <c:lblAlgn val="ctr"/>
        <c:lblOffset val="100"/>
      </c:catAx>
      <c:valAx>
        <c:axId val="162859264"/>
        <c:scaling>
          <c:orientation val="minMax"/>
        </c:scaling>
        <c:delete val="1"/>
        <c:axPos val="l"/>
        <c:numFmt formatCode="0.0" sourceLinked="1"/>
        <c:tickLblPos val="none"/>
        <c:crossAx val="1628577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62950528"/>
        <c:axId val="162968704"/>
      </c:lineChart>
      <c:catAx>
        <c:axId val="162950528"/>
        <c:scaling>
          <c:orientation val="minMax"/>
        </c:scaling>
        <c:axPos val="b"/>
        <c:numFmt formatCode="General" sourceLinked="1"/>
        <c:tickLblPos val="nextTo"/>
        <c:crossAx val="162968704"/>
        <c:crosses val="autoZero"/>
        <c:auto val="1"/>
        <c:lblAlgn val="ctr"/>
        <c:lblOffset val="100"/>
      </c:catAx>
      <c:valAx>
        <c:axId val="162968704"/>
        <c:scaling>
          <c:orientation val="minMax"/>
        </c:scaling>
        <c:delete val="1"/>
        <c:axPos val="l"/>
        <c:numFmt formatCode="General" sourceLinked="1"/>
        <c:tickLblPos val="none"/>
        <c:crossAx val="162950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plotArea>
      <c:layout>
        <c:manualLayout>
          <c:layoutTarget val="inner"/>
          <c:xMode val="edge"/>
          <c:yMode val="edge"/>
          <c:x val="0.13036254217630144"/>
          <c:y val="0"/>
          <c:w val="0.63180924970199193"/>
          <c:h val="0.82073634202591039"/>
        </c:manualLayout>
      </c:layout>
      <c:doughnutChart>
        <c:varyColors val="1"/>
        <c:ser>
          <c:idx val="0"/>
          <c:order val="0"/>
          <c:tx>
            <c:strRef>
              <c:f>'Налоговые неналоговые (2)'!$B$4</c:f>
              <c:strCache>
                <c:ptCount val="1"/>
                <c:pt idx="0">
                  <c:v>2017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'Налоговые неналоговые (2)'!$A$5:$A$10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Налоги на имущество </c:v>
                </c:pt>
                <c:pt idx="4">
                  <c:v>НДПИ</c:v>
                </c:pt>
                <c:pt idx="5">
                  <c:v>Неналоговые доходы</c:v>
                </c:pt>
              </c:strCache>
            </c:strRef>
          </c:cat>
          <c:val>
            <c:numRef>
              <c:f>'Налоговые неналоговые (2)'!$B$5:$B$10</c:f>
              <c:numCache>
                <c:formatCode>#,##0.0</c:formatCode>
                <c:ptCount val="6"/>
                <c:pt idx="0">
                  <c:v>10.5</c:v>
                </c:pt>
                <c:pt idx="1">
                  <c:v>11.9</c:v>
                </c:pt>
                <c:pt idx="2">
                  <c:v>2.2000000000000002</c:v>
                </c:pt>
                <c:pt idx="3">
                  <c:v>8.4</c:v>
                </c:pt>
                <c:pt idx="4">
                  <c:v>1.6</c:v>
                </c:pt>
                <c:pt idx="5">
                  <c:v>1.7</c:v>
                </c:pt>
              </c:numCache>
            </c:numRef>
          </c:val>
        </c:ser>
        <c:ser>
          <c:idx val="1"/>
          <c:order val="1"/>
          <c:tx>
            <c:strRef>
              <c:f>'Налоговые неналоговые (2)'!$C$4</c:f>
              <c:strCache>
                <c:ptCount val="1"/>
                <c:pt idx="0">
                  <c:v>2018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'Налоговые неналоговые (2)'!$A$5:$A$10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Налоги на имущество </c:v>
                </c:pt>
                <c:pt idx="4">
                  <c:v>НДПИ</c:v>
                </c:pt>
                <c:pt idx="5">
                  <c:v>Неналоговые доходы</c:v>
                </c:pt>
              </c:strCache>
            </c:strRef>
          </c:cat>
          <c:val>
            <c:numRef>
              <c:f>'Налоговые неналоговые (2)'!$C$5:$C$10</c:f>
              <c:numCache>
                <c:formatCode>#,##0.0</c:formatCode>
                <c:ptCount val="6"/>
                <c:pt idx="0">
                  <c:v>9.4</c:v>
                </c:pt>
                <c:pt idx="1">
                  <c:v>13.7</c:v>
                </c:pt>
                <c:pt idx="2">
                  <c:v>2.6</c:v>
                </c:pt>
                <c:pt idx="3">
                  <c:v>9</c:v>
                </c:pt>
                <c:pt idx="4">
                  <c:v>0.9</c:v>
                </c:pt>
                <c:pt idx="5">
                  <c:v>1.4</c:v>
                </c:pt>
              </c:numCache>
            </c:numRef>
          </c:val>
        </c:ser>
        <c:ser>
          <c:idx val="2"/>
          <c:order val="2"/>
          <c:tx>
            <c:strRef>
              <c:f>'Налоговые неналоговые (2)'!$D$4</c:f>
              <c:strCache>
                <c:ptCount val="1"/>
                <c:pt idx="0">
                  <c:v>2019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'Налоговые неналоговые (2)'!$A$5:$A$10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Налоги на имущество </c:v>
                </c:pt>
                <c:pt idx="4">
                  <c:v>НДПИ</c:v>
                </c:pt>
                <c:pt idx="5">
                  <c:v>Неналоговые доходы</c:v>
                </c:pt>
              </c:strCache>
            </c:strRef>
          </c:cat>
          <c:val>
            <c:numRef>
              <c:f>'Налоговые неналоговые (2)'!$D$5:$D$10</c:f>
              <c:numCache>
                <c:formatCode>#,##0.0</c:formatCode>
                <c:ptCount val="6"/>
                <c:pt idx="0">
                  <c:v>9.1</c:v>
                </c:pt>
                <c:pt idx="1">
                  <c:v>13.9</c:v>
                </c:pt>
                <c:pt idx="2">
                  <c:v>2.8</c:v>
                </c:pt>
                <c:pt idx="3">
                  <c:v>8.9</c:v>
                </c:pt>
                <c:pt idx="4">
                  <c:v>1.2</c:v>
                </c:pt>
                <c:pt idx="5">
                  <c:v>0.8</c:v>
                </c:pt>
              </c:numCache>
            </c:numRef>
          </c:val>
        </c:ser>
        <c:ser>
          <c:idx val="3"/>
          <c:order val="3"/>
          <c:tx>
            <c:strRef>
              <c:f>'Налоговые неналоговые (2)'!$E$4</c:f>
              <c:strCache>
                <c:ptCount val="1"/>
                <c:pt idx="0">
                  <c:v>2020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'Налоговые неналоговые (2)'!$A$5:$A$10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Налоги на имущество </c:v>
                </c:pt>
                <c:pt idx="4">
                  <c:v>НДПИ</c:v>
                </c:pt>
                <c:pt idx="5">
                  <c:v>Неналоговые доходы</c:v>
                </c:pt>
              </c:strCache>
            </c:strRef>
          </c:cat>
          <c:val>
            <c:numRef>
              <c:f>'Налоговые неналоговые (2)'!$E$5:$E$10</c:f>
              <c:numCache>
                <c:formatCode>#,##0.0</c:formatCode>
                <c:ptCount val="6"/>
                <c:pt idx="0">
                  <c:v>10.200000000000001</c:v>
                </c:pt>
                <c:pt idx="1">
                  <c:v>14.7</c:v>
                </c:pt>
                <c:pt idx="2">
                  <c:v>2.9</c:v>
                </c:pt>
                <c:pt idx="3">
                  <c:v>10.1</c:v>
                </c:pt>
                <c:pt idx="4">
                  <c:v>1.3</c:v>
                </c:pt>
                <c:pt idx="5">
                  <c:v>0.8</c:v>
                </c:pt>
              </c:numCache>
            </c:numRef>
          </c:val>
        </c:ser>
        <c:ser>
          <c:idx val="4"/>
          <c:order val="4"/>
          <c:tx>
            <c:strRef>
              <c:f>'Налоговые неналоговые (2)'!$F$4</c:f>
              <c:strCache>
                <c:ptCount val="1"/>
                <c:pt idx="0">
                  <c:v>2021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'Налоговые неналоговые (2)'!$A$5:$A$10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Налоги на имущество </c:v>
                </c:pt>
                <c:pt idx="4">
                  <c:v>НДПИ</c:v>
                </c:pt>
                <c:pt idx="5">
                  <c:v>Неналоговые доходы</c:v>
                </c:pt>
              </c:strCache>
            </c:strRef>
          </c:cat>
          <c:val>
            <c:numRef>
              <c:f>'Налоговые неналоговые (2)'!$F$5:$F$10</c:f>
              <c:numCache>
                <c:formatCode>#,##0.0</c:formatCode>
                <c:ptCount val="6"/>
                <c:pt idx="0">
                  <c:v>12.3</c:v>
                </c:pt>
                <c:pt idx="1">
                  <c:v>15.6</c:v>
                </c:pt>
                <c:pt idx="2">
                  <c:v>3.1</c:v>
                </c:pt>
                <c:pt idx="3">
                  <c:v>10.5</c:v>
                </c:pt>
                <c:pt idx="4">
                  <c:v>1.6</c:v>
                </c:pt>
                <c:pt idx="5">
                  <c:v>0.70000000000000062</c:v>
                </c:pt>
              </c:numCache>
            </c:numRef>
          </c:val>
        </c:ser>
        <c:dLbls>
          <c:showVal val="1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2.9787298508444689E-2"/>
          <c:y val="0.8265545794175132"/>
          <c:w val="0.83501378876050159"/>
          <c:h val="0.15993566377229429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633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accent5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chemeClr val="accent5">
                    <a:lumMod val="75000"/>
                  </a:schemeClr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dLbls/>
        <c:marker val="1"/>
        <c:axId val="162915840"/>
        <c:axId val="162917376"/>
      </c:lineChart>
      <c:catAx>
        <c:axId val="162915840"/>
        <c:scaling>
          <c:orientation val="minMax"/>
        </c:scaling>
        <c:delete val="1"/>
        <c:axPos val="b"/>
        <c:numFmt formatCode="General" sourceLinked="1"/>
        <c:tickLblPos val="none"/>
        <c:crossAx val="162917376"/>
        <c:crosses val="autoZero"/>
        <c:auto val="1"/>
        <c:lblAlgn val="ctr"/>
        <c:lblOffset val="100"/>
      </c:catAx>
      <c:valAx>
        <c:axId val="162917376"/>
        <c:scaling>
          <c:orientation val="minMax"/>
        </c:scaling>
        <c:delete val="1"/>
        <c:axPos val="l"/>
        <c:numFmt formatCode="#,##0" sourceLinked="1"/>
        <c:tickLblPos val="none"/>
        <c:crossAx val="1629158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63086720"/>
        <c:axId val="163088256"/>
      </c:lineChart>
      <c:catAx>
        <c:axId val="163086720"/>
        <c:scaling>
          <c:orientation val="minMax"/>
        </c:scaling>
        <c:axPos val="b"/>
        <c:numFmt formatCode="General" sourceLinked="1"/>
        <c:tickLblPos val="nextTo"/>
        <c:crossAx val="163088256"/>
        <c:crosses val="autoZero"/>
        <c:auto val="1"/>
        <c:lblAlgn val="ctr"/>
        <c:lblOffset val="100"/>
      </c:catAx>
      <c:valAx>
        <c:axId val="163088256"/>
        <c:scaling>
          <c:orientation val="minMax"/>
        </c:scaling>
        <c:delete val="1"/>
        <c:axPos val="l"/>
        <c:numFmt formatCode="General" sourceLinked="1"/>
        <c:tickLblPos val="none"/>
        <c:crossAx val="1630867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633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0.27300000000000002</c:v>
                </c:pt>
                <c:pt idx="1">
                  <c:v>0.30000000000000032</c:v>
                </c:pt>
                <c:pt idx="2">
                  <c:v>0.35000000000000031</c:v>
                </c:pt>
                <c:pt idx="3">
                  <c:v>0.4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FF000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FF000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0.27300000000000002</c:v>
                </c:pt>
                <c:pt idx="1">
                  <c:v>0.30000000000000032</c:v>
                </c:pt>
                <c:pt idx="2">
                  <c:v>0.35000000000000031</c:v>
                </c:pt>
                <c:pt idx="3">
                  <c:v>0.4</c:v>
                </c:pt>
              </c:numCache>
            </c:numRef>
          </c:val>
        </c:ser>
        <c:dLbls/>
        <c:marker val="1"/>
        <c:axId val="163129600"/>
        <c:axId val="163135488"/>
      </c:lineChart>
      <c:catAx>
        <c:axId val="163129600"/>
        <c:scaling>
          <c:orientation val="minMax"/>
        </c:scaling>
        <c:delete val="1"/>
        <c:axPos val="b"/>
        <c:numFmt formatCode="General" sourceLinked="1"/>
        <c:tickLblPos val="none"/>
        <c:crossAx val="163135488"/>
        <c:crosses val="autoZero"/>
        <c:auto val="1"/>
        <c:lblAlgn val="ctr"/>
        <c:lblOffset val="100"/>
      </c:catAx>
      <c:valAx>
        <c:axId val="163135488"/>
        <c:scaling>
          <c:orientation val="minMax"/>
        </c:scaling>
        <c:delete val="1"/>
        <c:axPos val="l"/>
        <c:numFmt formatCode="0.0%" sourceLinked="1"/>
        <c:tickLblPos val="none"/>
        <c:crossAx val="1631296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63226752"/>
        <c:axId val="163228288"/>
      </c:lineChart>
      <c:catAx>
        <c:axId val="163226752"/>
        <c:scaling>
          <c:orientation val="minMax"/>
        </c:scaling>
        <c:axPos val="b"/>
        <c:numFmt formatCode="General" sourceLinked="1"/>
        <c:tickLblPos val="nextTo"/>
        <c:crossAx val="163228288"/>
        <c:crosses val="autoZero"/>
        <c:auto val="1"/>
        <c:lblAlgn val="ctr"/>
        <c:lblOffset val="100"/>
      </c:catAx>
      <c:valAx>
        <c:axId val="163228288"/>
        <c:scaling>
          <c:orientation val="minMax"/>
        </c:scaling>
        <c:delete val="1"/>
        <c:axPos val="l"/>
        <c:numFmt formatCode="General" sourceLinked="1"/>
        <c:tickLblPos val="none"/>
        <c:crossAx val="163226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9.1428516578317715E-4"/>
          <c:y val="8.9385413246663561E-2"/>
          <c:w val="0.93216576181173683"/>
          <c:h val="0.4878602085130823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A62EE8"/>
            </a:solidFill>
          </c:spPr>
          <c:dPt>
            <c:idx val="1"/>
            <c:spPr>
              <a:solidFill>
                <a:srgbClr val="A62EE8"/>
              </a:solidFill>
              <a:ln>
                <a:solidFill>
                  <a:srgbClr val="CF75D1"/>
                </a:solidFill>
              </a:ln>
            </c:spPr>
          </c:dPt>
          <c:dLbls>
            <c:dLbl>
              <c:idx val="2"/>
              <c:layout>
                <c:manualLayout>
                  <c:x val="-1.2698405080321912E-2"/>
                  <c:y val="5.3871676817448498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510.2</c:v>
                </c:pt>
                <c:pt idx="1">
                  <c:v>4.0999999999999996</c:v>
                </c:pt>
                <c:pt idx="2">
                  <c:v>51.3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2"/>
              <c:layout>
                <c:manualLayout>
                  <c:x val="-2.5396810160644811E-3"/>
                  <c:y val="1.0774335363489601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624.1</c:v>
                </c:pt>
                <c:pt idx="1">
                  <c:v>7.4</c:v>
                </c:pt>
                <c:pt idx="2">
                  <c:v>56.5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Лист1!$D$2:$D$4</c:f>
              <c:numCache>
                <c:formatCode>0.0</c:formatCode>
                <c:ptCount val="3"/>
                <c:pt idx="0">
                  <c:v>459.5</c:v>
                </c:pt>
                <c:pt idx="1">
                  <c:v>0</c:v>
                </c:pt>
                <c:pt idx="2">
                  <c:v>46.2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layout>
                <c:manualLayout>
                  <c:x val="1.0158724064257541E-2"/>
                  <c:y val="-1.0774335363489601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5.0793620321288235E-3"/>
                  <c:y val="5.3871676817448498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Лист1!$E$2:$E$4</c:f>
              <c:numCache>
                <c:formatCode>0.0</c:formatCode>
                <c:ptCount val="3"/>
                <c:pt idx="0">
                  <c:v>652.1</c:v>
                </c:pt>
                <c:pt idx="1">
                  <c:v>4.5</c:v>
                </c:pt>
                <c:pt idx="2">
                  <c:v>51.3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2"/>
              <c:layout>
                <c:manualLayout>
                  <c:x val="1.52380860963863E-2"/>
                  <c:y val="1.0774335363489601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Лист1!$F$2:$F$4</c:f>
              <c:numCache>
                <c:formatCode>0.0</c:formatCode>
                <c:ptCount val="3"/>
                <c:pt idx="0">
                  <c:v>624.5</c:v>
                </c:pt>
                <c:pt idx="1">
                  <c:v>4.7</c:v>
                </c:pt>
                <c:pt idx="2">
                  <c:v>52.8</c:v>
                </c:pt>
              </c:numCache>
            </c:numRef>
          </c:val>
        </c:ser>
        <c:dLbls>
          <c:showVal val="1"/>
        </c:dLbls>
        <c:gapWidth val="371"/>
        <c:overlap val="-71"/>
        <c:axId val="162364032"/>
        <c:axId val="162386304"/>
      </c:barChart>
      <c:catAx>
        <c:axId val="16236403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2386304"/>
        <c:crosses val="autoZero"/>
        <c:auto val="1"/>
        <c:lblAlgn val="ctr"/>
        <c:lblOffset val="100"/>
      </c:catAx>
      <c:valAx>
        <c:axId val="162386304"/>
        <c:scaling>
          <c:orientation val="minMax"/>
        </c:scaling>
        <c:delete val="1"/>
        <c:axPos val="l"/>
        <c:numFmt formatCode="0.0" sourceLinked="1"/>
        <c:majorTickMark val="none"/>
        <c:tickLblPos val="none"/>
        <c:crossAx val="162364032"/>
        <c:crosses val="autoZero"/>
        <c:crossBetween val="between"/>
      </c:valAx>
    </c:plotArea>
    <c:legend>
      <c:legendPos val="b"/>
      <c:txPr>
        <a:bodyPr/>
        <a:lstStyle/>
        <a:p>
          <a:pPr>
            <a:defRPr sz="1000">
              <a:latin typeface="Proxima Nova Lt" pitchFamily="50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4182E-2"/>
          <c:w val="0.95716565413365462"/>
          <c:h val="0.8131648361546808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A62EE8"/>
            </a:solidFill>
          </c:spPr>
          <c:dPt>
            <c:idx val="1"/>
            <c:spPr>
              <a:solidFill>
                <a:srgbClr val="A62EE8"/>
              </a:solidFill>
              <a:ln>
                <a:solidFill>
                  <a:srgbClr val="CF75D1"/>
                </a:solidFill>
              </a:ln>
            </c:spPr>
          </c:dPt>
          <c:dLbls>
            <c:dLbl>
              <c:idx val="0"/>
              <c:layout>
                <c:manualLayout>
                  <c:x val="0"/>
                  <c:y val="2.3188243499684142E-2"/>
                </c:manualLayout>
              </c:layout>
              <c:showVal val="1"/>
            </c:dLbl>
            <c:dLbl>
              <c:idx val="1"/>
              <c:layout>
                <c:manualLayout>
                  <c:x val="2.5764882262602983E-3"/>
                  <c:y val="-0.1004823884986312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1145,3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Лист1!$B$2:$F$4</c:f>
              <c:multiLvlStrCache>
                <c:ptCount val="3"/>
                <c:lvl>
                  <c:pt idx="0">
                    <c:v>11726,3</c:v>
                  </c:pt>
                  <c:pt idx="1">
                    <c:v>1581,3</c:v>
                  </c:pt>
                  <c:pt idx="2">
                    <c:v>9463,0</c:v>
                  </c:pt>
                </c:lvl>
                <c:lvl>
                  <c:pt idx="0">
                    <c:v>10903,3</c:v>
                  </c:pt>
                  <c:pt idx="1">
                    <c:v>1478,1</c:v>
                  </c:pt>
                  <c:pt idx="2">
                    <c:v>8717,3</c:v>
                  </c:pt>
                </c:lvl>
                <c:lvl>
                  <c:pt idx="0">
                    <c:v>9966,7</c:v>
                  </c:pt>
                  <c:pt idx="1">
                    <c:v>1362,9</c:v>
                  </c:pt>
                  <c:pt idx="2">
                    <c:v>8098,1</c:v>
                  </c:pt>
                </c:lvl>
                <c:lvl>
                  <c:pt idx="0">
                    <c:v>10256,6</c:v>
                  </c:pt>
                  <c:pt idx="1">
                    <c:v>1268,2</c:v>
                  </c:pt>
                  <c:pt idx="2">
                    <c:v>8300,3</c:v>
                  </c:pt>
                </c:lvl>
                <c:lvl>
                  <c:pt idx="0">
                    <c:v>8545,8</c:v>
                  </c:pt>
                  <c:pt idx="1">
                    <c:v>1145,3</c:v>
                  </c:pt>
                  <c:pt idx="2">
                    <c:v>6834,9</c:v>
                  </c:pt>
                </c:lvl>
              </c:multiLvlStrCache>
            </c:multiLvl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8545.7999999999811</c:v>
                </c:pt>
                <c:pt idx="1">
                  <c:v>1145.3</c:v>
                </c:pt>
                <c:pt idx="2">
                  <c:v>6834.9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0"/>
              <c:layout>
                <c:manualLayout>
                  <c:x val="7.7294646787809014E-3"/>
                  <c:y val="-3.0917657999578841E-2"/>
                </c:manualLayout>
              </c:layout>
              <c:showVal val="1"/>
            </c:dLbl>
            <c:dLbl>
              <c:idx val="2"/>
              <c:layout>
                <c:manualLayout>
                  <c:x val="5.1895481927469924E-3"/>
                  <c:y val="-6.9565339114367339E-2"/>
                </c:manualLayout>
              </c:layout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Лист1!$B$2:$F$4</c:f>
              <c:multiLvlStrCache>
                <c:ptCount val="3"/>
                <c:lvl>
                  <c:pt idx="0">
                    <c:v>11726,3</c:v>
                  </c:pt>
                  <c:pt idx="1">
                    <c:v>1581,3</c:v>
                  </c:pt>
                  <c:pt idx="2">
                    <c:v>9463,0</c:v>
                  </c:pt>
                </c:lvl>
                <c:lvl>
                  <c:pt idx="0">
                    <c:v>10903,3</c:v>
                  </c:pt>
                  <c:pt idx="1">
                    <c:v>1478,1</c:v>
                  </c:pt>
                  <c:pt idx="2">
                    <c:v>8717,3</c:v>
                  </c:pt>
                </c:lvl>
                <c:lvl>
                  <c:pt idx="0">
                    <c:v>9966,7</c:v>
                  </c:pt>
                  <c:pt idx="1">
                    <c:v>1362,9</c:v>
                  </c:pt>
                  <c:pt idx="2">
                    <c:v>8098,1</c:v>
                  </c:pt>
                </c:lvl>
                <c:lvl>
                  <c:pt idx="0">
                    <c:v>10256,6</c:v>
                  </c:pt>
                  <c:pt idx="1">
                    <c:v>1268,2</c:v>
                  </c:pt>
                  <c:pt idx="2">
                    <c:v>8300,3</c:v>
                  </c:pt>
                </c:lvl>
                <c:lvl>
                  <c:pt idx="0">
                    <c:v>8545,8</c:v>
                  </c:pt>
                  <c:pt idx="1">
                    <c:v>1145,3</c:v>
                  </c:pt>
                  <c:pt idx="2">
                    <c:v>6834,9</c:v>
                  </c:pt>
                </c:lvl>
              </c:multiLvlStrCache>
            </c:multiLvl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10256.6</c:v>
                </c:pt>
                <c:pt idx="1">
                  <c:v>1268.2</c:v>
                </c:pt>
                <c:pt idx="2">
                  <c:v>8300.2999999999811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0"/>
              <c:layout>
                <c:manualLayout>
                  <c:x val="5.1529764525205966E-3"/>
                  <c:y val="3.091765799957884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9966,7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2.5764882262602983E-3"/>
                  <c:y val="-6.183531599915768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1362,9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8098,1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Лист1!$B$2:$F$4</c:f>
              <c:multiLvlStrCache>
                <c:ptCount val="3"/>
                <c:lvl>
                  <c:pt idx="0">
                    <c:v>11726,3</c:v>
                  </c:pt>
                  <c:pt idx="1">
                    <c:v>1581,3</c:v>
                  </c:pt>
                  <c:pt idx="2">
                    <c:v>9463,0</c:v>
                  </c:pt>
                </c:lvl>
                <c:lvl>
                  <c:pt idx="0">
                    <c:v>10903,3</c:v>
                  </c:pt>
                  <c:pt idx="1">
                    <c:v>1478,1</c:v>
                  </c:pt>
                  <c:pt idx="2">
                    <c:v>8717,3</c:v>
                  </c:pt>
                </c:lvl>
                <c:lvl>
                  <c:pt idx="0">
                    <c:v>9966,7</c:v>
                  </c:pt>
                  <c:pt idx="1">
                    <c:v>1362,9</c:v>
                  </c:pt>
                  <c:pt idx="2">
                    <c:v>8098,1</c:v>
                  </c:pt>
                </c:lvl>
                <c:lvl>
                  <c:pt idx="0">
                    <c:v>10256,6</c:v>
                  </c:pt>
                  <c:pt idx="1">
                    <c:v>1268,2</c:v>
                  </c:pt>
                  <c:pt idx="2">
                    <c:v>8300,3</c:v>
                  </c:pt>
                </c:lvl>
                <c:lvl>
                  <c:pt idx="0">
                    <c:v>8545,8</c:v>
                  </c:pt>
                  <c:pt idx="1">
                    <c:v>1145,3</c:v>
                  </c:pt>
                  <c:pt idx="2">
                    <c:v>6834,9</c:v>
                  </c:pt>
                </c:lvl>
              </c:multiLvlStrCache>
            </c:multiLvl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9966.7000000000007</c:v>
                </c:pt>
                <c:pt idx="1">
                  <c:v>1362.9</c:v>
                </c:pt>
                <c:pt idx="2">
                  <c:v>8098.1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10903,3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1478,1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2.5396810160643892E-3"/>
                  <c:y val="-5.410590149926296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8717,3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Лист1!$B$2:$F$4</c:f>
              <c:multiLvlStrCache>
                <c:ptCount val="3"/>
                <c:lvl>
                  <c:pt idx="0">
                    <c:v>11726,3</c:v>
                  </c:pt>
                  <c:pt idx="1">
                    <c:v>1581,3</c:v>
                  </c:pt>
                  <c:pt idx="2">
                    <c:v>9463,0</c:v>
                  </c:pt>
                </c:lvl>
                <c:lvl>
                  <c:pt idx="0">
                    <c:v>10903,3</c:v>
                  </c:pt>
                  <c:pt idx="1">
                    <c:v>1478,1</c:v>
                  </c:pt>
                  <c:pt idx="2">
                    <c:v>8717,3</c:v>
                  </c:pt>
                </c:lvl>
                <c:lvl>
                  <c:pt idx="0">
                    <c:v>9966,7</c:v>
                  </c:pt>
                  <c:pt idx="1">
                    <c:v>1362,9</c:v>
                  </c:pt>
                  <c:pt idx="2">
                    <c:v>8098,1</c:v>
                  </c:pt>
                </c:lvl>
                <c:lvl>
                  <c:pt idx="0">
                    <c:v>10256,6</c:v>
                  </c:pt>
                  <c:pt idx="1">
                    <c:v>1268,2</c:v>
                  </c:pt>
                  <c:pt idx="2">
                    <c:v>8300,3</c:v>
                  </c:pt>
                </c:lvl>
                <c:lvl>
                  <c:pt idx="0">
                    <c:v>8545,8</c:v>
                  </c:pt>
                  <c:pt idx="1">
                    <c:v>1145,3</c:v>
                  </c:pt>
                  <c:pt idx="2">
                    <c:v>6834,9</c:v>
                  </c:pt>
                </c:lvl>
              </c:multiLvlStrCache>
            </c:multiLvlStrRef>
          </c:cat>
          <c:val>
            <c:numRef>
              <c:f>Лист1!$E$2:$E$4</c:f>
              <c:numCache>
                <c:formatCode>0.0</c:formatCode>
                <c:ptCount val="3"/>
                <c:pt idx="0">
                  <c:v>10903.3</c:v>
                </c:pt>
                <c:pt idx="1">
                  <c:v>1478.1</c:v>
                </c:pt>
                <c:pt idx="2">
                  <c:v>8717.2999999999811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layout>
                <c:manualLayout>
                  <c:x val="1.7777767112450677E-2"/>
                  <c:y val="-1.5458828999789401E-2"/>
                </c:manualLayout>
              </c:layout>
              <c:showVal val="1"/>
            </c:dLbl>
            <c:dLbl>
              <c:idx val="1"/>
              <c:layout>
                <c:manualLayout>
                  <c:x val="2.5396810160643841E-2"/>
                  <c:y val="-2.3188243499684142E-2"/>
                </c:manualLayout>
              </c:layout>
              <c:showVal val="1"/>
            </c:dLbl>
            <c:dLbl>
              <c:idx val="2"/>
              <c:layout>
                <c:manualLayout>
                  <c:x val="2.5396810160643892E-3"/>
                  <c:y val="1.5458828999789441E-2"/>
                </c:manualLayout>
              </c:layout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Лист1!$B$2:$F$4</c:f>
              <c:multiLvlStrCache>
                <c:ptCount val="3"/>
                <c:lvl>
                  <c:pt idx="0">
                    <c:v>11726,3</c:v>
                  </c:pt>
                  <c:pt idx="1">
                    <c:v>1581,3</c:v>
                  </c:pt>
                  <c:pt idx="2">
                    <c:v>9463,0</c:v>
                  </c:pt>
                </c:lvl>
                <c:lvl>
                  <c:pt idx="0">
                    <c:v>10903,3</c:v>
                  </c:pt>
                  <c:pt idx="1">
                    <c:v>1478,1</c:v>
                  </c:pt>
                  <c:pt idx="2">
                    <c:v>8717,3</c:v>
                  </c:pt>
                </c:lvl>
                <c:lvl>
                  <c:pt idx="0">
                    <c:v>9966,7</c:v>
                  </c:pt>
                  <c:pt idx="1">
                    <c:v>1362,9</c:v>
                  </c:pt>
                  <c:pt idx="2">
                    <c:v>8098,1</c:v>
                  </c:pt>
                </c:lvl>
                <c:lvl>
                  <c:pt idx="0">
                    <c:v>10256,6</c:v>
                  </c:pt>
                  <c:pt idx="1">
                    <c:v>1268,2</c:v>
                  </c:pt>
                  <c:pt idx="2">
                    <c:v>8300,3</c:v>
                  </c:pt>
                </c:lvl>
                <c:lvl>
                  <c:pt idx="0">
                    <c:v>8545,8</c:v>
                  </c:pt>
                  <c:pt idx="1">
                    <c:v>1145,3</c:v>
                  </c:pt>
                  <c:pt idx="2">
                    <c:v>6834,9</c:v>
                  </c:pt>
                </c:lvl>
              </c:multiLvlStrCache>
            </c:multiLvlStrRef>
          </c:cat>
          <c:val>
            <c:numRef>
              <c:f>Лист1!$F$2:$F$4</c:f>
              <c:numCache>
                <c:formatCode>0.0</c:formatCode>
                <c:ptCount val="3"/>
                <c:pt idx="0">
                  <c:v>11726.3</c:v>
                </c:pt>
                <c:pt idx="1">
                  <c:v>1581.3</c:v>
                </c:pt>
                <c:pt idx="2">
                  <c:v>9463</c:v>
                </c:pt>
              </c:numCache>
            </c:numRef>
          </c:val>
        </c:ser>
        <c:dLbls>
          <c:showVal val="1"/>
        </c:dLbls>
        <c:gapWidth val="371"/>
        <c:overlap val="-71"/>
        <c:axId val="167552128"/>
        <c:axId val="167553664"/>
      </c:barChart>
      <c:catAx>
        <c:axId val="16755212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7553664"/>
        <c:crosses val="autoZero"/>
        <c:auto val="1"/>
        <c:lblAlgn val="ctr"/>
        <c:lblOffset val="100"/>
      </c:catAx>
      <c:valAx>
        <c:axId val="167553664"/>
        <c:scaling>
          <c:orientation val="minMax"/>
        </c:scaling>
        <c:delete val="1"/>
        <c:axPos val="l"/>
        <c:numFmt formatCode="0.0" sourceLinked="1"/>
        <c:majorTickMark val="none"/>
        <c:tickLblPos val="none"/>
        <c:crossAx val="167552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4237E-2"/>
          <c:w val="0.95716565413365462"/>
          <c:h val="0.8131648361546810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3,3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0.53300000000000003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план2018 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93,1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0.93100000000000005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 93,2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0.93200000000000005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93,3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0.93300000000000005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93,4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0.0%</c:formatCode>
                <c:ptCount val="1"/>
                <c:pt idx="0">
                  <c:v>0.93400000000000005</c:v>
                </c:pt>
              </c:numCache>
            </c:numRef>
          </c:val>
        </c:ser>
        <c:dLbls>
          <c:showVal val="1"/>
        </c:dLbls>
        <c:gapWidth val="371"/>
        <c:overlap val="-71"/>
        <c:axId val="167664256"/>
        <c:axId val="167678336"/>
      </c:barChart>
      <c:catAx>
        <c:axId val="16766425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7678336"/>
        <c:crosses val="autoZero"/>
        <c:auto val="1"/>
        <c:lblAlgn val="ctr"/>
        <c:lblOffset val="100"/>
      </c:catAx>
      <c:valAx>
        <c:axId val="167678336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676642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4279E-2"/>
          <c:w val="0.95716565413365462"/>
          <c:h val="0.813164836154681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2016 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план2017 </c:v>
                </c:pt>
              </c:strCache>
            </c:strRef>
          </c:tx>
          <c:spPr>
            <a:solidFill>
              <a:srgbClr val="CE2284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0"/>
              <c:spPr/>
              <c:txPr>
                <a:bodyPr/>
                <a:lstStyle/>
                <a:p>
                  <a:pPr>
                    <a:defRPr sz="700">
                      <a:latin typeface="Proxima Nova Lt" pitchFamily="50" charset="0"/>
                    </a:defRPr>
                  </a:pPr>
                  <a:endParaRPr lang="ru-RU"/>
                </a:p>
              </c:txPr>
            </c:dLbl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spPr/>
              <c:txPr>
                <a:bodyPr/>
                <a:lstStyle/>
                <a:p>
                  <a:pPr>
                    <a:defRPr sz="700">
                      <a:latin typeface="Proxima Nova Lt" pitchFamily="50" charset="0"/>
                    </a:defRPr>
                  </a:pPr>
                  <a:endParaRPr lang="ru-RU"/>
                </a:p>
              </c:txPr>
            </c:dLbl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dLbls>
          <c:showVal val="1"/>
        </c:dLbls>
        <c:gapWidth val="371"/>
        <c:overlap val="-71"/>
        <c:axId val="167728256"/>
        <c:axId val="167729792"/>
      </c:barChart>
      <c:catAx>
        <c:axId val="16772825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7729792"/>
        <c:crosses val="autoZero"/>
        <c:auto val="1"/>
        <c:lblAlgn val="ctr"/>
        <c:lblOffset val="100"/>
      </c:catAx>
      <c:valAx>
        <c:axId val="167729792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1677282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0.58739326408914028"/>
          <c:w val="0.95716565413365462"/>
          <c:h val="0.3153895685769548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8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1.7999999999999999E-2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7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1.7000000000000001E-2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6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1.6000000000000021E-2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en-US" smtClean="0"/>
                      <a:t>1,6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pPr/>
              <c:dLblPos val="outEnd"/>
              <c:showVal val="1"/>
            </c:dLbl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1.6000000000000021E-2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en-US" dirty="0" smtClean="0"/>
                      <a:t>1,</a:t>
                    </a:r>
                    <a:r>
                      <a:rPr lang="ru-RU" dirty="0" smtClean="0"/>
                      <a:t>6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/>
              <c:dLblPos val="outEnd"/>
              <c:showVal val="1"/>
            </c:dLbl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0.0%</c:formatCode>
                <c:ptCount val="1"/>
                <c:pt idx="0">
                  <c:v>1.6000000000000021E-2</c:v>
                </c:pt>
              </c:numCache>
            </c:numRef>
          </c:val>
        </c:ser>
        <c:dLbls>
          <c:showVal val="1"/>
        </c:dLbls>
        <c:gapWidth val="371"/>
        <c:overlap val="-71"/>
        <c:axId val="167816576"/>
        <c:axId val="167838848"/>
      </c:barChart>
      <c:catAx>
        <c:axId val="16781657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7838848"/>
        <c:crosses val="autoZero"/>
        <c:auto val="1"/>
        <c:lblAlgn val="ctr"/>
        <c:lblOffset val="100"/>
      </c:catAx>
      <c:valAx>
        <c:axId val="167838848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678165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0.44213319397395101"/>
          <c:w val="0.95716565413365462"/>
          <c:h val="0.4606496386921329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40,0%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Лист1!$B$2:$F$2</c:f>
              <c:numCache>
                <c:formatCode>0.0%</c:formatCode>
                <c:ptCount val="5"/>
                <c:pt idx="0">
                  <c:v>0.4</c:v>
                </c:pt>
                <c:pt idx="1">
                  <c:v>0.41000000000000031</c:v>
                </c:pt>
                <c:pt idx="2">
                  <c:v>0.42000000000000032</c:v>
                </c:pt>
                <c:pt idx="3">
                  <c:v>0.42000000000000032</c:v>
                </c:pt>
                <c:pt idx="4">
                  <c:v>0.43000000000000038</c:v>
                </c:pt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41,0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Лист1!$B$2:$F$2</c:f>
              <c:numCache>
                <c:formatCode>0.0%</c:formatCode>
                <c:ptCount val="5"/>
                <c:pt idx="0">
                  <c:v>0.4</c:v>
                </c:pt>
                <c:pt idx="1">
                  <c:v>0.41000000000000031</c:v>
                </c:pt>
                <c:pt idx="2">
                  <c:v>0.42000000000000032</c:v>
                </c:pt>
                <c:pt idx="3">
                  <c:v>0.42000000000000032</c:v>
                </c:pt>
                <c:pt idx="4">
                  <c:v>0.43000000000000038</c:v>
                </c:pt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0.41000000000000031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42,0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Лист1!$B$2:$F$2</c:f>
              <c:numCache>
                <c:formatCode>0.0%</c:formatCode>
                <c:ptCount val="5"/>
                <c:pt idx="0">
                  <c:v>0.4</c:v>
                </c:pt>
                <c:pt idx="1">
                  <c:v>0.41000000000000031</c:v>
                </c:pt>
                <c:pt idx="2">
                  <c:v>0.42000000000000032</c:v>
                </c:pt>
                <c:pt idx="3">
                  <c:v>0.42000000000000032</c:v>
                </c:pt>
                <c:pt idx="4">
                  <c:v>0.43000000000000038</c:v>
                </c:pt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42,0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Лист1!$B$2:$F$2</c:f>
              <c:numCache>
                <c:formatCode>0.0%</c:formatCode>
                <c:ptCount val="5"/>
                <c:pt idx="0">
                  <c:v>0.4</c:v>
                </c:pt>
                <c:pt idx="1">
                  <c:v>0.41000000000000031</c:v>
                </c:pt>
                <c:pt idx="2">
                  <c:v>0.42000000000000032</c:v>
                </c:pt>
                <c:pt idx="3">
                  <c:v>0.42000000000000032</c:v>
                </c:pt>
                <c:pt idx="4">
                  <c:v>0.43000000000000038</c:v>
                </c:pt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43,0%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Лист1!$B$2:$F$2</c:f>
              <c:numCache>
                <c:formatCode>0.0%</c:formatCode>
                <c:ptCount val="5"/>
                <c:pt idx="0">
                  <c:v>0.4</c:v>
                </c:pt>
                <c:pt idx="1">
                  <c:v>0.41000000000000031</c:v>
                </c:pt>
                <c:pt idx="2">
                  <c:v>0.42000000000000032</c:v>
                </c:pt>
                <c:pt idx="3">
                  <c:v>0.42000000000000032</c:v>
                </c:pt>
                <c:pt idx="4">
                  <c:v>0.43000000000000038</c:v>
                </c:pt>
              </c:numCache>
            </c:numRef>
          </c:cat>
          <c:val>
            <c:numRef>
              <c:f>Лист1!$F$2</c:f>
              <c:numCache>
                <c:formatCode>0.0%</c:formatCode>
                <c:ptCount val="1"/>
                <c:pt idx="0">
                  <c:v>0.43000000000000038</c:v>
                </c:pt>
              </c:numCache>
            </c:numRef>
          </c:val>
        </c:ser>
        <c:dLbls>
          <c:showVal val="1"/>
        </c:dLbls>
        <c:gapWidth val="371"/>
        <c:overlap val="-71"/>
        <c:axId val="167900288"/>
        <c:axId val="167901824"/>
      </c:barChart>
      <c:catAx>
        <c:axId val="167900288"/>
        <c:scaling>
          <c:orientation val="minMax"/>
        </c:scaling>
        <c:delete val="1"/>
        <c:axPos val="b"/>
        <c:numFmt formatCode="0.0%" sourceLinked="1"/>
        <c:majorTickMark val="none"/>
        <c:tickLblPos val="none"/>
        <c:crossAx val="167901824"/>
        <c:crosses val="autoZero"/>
        <c:auto val="1"/>
        <c:lblAlgn val="ctr"/>
        <c:lblOffset val="100"/>
      </c:catAx>
      <c:valAx>
        <c:axId val="167901824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67900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floor>
      <c:spPr>
        <a:noFill/>
        <a:ln w="9525">
          <a:noFill/>
        </a:ln>
      </c:spPr>
    </c:floor>
    <c:sideWall>
      <c:spPr>
        <a:noFill/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4.8888546711834041E-2"/>
          <c:w val="1"/>
          <c:h val="0.9022229065763319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2D2D8"/>
            </a:solidFill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36524</c:v>
                </c:pt>
                <c:pt idx="1">
                  <c:v>37863</c:v>
                </c:pt>
                <c:pt idx="2">
                  <c:v>38081</c:v>
                </c:pt>
                <c:pt idx="3">
                  <c:v>41456</c:v>
                </c:pt>
                <c:pt idx="4">
                  <c:v>45403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64CBA"/>
            </a:solidFill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1650</c:v>
                </c:pt>
                <c:pt idx="1">
                  <c:v>1406</c:v>
                </c:pt>
                <c:pt idx="2">
                  <c:v>777</c:v>
                </c:pt>
                <c:pt idx="3">
                  <c:v>778</c:v>
                </c:pt>
                <c:pt idx="4">
                  <c:v>678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62EE8"/>
            </a:solidFill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10889</c:v>
                </c:pt>
                <c:pt idx="1">
                  <c:v>12732</c:v>
                </c:pt>
                <c:pt idx="2">
                  <c:v>1983</c:v>
                </c:pt>
                <c:pt idx="3">
                  <c:v>1522</c:v>
                </c:pt>
                <c:pt idx="4">
                  <c:v>1522</c:v>
                </c:pt>
              </c:numCache>
            </c:numRef>
          </c:val>
        </c:ser>
        <c:dLbls/>
        <c:shape val="box"/>
        <c:axId val="147271040"/>
        <c:axId val="147297408"/>
        <c:axId val="0"/>
      </c:bar3DChart>
      <c:catAx>
        <c:axId val="147271040"/>
        <c:scaling>
          <c:orientation val="minMax"/>
        </c:scaling>
        <c:delete val="1"/>
        <c:axPos val="b"/>
        <c:numFmt formatCode="General" sourceLinked="1"/>
        <c:tickLblPos val="none"/>
        <c:crossAx val="147297408"/>
        <c:crosses val="autoZero"/>
        <c:auto val="1"/>
        <c:lblAlgn val="ctr"/>
        <c:lblOffset val="100"/>
      </c:catAx>
      <c:valAx>
        <c:axId val="147297408"/>
        <c:scaling>
          <c:orientation val="minMax"/>
        </c:scaling>
        <c:delete val="1"/>
        <c:axPos val="l"/>
        <c:numFmt formatCode="General" sourceLinked="1"/>
        <c:tickLblPos val="none"/>
        <c:crossAx val="147271040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4279E-2"/>
          <c:w val="0.95716565413365462"/>
          <c:h val="0.813164836154681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0"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ru-RU" dirty="0" smtClean="0"/>
                      <a:t>50,0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/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 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0"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en-US" dirty="0" smtClean="0"/>
                      <a:t>50,0%</a:t>
                    </a:r>
                    <a:endParaRPr lang="en-US" dirty="0"/>
                  </a:p>
                </c:rich>
              </c:tx>
              <c:spPr/>
              <c:showVal val="1"/>
            </c:dLbl>
            <c:txPr>
              <a:bodyPr/>
              <a:lstStyle/>
              <a:p>
                <a:pPr>
                  <a:defRPr sz="700"/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0.5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50,0%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0.5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en-US" dirty="0" smtClean="0"/>
                      <a:t>50,0%</a:t>
                    </a:r>
                    <a:endParaRPr lang="en-US" dirty="0"/>
                  </a:p>
                </c:rich>
              </c:tx>
              <c:spPr/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en-US" dirty="0" smtClean="0"/>
                      <a:t>50,0%</a:t>
                    </a:r>
                    <a:endParaRPr lang="en-US" dirty="0"/>
                  </a:p>
                </c:rich>
              </c:tx>
              <c:spPr/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0.0%</c:formatCode>
                <c:ptCount val="1"/>
                <c:pt idx="0">
                  <c:v>0.5</c:v>
                </c:pt>
              </c:numCache>
            </c:numRef>
          </c:val>
        </c:ser>
        <c:dLbls>
          <c:showVal val="1"/>
        </c:dLbls>
        <c:gapWidth val="371"/>
        <c:overlap val="-71"/>
        <c:axId val="167960960"/>
        <c:axId val="167962496"/>
      </c:barChart>
      <c:catAx>
        <c:axId val="16796096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7962496"/>
        <c:crosses val="autoZero"/>
        <c:auto val="1"/>
        <c:lblAlgn val="ctr"/>
        <c:lblOffset val="100"/>
      </c:catAx>
      <c:valAx>
        <c:axId val="167962496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679609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8.5333441868026567E-3"/>
          <c:y val="3.5513840474944949E-2"/>
          <c:w val="0.93216576181173716"/>
          <c:h val="0.9120562401552465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rgbClr val="E64CBA"/>
            </a:solidFill>
          </c:spPr>
          <c:dPt>
            <c:idx val="1"/>
            <c:spPr>
              <a:solidFill>
                <a:srgbClr val="E64CBA"/>
              </a:solidFill>
              <a:ln>
                <a:solidFill>
                  <a:srgbClr val="CF75D1"/>
                </a:solidFill>
              </a:ln>
            </c:spPr>
          </c:dPt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0.0</c:formatCode>
                <c:ptCount val="2"/>
                <c:pt idx="0">
                  <c:v>823.4</c:v>
                </c:pt>
                <c:pt idx="1">
                  <c:v>644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1"/>
              <c:layout>
                <c:manualLayout>
                  <c:x val="1.4814711124798258E-2"/>
                  <c:y val="-0.13099323520874195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0.0</c:formatCode>
                <c:ptCount val="2"/>
                <c:pt idx="0">
                  <c:v>957</c:v>
                </c:pt>
                <c:pt idx="1">
                  <c:v>705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2FD5E7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Лист1!$D$2:$D$3</c:f>
              <c:numCache>
                <c:formatCode>0.0</c:formatCode>
                <c:ptCount val="2"/>
                <c:pt idx="0">
                  <c:v>857.8</c:v>
                </c:pt>
                <c:pt idx="1">
                  <c:v>673.4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F69872"/>
            </a:solidFill>
          </c:spPr>
          <c:dLbls>
            <c:dLbl>
              <c:idx val="0"/>
              <c:layout>
                <c:manualLayout>
                  <c:x val="-7.4073555623990969E-3"/>
                  <c:y val="-4.6783298288836532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1.4814711124798194E-2"/>
                  <c:y val="-8.4209936919905484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Лист1!$E$2:$E$3</c:f>
              <c:numCache>
                <c:formatCode>0.0</c:formatCode>
                <c:ptCount val="2"/>
                <c:pt idx="0">
                  <c:v>888.8</c:v>
                </c:pt>
                <c:pt idx="1">
                  <c:v>697.9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dLbls>
            <c:dLbl>
              <c:idx val="0"/>
              <c:layout>
                <c:manualLayout>
                  <c:x val="2.2222066687197291E-2"/>
                  <c:y val="-7.4853277262138737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Лист1!$F$2:$F$3</c:f>
              <c:numCache>
                <c:formatCode>0.0</c:formatCode>
                <c:ptCount val="2"/>
                <c:pt idx="0">
                  <c:v>940.5</c:v>
                </c:pt>
                <c:pt idx="1">
                  <c:v>739</c:v>
                </c:pt>
              </c:numCache>
            </c:numRef>
          </c:val>
        </c:ser>
        <c:dLbls>
          <c:showVal val="1"/>
        </c:dLbls>
        <c:gapWidth val="371"/>
        <c:overlap val="-71"/>
        <c:axId val="168285312"/>
        <c:axId val="168286848"/>
      </c:barChart>
      <c:catAx>
        <c:axId val="16828531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8286848"/>
        <c:crosses val="autoZero"/>
        <c:auto val="1"/>
        <c:lblAlgn val="ctr"/>
        <c:lblOffset val="100"/>
      </c:catAx>
      <c:valAx>
        <c:axId val="168286848"/>
        <c:scaling>
          <c:orientation val="minMax"/>
        </c:scaling>
        <c:delete val="1"/>
        <c:axPos val="l"/>
        <c:numFmt formatCode="0.0" sourceLinked="1"/>
        <c:majorTickMark val="none"/>
        <c:tickLblPos val="none"/>
        <c:crossAx val="1682853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1.9644365277116892E-2"/>
          <c:y val="3.5513749685041611E-2"/>
          <c:w val="0.93216576181173683"/>
          <c:h val="0.37492563481620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E64CBA"/>
            </a:solidFill>
          </c:spPr>
          <c:dPt>
            <c:idx val="1"/>
            <c:spPr>
              <a:solidFill>
                <a:srgbClr val="E64CBA"/>
              </a:solidFill>
              <a:ln>
                <a:solidFill>
                  <a:srgbClr val="CF75D1"/>
                </a:solidFill>
              </a:ln>
            </c:spPr>
          </c:dPt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0.0</c:formatCode>
                <c:ptCount val="2"/>
                <c:pt idx="0">
                  <c:v>178.6</c:v>
                </c:pt>
                <c:pt idx="1">
                  <c:v>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 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0.0</c:formatCode>
                <c:ptCount val="2"/>
                <c:pt idx="0">
                  <c:v>250.9</c:v>
                </c:pt>
                <c:pt idx="1">
                  <c:v>1.1000000000000001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2FD5E7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Лист1!$D$2:$D$3</c:f>
              <c:numCache>
                <c:formatCode>0.0</c:formatCode>
                <c:ptCount val="2"/>
                <c:pt idx="0">
                  <c:v>183.9</c:v>
                </c:pt>
                <c:pt idx="1">
                  <c:v>0.5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 </c:v>
                </c:pt>
              </c:strCache>
            </c:strRef>
          </c:tx>
          <c:spPr>
            <a:solidFill>
              <a:srgbClr val="F69872"/>
            </a:solidFill>
          </c:spPr>
          <c:dLbls>
            <c:dLbl>
              <c:idx val="0"/>
              <c:layout>
                <c:manualLayout>
                  <c:x val="0"/>
                  <c:y val="-3.3333100030795954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Лист1!$E$2:$E$3</c:f>
              <c:numCache>
                <c:formatCode>0.0</c:formatCode>
                <c:ptCount val="2"/>
                <c:pt idx="0">
                  <c:v>190.3</c:v>
                </c:pt>
                <c:pt idx="1">
                  <c:v>0.60000000000000064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dLbls>
            <c:dLbl>
              <c:idx val="0"/>
              <c:layout>
                <c:manualLayout>
                  <c:x val="1.1111033343598645E-2"/>
                  <c:y val="-4.9999650046194034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Лист1!$F$2:$F$3</c:f>
              <c:numCache>
                <c:formatCode>0.0</c:formatCode>
                <c:ptCount val="2"/>
                <c:pt idx="0">
                  <c:v>200.8</c:v>
                </c:pt>
                <c:pt idx="1">
                  <c:v>0.70000000000000062</c:v>
                </c:pt>
              </c:numCache>
            </c:numRef>
          </c:val>
        </c:ser>
        <c:dLbls>
          <c:showVal val="1"/>
        </c:dLbls>
        <c:gapWidth val="371"/>
        <c:overlap val="-71"/>
        <c:axId val="168373248"/>
        <c:axId val="168379136"/>
      </c:barChart>
      <c:catAx>
        <c:axId val="16837324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8379136"/>
        <c:crosses val="autoZero"/>
        <c:auto val="1"/>
        <c:lblAlgn val="ctr"/>
        <c:lblOffset val="100"/>
      </c:catAx>
      <c:valAx>
        <c:axId val="168379136"/>
        <c:scaling>
          <c:orientation val="minMax"/>
        </c:scaling>
        <c:delete val="1"/>
        <c:axPos val="l"/>
        <c:numFmt formatCode="0.0" sourceLinked="1"/>
        <c:majorTickMark val="none"/>
        <c:tickLblPos val="none"/>
        <c:crossAx val="1683732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8.1698062009663459E-3"/>
          <c:y val="0.7879499906012406"/>
          <c:w val="0.97473629634734371"/>
          <c:h val="0.21205000939875937"/>
        </c:manualLayout>
      </c:layout>
      <c:txPr>
        <a:bodyPr/>
        <a:lstStyle/>
        <a:p>
          <a:pPr>
            <a:defRPr sz="900">
              <a:latin typeface="Proxima Nova Lt" pitchFamily="50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7.8221674738934474E-2"/>
          <c:w val="0.94985790080837562"/>
          <c:h val="0.8435566505221310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8394</c:v>
                </c:pt>
                <c:pt idx="1">
                  <c:v>9151.2999999999811</c:v>
                </c:pt>
                <c:pt idx="2">
                  <c:v>9663.7000000000007</c:v>
                </c:pt>
                <c:pt idx="3">
                  <c:v>10351.9</c:v>
                </c:pt>
              </c:numCache>
            </c:numRef>
          </c:val>
        </c:ser>
        <c:dLbls/>
        <c:axId val="168726528"/>
        <c:axId val="168728064"/>
      </c:barChart>
      <c:catAx>
        <c:axId val="168726528"/>
        <c:scaling>
          <c:orientation val="minMax"/>
        </c:scaling>
        <c:delete val="1"/>
        <c:axPos val="b"/>
        <c:numFmt formatCode="General" sourceLinked="1"/>
        <c:tickLblPos val="none"/>
        <c:crossAx val="168728064"/>
        <c:crosses val="autoZero"/>
        <c:auto val="1"/>
        <c:lblAlgn val="ctr"/>
        <c:lblOffset val="100"/>
      </c:catAx>
      <c:valAx>
        <c:axId val="168728064"/>
        <c:scaling>
          <c:orientation val="minMax"/>
        </c:scaling>
        <c:delete val="1"/>
        <c:axPos val="l"/>
        <c:numFmt formatCode="_-* #,##0_р_._-;\-* #,##0_р_._-;_-* &quot;-&quot;??_р_._-;_-@_-" sourceLinked="1"/>
        <c:tickLblPos val="none"/>
        <c:crossAx val="168726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</c:spPr>
          <c:dLbls>
            <c:txPr>
              <a:bodyPr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0</c:v>
                </c:pt>
                <c:pt idx="2" formatCode="#,##0">
                  <c:v>13.350000000000026</c:v>
                </c:pt>
                <c:pt idx="3" formatCode="#,##0">
                  <c:v>0</c:v>
                </c:pt>
              </c:numCache>
            </c:numRef>
          </c:val>
        </c:ser>
        <c:dLbls/>
        <c:axId val="168780544"/>
        <c:axId val="168782080"/>
      </c:barChart>
      <c:catAx>
        <c:axId val="168780544"/>
        <c:scaling>
          <c:orientation val="minMax"/>
        </c:scaling>
        <c:delete val="1"/>
        <c:axPos val="b"/>
        <c:numFmt formatCode="General" sourceLinked="1"/>
        <c:tickLblPos val="none"/>
        <c:crossAx val="168782080"/>
        <c:crosses val="autoZero"/>
        <c:auto val="1"/>
        <c:lblAlgn val="ctr"/>
        <c:lblOffset val="100"/>
      </c:catAx>
      <c:valAx>
        <c:axId val="168782080"/>
        <c:scaling>
          <c:orientation val="minMax"/>
        </c:scaling>
        <c:delete val="1"/>
        <c:axPos val="l"/>
        <c:numFmt formatCode="#,##0" sourceLinked="1"/>
        <c:tickLblPos val="none"/>
        <c:crossAx val="168780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"/>
          <c:y val="0"/>
          <c:w val="0.99474944307352375"/>
          <c:h val="0.92151834805351418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7030A0"/>
            </a:solidFill>
          </c:spPr>
          <c:dLbls>
            <c:dLbl>
              <c:idx val="0"/>
              <c:layout>
                <c:manualLayout>
                  <c:x val="-8.5713685793475269E-2"/>
                  <c:y val="-5.7347268870186902E-3"/>
                </c:manualLayout>
              </c:layout>
              <c:showVal val="1"/>
            </c:dLbl>
            <c:dLbl>
              <c:idx val="1"/>
              <c:layout>
                <c:manualLayout>
                  <c:x val="-8.5713685793475256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8.2539104838161181E-2"/>
                  <c:y val="1.0513544506171127E-16"/>
                </c:manualLayout>
              </c:layout>
              <c:showVal val="1"/>
            </c:dLbl>
            <c:dLbl>
              <c:idx val="3"/>
              <c:layout>
                <c:manualLayout>
                  <c:x val="-9.8412009614730719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2202.9</c:v>
                </c:pt>
                <c:pt idx="1">
                  <c:v>2330.1999999999998</c:v>
                </c:pt>
                <c:pt idx="2">
                  <c:v>2432.1</c:v>
                </c:pt>
                <c:pt idx="3">
                  <c:v>2521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B81EB8"/>
            </a:solidFill>
          </c:spPr>
          <c:dLbls>
            <c:dLbl>
              <c:idx val="0"/>
              <c:layout>
                <c:manualLayout>
                  <c:x val="-7.618994292753356E-2"/>
                  <c:y val="-1.720418066105607E-2"/>
                </c:manualLayout>
              </c:layout>
              <c:showVal val="1"/>
            </c:dLbl>
            <c:dLbl>
              <c:idx val="1"/>
              <c:layout>
                <c:manualLayout>
                  <c:x val="-8.8888266748789246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8.8888266748789246E-2"/>
                  <c:y val="-5.7347268870186034E-3"/>
                </c:manualLayout>
              </c:layout>
              <c:showVal val="1"/>
            </c:dLbl>
            <c:dLbl>
              <c:idx val="3"/>
              <c:layout>
                <c:manualLayout>
                  <c:x val="-9.2062847704103057E-2"/>
                  <c:y val="-1.1469453774037386E-2"/>
                </c:manualLayout>
              </c:layout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#,##0</c:formatCode>
                <c:ptCount val="4"/>
                <c:pt idx="0">
                  <c:v>5460.2838999999985</c:v>
                </c:pt>
                <c:pt idx="1">
                  <c:v>600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FF33CC"/>
            </a:solidFill>
          </c:spPr>
          <c:dLbls>
            <c:dLbl>
              <c:idx val="0"/>
              <c:layout>
                <c:manualLayout>
                  <c:x val="-1.2535379988127279E-17"/>
                  <c:y val="-6.3081995757205231E-2"/>
                </c:manualLayout>
              </c:layout>
              <c:showVal val="1"/>
            </c:dLbl>
            <c:dLbl>
              <c:idx val="1"/>
              <c:layout>
                <c:manualLayout>
                  <c:x val="2.7350235922705144E-3"/>
                  <c:y val="-4.0143088209130588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2.8673634435093291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3.4408361322111981E-2"/>
                </c:manualLayout>
              </c:layout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#,##0.0</c:formatCode>
                <c:ptCount val="4"/>
                <c:pt idx="0">
                  <c:v>76.5</c:v>
                </c:pt>
                <c:pt idx="1">
                  <c:v>0</c:v>
                </c:pt>
                <c:pt idx="2">
                  <c:v>2.2999999999999998</c:v>
                </c:pt>
                <c:pt idx="3">
                  <c:v>3.1</c:v>
                </c:pt>
              </c:numCache>
            </c:numRef>
          </c:val>
        </c:ser>
        <c:dLbls/>
        <c:overlap val="100"/>
        <c:axId val="168845312"/>
        <c:axId val="168846848"/>
      </c:barChart>
      <c:catAx>
        <c:axId val="168845312"/>
        <c:scaling>
          <c:orientation val="minMax"/>
        </c:scaling>
        <c:delete val="1"/>
        <c:axPos val="b"/>
        <c:numFmt formatCode="General" sourceLinked="1"/>
        <c:tickLblPos val="none"/>
        <c:crossAx val="168846848"/>
        <c:crosses val="autoZero"/>
        <c:auto val="1"/>
        <c:lblAlgn val="ctr"/>
        <c:lblOffset val="100"/>
      </c:catAx>
      <c:valAx>
        <c:axId val="168846848"/>
        <c:scaling>
          <c:orientation val="minMax"/>
        </c:scaling>
        <c:delete val="1"/>
        <c:axPos val="l"/>
        <c:numFmt formatCode="#,##0" sourceLinked="1"/>
        <c:tickLblPos val="none"/>
        <c:crossAx val="1688453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6996392338280309E-2"/>
          <c:y val="8.5194027115694237E-2"/>
          <c:w val="0.95982909916909342"/>
          <c:h val="0.837675484104529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0"/>
              <c:layout>
                <c:manualLayout>
                  <c:x val="-5.9113231536196504E-3"/>
                  <c:y val="-0.41211832765347833"/>
                </c:manualLayout>
              </c:layout>
              <c:showVal val="1"/>
            </c:dLbl>
            <c:dLbl>
              <c:idx val="1"/>
              <c:layout>
                <c:manualLayout>
                  <c:x val="-3.0651126465099936E-3"/>
                  <c:y val="-0.43636058222133012"/>
                </c:manualLayout>
              </c:layout>
              <c:showVal val="1"/>
            </c:dLbl>
            <c:dLbl>
              <c:idx val="2"/>
              <c:layout>
                <c:manualLayout>
                  <c:x val="-2.1890213940035802E-4"/>
                  <c:y val="-0.39595682460824516"/>
                </c:manualLayout>
              </c:layout>
              <c:showVal val="1"/>
            </c:dLbl>
            <c:dLbl>
              <c:idx val="3"/>
              <c:layout>
                <c:manualLayout>
                  <c:x val="1.1238616541079405E-16"/>
                  <c:y val="-0.33131081242730703"/>
                </c:manualLayout>
              </c:layout>
              <c:showVal val="1"/>
            </c:dLbl>
            <c:txPr>
              <a:bodyPr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2223.1999999999998</c:v>
                </c:pt>
                <c:pt idx="1">
                  <c:v>5804.98</c:v>
                </c:pt>
                <c:pt idx="2">
                  <c:v>6921.9</c:v>
                </c:pt>
                <c:pt idx="3">
                  <c:v>6892.2</c:v>
                </c:pt>
              </c:numCache>
            </c:numRef>
          </c:val>
        </c:ser>
        <c:dLbls/>
        <c:overlap val="100"/>
        <c:axId val="169027456"/>
        <c:axId val="169028992"/>
      </c:barChart>
      <c:catAx>
        <c:axId val="169027456"/>
        <c:scaling>
          <c:orientation val="minMax"/>
        </c:scaling>
        <c:delete val="1"/>
        <c:axPos val="b"/>
        <c:numFmt formatCode="General" sourceLinked="1"/>
        <c:tickLblPos val="none"/>
        <c:crossAx val="169028992"/>
        <c:crosses val="autoZero"/>
        <c:auto val="1"/>
        <c:lblAlgn val="ctr"/>
        <c:lblOffset val="100"/>
      </c:catAx>
      <c:valAx>
        <c:axId val="169028992"/>
        <c:scaling>
          <c:orientation val="minMax"/>
        </c:scaling>
        <c:delete val="1"/>
        <c:axPos val="l"/>
        <c:numFmt formatCode="_-* #,##0_р_._-;\-* #,##0_р_._-;_-* &quot;-&quot;??_р_._-;_-@_-" sourceLinked="1"/>
        <c:tickLblPos val="none"/>
        <c:crossAx val="169027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plotArea>
      <c:layout>
        <c:manualLayout>
          <c:layoutTarget val="inner"/>
          <c:xMode val="edge"/>
          <c:yMode val="edge"/>
          <c:x val="5.3333531402426818E-2"/>
          <c:y val="0.12869634541573846"/>
          <c:w val="0.89333321116663456"/>
          <c:h val="0.73585486715754322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1123</c:v>
                </c:pt>
                <c:pt idx="1">
                  <c:v>0</c:v>
                </c:pt>
                <c:pt idx="2">
                  <c:v>249</c:v>
                </c:pt>
                <c:pt idx="3">
                  <c:v>331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1123</c:v>
                </c:pt>
                <c:pt idx="1">
                  <c:v>0</c:v>
                </c:pt>
                <c:pt idx="2">
                  <c:v>249</c:v>
                </c:pt>
                <c:pt idx="3">
                  <c:v>331</c:v>
                </c:pt>
              </c:numCache>
            </c:numRef>
          </c:val>
        </c:ser>
        <c:dLbls/>
        <c:marker val="1"/>
        <c:axId val="169326848"/>
        <c:axId val="169349120"/>
      </c:lineChart>
      <c:catAx>
        <c:axId val="169326848"/>
        <c:scaling>
          <c:orientation val="minMax"/>
        </c:scaling>
        <c:delete val="1"/>
        <c:axPos val="b"/>
        <c:numFmt formatCode="General" sourceLinked="1"/>
        <c:tickLblPos val="none"/>
        <c:crossAx val="169349120"/>
        <c:crosses val="autoZero"/>
        <c:auto val="1"/>
        <c:lblAlgn val="ctr"/>
        <c:lblOffset val="100"/>
      </c:catAx>
      <c:valAx>
        <c:axId val="169349120"/>
        <c:scaling>
          <c:orientation val="minMax"/>
        </c:scaling>
        <c:delete val="1"/>
        <c:axPos val="l"/>
        <c:numFmt formatCode="_-* #,##0_р_._-;\-* #,##0_р_._-;_-* &quot;-&quot;??_р_._-;_-@_-" sourceLinked="1"/>
        <c:tickLblPos val="none"/>
        <c:crossAx val="169326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plotArea>
      <c:layout>
        <c:manualLayout>
          <c:layoutTarget val="inner"/>
          <c:xMode val="edge"/>
          <c:yMode val="edge"/>
          <c:x val="4.9777989305412045E-2"/>
          <c:y val="0.12192390604440213"/>
          <c:w val="0.89333321116663456"/>
          <c:h val="0.7358548671575384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1366</c:v>
                </c:pt>
                <c:pt idx="1">
                  <c:v>0</c:v>
                </c:pt>
                <c:pt idx="2">
                  <c:v>1366</c:v>
                </c:pt>
                <c:pt idx="3">
                  <c:v>1366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1366</c:v>
                </c:pt>
                <c:pt idx="1">
                  <c:v>0</c:v>
                </c:pt>
                <c:pt idx="2">
                  <c:v>1366</c:v>
                </c:pt>
                <c:pt idx="3">
                  <c:v>1366</c:v>
                </c:pt>
              </c:numCache>
            </c:numRef>
          </c:val>
        </c:ser>
        <c:dLbls/>
        <c:marker val="1"/>
        <c:axId val="169447424"/>
        <c:axId val="169448960"/>
      </c:lineChart>
      <c:catAx>
        <c:axId val="169447424"/>
        <c:scaling>
          <c:orientation val="minMax"/>
        </c:scaling>
        <c:delete val="1"/>
        <c:axPos val="b"/>
        <c:numFmt formatCode="General" sourceLinked="1"/>
        <c:tickLblPos val="none"/>
        <c:crossAx val="169448960"/>
        <c:crosses val="autoZero"/>
        <c:auto val="1"/>
        <c:lblAlgn val="ctr"/>
        <c:lblOffset val="100"/>
      </c:catAx>
      <c:valAx>
        <c:axId val="169448960"/>
        <c:scaling>
          <c:orientation val="minMax"/>
        </c:scaling>
        <c:delete val="1"/>
        <c:axPos val="l"/>
        <c:numFmt formatCode="_-* #,##0_р_._-;\-* #,##0_р_._-;_-* &quot;-&quot;??_р_._-;_-@_-" sourceLinked="1"/>
        <c:tickLblPos val="none"/>
        <c:crossAx val="1694474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"/>
          <c:y val="4.5904946857712833E-2"/>
          <c:w val="0.9929787875350149"/>
          <c:h val="0.9081901062845823"/>
        </c:manualLayout>
      </c:layout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2225">
              <a:solidFill>
                <a:srgbClr val="2FD5E7"/>
              </a:solidFill>
            </a:ln>
          </c:spPr>
          <c:marker>
            <c:symbol val="circle"/>
            <c:size val="7"/>
            <c:spPr>
              <a:solidFill>
                <a:prstClr val="white"/>
              </a:solidFill>
              <a:ln w="25400">
                <a:solidFill>
                  <a:srgbClr val="2FD5E7"/>
                </a:solidFill>
              </a:ln>
            </c:spPr>
          </c:marker>
          <c:dPt>
            <c:idx val="0"/>
            <c:marker>
              <c:symbol val="none"/>
            </c:marker>
          </c:dPt>
          <c:dPt>
            <c:idx val="7"/>
            <c:marker>
              <c:symbol val="none"/>
            </c:marker>
          </c:dPt>
          <c:dLbls>
            <c:dLbl>
              <c:idx val="0"/>
              <c:delete val="1"/>
            </c:dLbl>
            <c:dLbl>
              <c:idx val="7"/>
              <c:delete val="1"/>
            </c:dLbl>
            <c:dLblPos val="t"/>
            <c:showVal val="1"/>
          </c:dLbls>
          <c:cat>
            <c:strRef>
              <c:f>Лист1!$A$2:$A$9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1285</c:v>
                </c:pt>
                <c:pt idx="1">
                  <c:v>1285</c:v>
                </c:pt>
                <c:pt idx="2">
                  <c:v>1356</c:v>
                </c:pt>
                <c:pt idx="3">
                  <c:v>1422</c:v>
                </c:pt>
                <c:pt idx="4">
                  <c:v>1432</c:v>
                </c:pt>
                <c:pt idx="5">
                  <c:v>1432</c:v>
                </c:pt>
                <c:pt idx="6">
                  <c:v>1432</c:v>
                </c:pt>
                <c:pt idx="7">
                  <c:v>1432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ln w="22225">
              <a:solidFill>
                <a:srgbClr val="CE2284"/>
              </a:solidFill>
            </a:ln>
          </c:spPr>
          <c:marker>
            <c:symbol val="circle"/>
            <c:size val="7"/>
            <c:spPr>
              <a:solidFill>
                <a:prstClr val="white"/>
              </a:solidFill>
              <a:ln w="25400">
                <a:solidFill>
                  <a:srgbClr val="CE2284"/>
                </a:solidFill>
              </a:ln>
            </c:spPr>
          </c:marker>
          <c:dPt>
            <c:idx val="0"/>
            <c:marker>
              <c:symbol val="none"/>
            </c:marker>
          </c:dPt>
          <c:dPt>
            <c:idx val="7"/>
            <c:marker>
              <c:symbol val="none"/>
            </c:marker>
          </c:dPt>
          <c:dLbls>
            <c:dLbl>
              <c:idx val="0"/>
              <c:delete val="1"/>
            </c:dLbl>
            <c:dLbl>
              <c:idx val="7"/>
              <c:delete val="1"/>
            </c:dLbl>
            <c:dLblPos val="t"/>
            <c:showVal val="1"/>
          </c:dLbls>
          <c:cat>
            <c:strRef>
              <c:f>Лист1!$A$2:$A$9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12850</c:v>
                </c:pt>
                <c:pt idx="1">
                  <c:v>12850</c:v>
                </c:pt>
                <c:pt idx="2">
                  <c:v>11044</c:v>
                </c:pt>
                <c:pt idx="3">
                  <c:v>10768</c:v>
                </c:pt>
                <c:pt idx="4" formatCode="#,##0">
                  <c:v>10114</c:v>
                </c:pt>
                <c:pt idx="5" formatCode="#,##0">
                  <c:v>10114</c:v>
                </c:pt>
                <c:pt idx="6" formatCode="#,##0">
                  <c:v>10114</c:v>
                </c:pt>
                <c:pt idx="7" formatCode="#,##0">
                  <c:v>10114</c:v>
                </c:pt>
              </c:numCache>
            </c:numRef>
          </c:val>
        </c:ser>
        <c:dLbls>
          <c:showVal val="1"/>
        </c:dLbls>
        <c:marker val="1"/>
        <c:axId val="169749120"/>
        <c:axId val="169759104"/>
      </c:lineChart>
      <c:catAx>
        <c:axId val="169749120"/>
        <c:scaling>
          <c:orientation val="minMax"/>
        </c:scaling>
        <c:delete val="1"/>
        <c:axPos val="b"/>
        <c:tickLblPos val="none"/>
        <c:crossAx val="169759104"/>
        <c:crosses val="autoZero"/>
        <c:auto val="1"/>
        <c:lblAlgn val="ctr"/>
        <c:lblOffset val="100"/>
      </c:catAx>
      <c:valAx>
        <c:axId val="169759104"/>
        <c:scaling>
          <c:orientation val="minMax"/>
        </c:scaling>
        <c:delete val="1"/>
        <c:axPos val="l"/>
        <c:numFmt formatCode="General" sourceLinked="1"/>
        <c:tickLblPos val="none"/>
        <c:crossAx val="169749120"/>
        <c:crosses val="autoZero"/>
        <c:crossBetween val="between"/>
      </c:valAx>
    </c:plotArea>
    <c:plotVisOnly val="1"/>
    <c:dispBlanksAs val="zero"/>
  </c:chart>
  <c:txPr>
    <a:bodyPr/>
    <a:lstStyle/>
    <a:p>
      <a:pPr>
        <a:defRPr sz="1000">
          <a:solidFill>
            <a:schemeClr val="bg1"/>
          </a:solidFill>
          <a:latin typeface="Proxima Nova Lt" pitchFamily="50" charset="0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8344294989221345E-2"/>
          <c:y val="0.19032292799534817"/>
          <c:w val="0.9233114100215577"/>
          <c:h val="0.3989603635228218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D135E0"/>
              </a:solidFill>
            </a:ln>
          </c:spPr>
          <c:marker>
            <c:symbol val="circle"/>
            <c:size val="6"/>
            <c:spPr>
              <a:solidFill>
                <a:schemeClr val="bg1"/>
              </a:solidFill>
              <a:ln w="31750">
                <a:solidFill>
                  <a:srgbClr val="D135E0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800,01</a:t>
                    </a:r>
                    <a:endParaRPr lang="en-US" dirty="0"/>
                  </a:p>
                </c:rich>
              </c:tx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797,04</a:t>
                    </a:r>
                    <a:endParaRPr lang="en-US" dirty="0"/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796,0</a:t>
                    </a:r>
                    <a:endParaRPr lang="en-US" dirty="0"/>
                  </a:p>
                </c:rich>
              </c:tx>
              <c:dLblPos val="t"/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796,1</a:t>
                    </a:r>
                    <a:endParaRPr lang="en-US" dirty="0"/>
                  </a:p>
                </c:rich>
              </c:tx>
              <c:dLblPos val="t"/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797,3</a:t>
                    </a:r>
                    <a:endParaRPr lang="en-US" dirty="0"/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800.01</c:v>
                </c:pt>
                <c:pt idx="1">
                  <c:v>797.4</c:v>
                </c:pt>
                <c:pt idx="2">
                  <c:v>796</c:v>
                </c:pt>
                <c:pt idx="3">
                  <c:v>796.1</c:v>
                </c:pt>
                <c:pt idx="4">
                  <c:v>797.3</c:v>
                </c:pt>
              </c:numCache>
            </c:numRef>
          </c:val>
        </c:ser>
        <c:dLbls/>
        <c:marker val="1"/>
        <c:axId val="147416576"/>
        <c:axId val="147475456"/>
      </c:lineChart>
      <c:catAx>
        <c:axId val="147416576"/>
        <c:scaling>
          <c:orientation val="minMax"/>
        </c:scaling>
        <c:delete val="1"/>
        <c:axPos val="b"/>
        <c:numFmt formatCode="General" sourceLinked="1"/>
        <c:tickLblPos val="none"/>
        <c:crossAx val="147475456"/>
        <c:crosses val="autoZero"/>
        <c:auto val="1"/>
        <c:lblAlgn val="ctr"/>
        <c:lblOffset val="100"/>
      </c:catAx>
      <c:valAx>
        <c:axId val="147475456"/>
        <c:scaling>
          <c:orientation val="minMax"/>
        </c:scaling>
        <c:delete val="1"/>
        <c:axPos val="l"/>
        <c:numFmt formatCode="General" sourceLinked="1"/>
        <c:tickLblPos val="none"/>
        <c:crossAx val="1474165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8.5333441868026567E-3"/>
          <c:y val="3.5513840474944838E-2"/>
          <c:w val="0.96871121798023185"/>
          <c:h val="0.6656644341814993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E64CBA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Pt>
            <c:idx val="1"/>
            <c:spPr>
              <a:solidFill>
                <a:srgbClr val="E64CBA"/>
              </a:solidFill>
              <a:ln>
                <a:solidFill>
                  <a:srgbClr val="CF75D1"/>
                </a:solidFill>
              </a:ln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dLbl>
              <c:idx val="0"/>
              <c:layout>
                <c:manualLayout>
                  <c:x val="-1.195136359647586E-2"/>
                  <c:y val="-1.3417096867741738E-2"/>
                </c:manualLayout>
              </c:layout>
              <c:showVal val="1"/>
            </c:dLbl>
            <c:dLbl>
              <c:idx val="1"/>
              <c:layout>
                <c:manualLayout>
                  <c:x val="-1.4939204495594816E-3"/>
                  <c:y val="-3.0188467952418939E-2"/>
                </c:manualLayout>
              </c:layout>
              <c:showVal val="1"/>
            </c:dLbl>
            <c:dLbl>
              <c:idx val="3"/>
              <c:layout>
                <c:manualLayout>
                  <c:x val="-1.7927045394713861E-2"/>
                  <c:y val="-6.7085484338709235E-3"/>
                </c:manualLayout>
              </c:layout>
              <c:showVal val="1"/>
            </c:dLbl>
            <c:txPr>
              <a:bodyPr/>
              <a:lstStyle/>
              <a:p>
                <a:pPr>
                  <a:defRPr sz="900">
                    <a:latin typeface="Proxima Nova Bl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1565.6</c:v>
                </c:pt>
                <c:pt idx="1">
                  <c:v>2222.1</c:v>
                </c:pt>
                <c:pt idx="2">
                  <c:v>1697.1</c:v>
                </c:pt>
                <c:pt idx="3">
                  <c:v>350.5</c:v>
                </c:pt>
                <c:pt idx="4">
                  <c:v>137.30000000000001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год2</c:v>
                </c:pt>
              </c:strCache>
            </c:strRef>
          </c:tx>
          <c:spPr>
            <a:solidFill>
              <a:srgbClr val="A62EE8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dLbl>
              <c:idx val="0"/>
              <c:layout>
                <c:manualLayout>
                  <c:x val="-2.9878408991189632E-3"/>
                  <c:y val="-1.6771371084677314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047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,0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044,9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030,5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4"/>
              <c:layout>
                <c:manualLayout>
                  <c:x val="0"/>
                  <c:y val="-1.6771371084677314E-2"/>
                </c:manualLayout>
              </c:layout>
              <c:showVal val="1"/>
            </c:dLbl>
            <c:txPr>
              <a:bodyPr/>
              <a:lstStyle/>
              <a:p>
                <a:pPr>
                  <a:defRPr sz="900">
                    <a:latin typeface="Proxima Nova Bl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1692.2</c:v>
                </c:pt>
                <c:pt idx="1">
                  <c:v>2188.6</c:v>
                </c:pt>
                <c:pt idx="2" formatCode="0.0">
                  <c:v>1884</c:v>
                </c:pt>
                <c:pt idx="3">
                  <c:v>395.9</c:v>
                </c:pt>
                <c:pt idx="4">
                  <c:v>149.80000000000001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2FD5E7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dLbl>
              <c:idx val="0"/>
              <c:layout>
                <c:manualLayout>
                  <c:x val="0"/>
                  <c:y val="-1.6771371084677314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293,4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-4.4817613486784523E-3"/>
                  <c:y val="-2.3479919518548244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290,9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-2.0125645301612639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273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,0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3"/>
              <c:layout>
                <c:manualLayout>
                  <c:x val="1.4939204495594816E-3"/>
                  <c:y val="-3.018846795241896E-2"/>
                </c:manualLayout>
              </c:layout>
              <c:showVal val="1"/>
            </c:dLbl>
            <c:dLbl>
              <c:idx val="4"/>
              <c:layout>
                <c:manualLayout>
                  <c:x val="8.9635226973570781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900">
                    <a:latin typeface="Proxima Nova Bl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 formatCode="0.0">
                  <c:v>1872</c:v>
                </c:pt>
                <c:pt idx="1">
                  <c:v>2322.8000000000002</c:v>
                </c:pt>
                <c:pt idx="2" formatCode="0.0">
                  <c:v>1972.6</c:v>
                </c:pt>
                <c:pt idx="3">
                  <c:v>392.3</c:v>
                </c:pt>
                <c:pt idx="4">
                  <c:v>154.30000000000001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dLbl>
              <c:idx val="0"/>
              <c:layout>
                <c:manualLayout>
                  <c:x val="1.195136359647586E-2"/>
                  <c:y val="-1.6771371084677314E-2"/>
                </c:manualLayout>
              </c:layout>
              <c:showVal val="1"/>
            </c:dLbl>
            <c:dLbl>
              <c:idx val="1"/>
              <c:layout>
                <c:manualLayout>
                  <c:x val="1.3445284046035424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2.2408806743392226E-2"/>
                  <c:y val="-6.7085484338709235E-3"/>
                </c:manualLayout>
              </c:layout>
              <c:showVal val="1"/>
            </c:dLbl>
            <c:dLbl>
              <c:idx val="3"/>
              <c:layout>
                <c:manualLayout>
                  <c:x val="7.4696022477974133E-3"/>
                  <c:y val="-6.7085484338708767E-3"/>
                </c:manualLayout>
              </c:layout>
              <c:showVal val="1"/>
            </c:dLbl>
            <c:dLbl>
              <c:idx val="4"/>
              <c:layout>
                <c:manualLayout>
                  <c:x val="2.0914886293832546E-2"/>
                  <c:y val="3.3542742169354565E-3"/>
                </c:manualLayout>
              </c:layout>
              <c:showVal val="1"/>
            </c:dLbl>
            <c:txPr>
              <a:bodyPr/>
              <a:lstStyle/>
              <a:p>
                <a:pPr>
                  <a:defRPr sz="900">
                    <a:latin typeface="Proxima Nova Bl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2008.3</c:v>
                </c:pt>
                <c:pt idx="1">
                  <c:v>2492.1</c:v>
                </c:pt>
                <c:pt idx="2" formatCode="0.0">
                  <c:v>2111.8000000000002</c:v>
                </c:pt>
                <c:pt idx="3">
                  <c:v>428.2</c:v>
                </c:pt>
                <c:pt idx="4">
                  <c:v>161.69999999999999</c:v>
                </c:pt>
              </c:numCache>
            </c:numRef>
          </c:val>
        </c:ser>
        <c:dLbls>
          <c:showVal val="1"/>
        </c:dLbls>
        <c:gapWidth val="371"/>
        <c:overlap val="-71"/>
        <c:axId val="169881600"/>
        <c:axId val="169883136"/>
      </c:barChart>
      <c:catAx>
        <c:axId val="16988160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9883136"/>
        <c:crosses val="autoZero"/>
        <c:auto val="1"/>
        <c:lblAlgn val="ctr"/>
        <c:lblOffset val="100"/>
      </c:catAx>
      <c:valAx>
        <c:axId val="16988313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6988160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2.5263724011959851E-2"/>
          <c:y val="0.84932547394311686"/>
          <c:w val="0.65989136492806966"/>
          <c:h val="7.510035090462408E-2"/>
        </c:manualLayout>
      </c:layout>
      <c:txPr>
        <a:bodyPr/>
        <a:lstStyle/>
        <a:p>
          <a:pPr>
            <a:defRPr sz="1600">
              <a:latin typeface="Proxima Nova Lt" pitchFamily="50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'Свод на слайд'!$A$15:$B$15</c:f>
              <c:strCache>
                <c:ptCount val="1"/>
                <c:pt idx="0">
                  <c:v>Выпадающие доходы, всего</c:v>
                </c:pt>
              </c:strCache>
            </c:strRef>
          </c:tx>
          <c:cat>
            <c:strRef>
              <c:f>'Свод на слайд'!$C$14:$G$14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слайд'!$C$15:$G$15</c:f>
              <c:numCache>
                <c:formatCode>0.0</c:formatCode>
                <c:ptCount val="5"/>
                <c:pt idx="0">
                  <c:v>346.54980000000023</c:v>
                </c:pt>
                <c:pt idx="1">
                  <c:v>308.1140000000002</c:v>
                </c:pt>
                <c:pt idx="2">
                  <c:v>362.41399999999976</c:v>
                </c:pt>
                <c:pt idx="3">
                  <c:v>417.31399999999979</c:v>
                </c:pt>
                <c:pt idx="4">
                  <c:v>443.31399999999979</c:v>
                </c:pt>
              </c:numCache>
            </c:numRef>
          </c:val>
        </c:ser>
        <c:axId val="95190016"/>
        <c:axId val="95267456"/>
      </c:barChart>
      <c:catAx>
        <c:axId val="95190016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>
                <a:solidFill>
                  <a:schemeClr val="bg1"/>
                </a:solidFill>
              </a:defRPr>
            </a:pPr>
            <a:endParaRPr lang="ru-RU"/>
          </a:p>
        </c:txPr>
        <c:crossAx val="95267456"/>
        <c:crosses val="autoZero"/>
        <c:auto val="1"/>
        <c:lblAlgn val="ctr"/>
        <c:lblOffset val="100"/>
      </c:catAx>
      <c:valAx>
        <c:axId val="95267456"/>
        <c:scaling>
          <c:orientation val="minMax"/>
        </c:scaling>
        <c:delete val="1"/>
        <c:axPos val="l"/>
        <c:numFmt formatCode="0.0" sourceLinked="1"/>
        <c:tickLblPos val="nextTo"/>
        <c:crossAx val="95190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5"/>
  <c:chart>
    <c:plotArea>
      <c:layout>
        <c:manualLayout>
          <c:layoutTarget val="inner"/>
          <c:xMode val="edge"/>
          <c:yMode val="edge"/>
          <c:x val="2.5292321555307657E-2"/>
          <c:y val="3.2914085308209821E-2"/>
          <c:w val="0.66589249799108441"/>
          <c:h val="0.85845292606037271"/>
        </c:manualLayout>
      </c:layout>
      <c:doughnutChart>
        <c:varyColors val="1"/>
        <c:ser>
          <c:idx val="0"/>
          <c:order val="0"/>
          <c:tx>
            <c:strRef>
              <c:f>'[1]2017-2019 (2)'!$B$6</c:f>
              <c:strCache>
                <c:ptCount val="1"/>
                <c:pt idx="0">
                  <c:v>#ССЫЛКА!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numRef>
              <c:f>'[1]2017-2019 (2)'!$A$7:$A$10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cat>
          <c:val>
            <c:numRef>
              <c:f>'[1]2017-2019 (2)'!$B$7:$B$10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'Свод на слайд'!$C$6</c:f>
              <c:strCache>
                <c:ptCount val="1"/>
                <c:pt idx="0">
                  <c:v>2017 год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'Свод на слайд'!$A$7:$A$10</c:f>
              <c:strCache>
                <c:ptCount val="3"/>
                <c:pt idx="0">
                  <c:v>Налог на имущество организаций</c:v>
                </c:pt>
                <c:pt idx="1">
                  <c:v>Налог на прибыль организаций</c:v>
                </c:pt>
                <c:pt idx="2">
                  <c:v>Транспортный налог</c:v>
                </c:pt>
              </c:strCache>
            </c:strRef>
          </c:cat>
          <c:val>
            <c:numRef>
              <c:f>'Свод на слайд'!$C$7:$C$10</c:f>
              <c:numCache>
                <c:formatCode>0.0</c:formatCode>
                <c:ptCount val="3"/>
                <c:pt idx="0">
                  <c:v>309.27580000000006</c:v>
                </c:pt>
                <c:pt idx="1">
                  <c:v>0.57399999999999995</c:v>
                </c:pt>
                <c:pt idx="2">
                  <c:v>36.700000000000003</c:v>
                </c:pt>
              </c:numCache>
            </c:numRef>
          </c:val>
        </c:ser>
        <c:ser>
          <c:idx val="2"/>
          <c:order val="2"/>
          <c:tx>
            <c:strRef>
              <c:f>'Свод на слайд'!$D$6</c:f>
              <c:strCache>
                <c:ptCount val="1"/>
                <c:pt idx="0">
                  <c:v>2018 год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'Свод на слайд'!$A$7:$A$10</c:f>
              <c:strCache>
                <c:ptCount val="3"/>
                <c:pt idx="0">
                  <c:v>Налог на имущество организаций</c:v>
                </c:pt>
                <c:pt idx="1">
                  <c:v>Налог на прибыль организаций</c:v>
                </c:pt>
                <c:pt idx="2">
                  <c:v>Транспортный налог</c:v>
                </c:pt>
              </c:strCache>
            </c:strRef>
          </c:cat>
          <c:val>
            <c:numRef>
              <c:f>'Свод на слайд'!$D$7:$D$10</c:f>
              <c:numCache>
                <c:formatCode>0.0</c:formatCode>
                <c:ptCount val="3"/>
                <c:pt idx="0">
                  <c:v>217.11399999999998</c:v>
                </c:pt>
                <c:pt idx="1">
                  <c:v>54.3</c:v>
                </c:pt>
                <c:pt idx="2">
                  <c:v>36.700000000000003</c:v>
                </c:pt>
              </c:numCache>
            </c:numRef>
          </c:val>
        </c:ser>
        <c:ser>
          <c:idx val="3"/>
          <c:order val="3"/>
          <c:tx>
            <c:strRef>
              <c:f>'Свод на слайд'!$E$6</c:f>
              <c:strCache>
                <c:ptCount val="1"/>
                <c:pt idx="0">
                  <c:v>2019 год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'Свод на слайд'!$A$7:$A$10</c:f>
              <c:strCache>
                <c:ptCount val="3"/>
                <c:pt idx="0">
                  <c:v>Налог на имущество организаций</c:v>
                </c:pt>
                <c:pt idx="1">
                  <c:v>Налог на прибыль организаций</c:v>
                </c:pt>
                <c:pt idx="2">
                  <c:v>Транспортный налог</c:v>
                </c:pt>
              </c:strCache>
            </c:strRef>
          </c:cat>
          <c:val>
            <c:numRef>
              <c:f>'Свод на слайд'!$E$7:$E$10</c:f>
              <c:numCache>
                <c:formatCode>0.0</c:formatCode>
                <c:ptCount val="3"/>
                <c:pt idx="0">
                  <c:v>227.81399999999999</c:v>
                </c:pt>
                <c:pt idx="1">
                  <c:v>97.9</c:v>
                </c:pt>
                <c:pt idx="2">
                  <c:v>36.700000000000003</c:v>
                </c:pt>
              </c:numCache>
            </c:numRef>
          </c:val>
        </c:ser>
        <c:ser>
          <c:idx val="4"/>
          <c:order val="4"/>
          <c:tx>
            <c:strRef>
              <c:f>'Свод на слайд'!$F$6</c:f>
              <c:strCache>
                <c:ptCount val="1"/>
                <c:pt idx="0">
                  <c:v>2020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'Свод на слайд'!$A$7:$A$10</c:f>
              <c:strCache>
                <c:ptCount val="3"/>
                <c:pt idx="0">
                  <c:v>Налог на имущество организаций</c:v>
                </c:pt>
                <c:pt idx="1">
                  <c:v>Налог на прибыль организаций</c:v>
                </c:pt>
                <c:pt idx="2">
                  <c:v>Транспортный налог</c:v>
                </c:pt>
              </c:strCache>
            </c:strRef>
          </c:cat>
          <c:val>
            <c:numRef>
              <c:f>'Свод на слайд'!$F$7:$F$10</c:f>
              <c:numCache>
                <c:formatCode>0.0</c:formatCode>
                <c:ptCount val="3"/>
                <c:pt idx="0">
                  <c:v>231.11399999999998</c:v>
                </c:pt>
                <c:pt idx="1">
                  <c:v>149.5</c:v>
                </c:pt>
                <c:pt idx="2">
                  <c:v>36.700000000000003</c:v>
                </c:pt>
              </c:numCache>
            </c:numRef>
          </c:val>
        </c:ser>
        <c:ser>
          <c:idx val="5"/>
          <c:order val="5"/>
          <c:tx>
            <c:strRef>
              <c:f>'Свод на слайд'!$G$6</c:f>
              <c:strCache>
                <c:ptCount val="1"/>
                <c:pt idx="0">
                  <c:v>2021 год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'Свод на слайд'!$A$7:$A$10</c:f>
              <c:strCache>
                <c:ptCount val="3"/>
                <c:pt idx="0">
                  <c:v>Налог на имущество организаций</c:v>
                </c:pt>
                <c:pt idx="1">
                  <c:v>Налог на прибыль организаций</c:v>
                </c:pt>
                <c:pt idx="2">
                  <c:v>Транспортный налог</c:v>
                </c:pt>
              </c:strCache>
            </c:strRef>
          </c:cat>
          <c:val>
            <c:numRef>
              <c:f>'Свод на слайд'!$G$7:$G$10</c:f>
              <c:numCache>
                <c:formatCode>0.0</c:formatCode>
                <c:ptCount val="3"/>
                <c:pt idx="0">
                  <c:v>228.61399999999998</c:v>
                </c:pt>
                <c:pt idx="1">
                  <c:v>178</c:v>
                </c:pt>
                <c:pt idx="2">
                  <c:v>36.700000000000003</c:v>
                </c:pt>
              </c:numCache>
            </c:numRef>
          </c:val>
        </c:ser>
        <c:dLbls>
          <c:showVal val="1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0"/>
          <c:y val="0.83461734484618089"/>
          <c:w val="1"/>
          <c:h val="0.13976517986695058"/>
        </c:manualLayout>
      </c:layout>
      <c:txPr>
        <a:bodyPr/>
        <a:lstStyle/>
        <a:p>
          <a:pPr>
            <a:defRPr sz="10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spPr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Лист1!$B$30:$F$30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Лист1!$B$31:$F$31</c:f>
              <c:numCache>
                <c:formatCode>General</c:formatCode>
                <c:ptCount val="5"/>
                <c:pt idx="0">
                  <c:v>310.8</c:v>
                </c:pt>
                <c:pt idx="1">
                  <c:v>336.2</c:v>
                </c:pt>
                <c:pt idx="2">
                  <c:v>371.9</c:v>
                </c:pt>
                <c:pt idx="3">
                  <c:v>398.5</c:v>
                </c:pt>
                <c:pt idx="4">
                  <c:v>426.5</c:v>
                </c:pt>
              </c:numCache>
            </c:numRef>
          </c:val>
        </c:ser>
        <c:dLbls>
          <c:showVal val="1"/>
        </c:dLbls>
        <c:axId val="72210688"/>
        <c:axId val="72495104"/>
      </c:barChart>
      <c:catAx>
        <c:axId val="7221068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2495104"/>
        <c:crosses val="autoZero"/>
        <c:auto val="1"/>
        <c:lblAlgn val="ctr"/>
        <c:lblOffset val="100"/>
      </c:catAx>
      <c:valAx>
        <c:axId val="72495104"/>
        <c:scaling>
          <c:orientation val="minMax"/>
        </c:scaling>
        <c:delete val="1"/>
        <c:axPos val="l"/>
        <c:numFmt formatCode="General" sourceLinked="1"/>
        <c:tickLblPos val="none"/>
        <c:crossAx val="72210688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plotArea>
      <c:layout/>
      <c:barChart>
        <c:barDir val="col"/>
        <c:grouping val="stacked"/>
        <c:ser>
          <c:idx val="0"/>
          <c:order val="0"/>
          <c:tx>
            <c:strRef>
              <c:f>'Свод на слайд'!$A$37:$B$37</c:f>
              <c:strCache>
                <c:ptCount val="1"/>
                <c:pt idx="0">
                  <c:v>прочие категории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'Свод на слайд'!$C$36:$G$36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слайд'!$C$37:$G$37</c:f>
              <c:numCache>
                <c:formatCode>#,##0.0</c:formatCode>
                <c:ptCount val="5"/>
                <c:pt idx="0">
                  <c:v>36.600000000000065</c:v>
                </c:pt>
                <c:pt idx="1">
                  <c:v>36.700000000000038</c:v>
                </c:pt>
                <c:pt idx="2">
                  <c:v>36.70000000000001</c:v>
                </c:pt>
                <c:pt idx="3">
                  <c:v>36.70000000000001</c:v>
                </c:pt>
                <c:pt idx="4">
                  <c:v>36.70000000000001</c:v>
                </c:pt>
              </c:numCache>
            </c:numRef>
          </c:val>
        </c:ser>
        <c:ser>
          <c:idx val="1"/>
          <c:order val="1"/>
          <c:tx>
            <c:strRef>
              <c:f>'Свод на слайд'!$A$38:$B$38</c:f>
              <c:strCache>
                <c:ptCount val="1"/>
                <c:pt idx="0">
                  <c:v>ТОСЭР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'Свод на слайд'!$C$36:$G$36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слайд'!$C$38:$G$38</c:f>
              <c:numCache>
                <c:formatCode>0.0</c:formatCode>
                <c:ptCount val="5"/>
                <c:pt idx="0">
                  <c:v>15.57</c:v>
                </c:pt>
                <c:pt idx="1">
                  <c:v>63.4</c:v>
                </c:pt>
                <c:pt idx="2">
                  <c:v>117.7</c:v>
                </c:pt>
                <c:pt idx="3">
                  <c:v>172.6</c:v>
                </c:pt>
                <c:pt idx="4">
                  <c:v>198.6</c:v>
                </c:pt>
              </c:numCache>
            </c:numRef>
          </c:val>
        </c:ser>
        <c:ser>
          <c:idx val="2"/>
          <c:order val="2"/>
          <c:tx>
            <c:strRef>
              <c:f>'Свод на слайд'!$A$39:$B$39</c:f>
              <c:strCache>
                <c:ptCount val="1"/>
                <c:pt idx="0">
                  <c:v>сельхозтоваропроизводители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'Свод на слайд'!$C$36:$G$36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слайд'!$C$39:$G$39</c:f>
              <c:numCache>
                <c:formatCode>0.0</c:formatCode>
                <c:ptCount val="5"/>
                <c:pt idx="0">
                  <c:v>272</c:v>
                </c:pt>
                <c:pt idx="1">
                  <c:v>204.14699999999999</c:v>
                </c:pt>
                <c:pt idx="2">
                  <c:v>204.14699999999999</c:v>
                </c:pt>
                <c:pt idx="3">
                  <c:v>204.14699999999999</c:v>
                </c:pt>
                <c:pt idx="4">
                  <c:v>204.14699999999999</c:v>
                </c:pt>
              </c:numCache>
            </c:numRef>
          </c:val>
        </c:ser>
        <c:ser>
          <c:idx val="3"/>
          <c:order val="3"/>
          <c:tx>
            <c:strRef>
              <c:f>'Свод на слайд'!$A$40:$B$40</c:f>
              <c:strCache>
                <c:ptCount val="1"/>
                <c:pt idx="0">
                  <c:v>детские ж/д</c:v>
                </c:pt>
              </c:strCache>
            </c:strRef>
          </c:tx>
          <c:dLbls>
            <c:dLbl>
              <c:idx val="0"/>
              <c:layout>
                <c:manualLayout>
                  <c:x val="2.84432274345058E-3"/>
                  <c:y val="3.0097953433963209E-2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'Свод на слайд'!$C$36:$G$36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слайд'!$C$40:$G$40</c:f>
              <c:numCache>
                <c:formatCode>0.0</c:formatCode>
                <c:ptCount val="5"/>
                <c:pt idx="0">
                  <c:v>3.8668999999999989</c:v>
                </c:pt>
                <c:pt idx="1">
                  <c:v>3.867</c:v>
                </c:pt>
                <c:pt idx="2">
                  <c:v>3.867</c:v>
                </c:pt>
                <c:pt idx="3">
                  <c:v>3.867</c:v>
                </c:pt>
                <c:pt idx="4">
                  <c:v>3.867</c:v>
                </c:pt>
              </c:numCache>
            </c:numRef>
          </c:val>
        </c:ser>
        <c:ser>
          <c:idx val="4"/>
          <c:order val="4"/>
          <c:tx>
            <c:strRef>
              <c:f>'Свод на слайд'!$A$41:$B$41</c:f>
              <c:strCache>
                <c:ptCount val="1"/>
                <c:pt idx="0">
                  <c:v>транспортировка нефти и нефтепродуктов</c:v>
                </c:pt>
              </c:strCache>
            </c:strRef>
          </c:tx>
          <c:dLbls>
            <c:dLbl>
              <c:idx val="0"/>
              <c:layout>
                <c:manualLayout>
                  <c:x val="2.84432274345058E-3"/>
                  <c:y val="-6.0195906867926405E-2"/>
                </c:manualLayout>
              </c:layout>
              <c:dLblPos val="ctr"/>
              <c:showVal val="1"/>
            </c:dLbl>
            <c:dLbl>
              <c:idx val="1"/>
              <c:layout>
                <c:manualLayout>
                  <c:x val="0"/>
                  <c:y val="-5.4176316181133784E-2"/>
                </c:manualLayout>
              </c:layout>
              <c:dLblPos val="ctr"/>
              <c:showVal val="1"/>
            </c:dLbl>
            <c:dLbl>
              <c:idx val="2"/>
              <c:layout>
                <c:manualLayout>
                  <c:x val="0"/>
                  <c:y val="-7.2235088241511633E-2"/>
                </c:manualLayout>
              </c:layout>
              <c:dLblPos val="ctr"/>
              <c:showVal val="1"/>
            </c:dLbl>
            <c:dLbl>
              <c:idx val="3"/>
              <c:layout>
                <c:manualLayout>
                  <c:x val="0"/>
                  <c:y val="-6.0195906867926433E-2"/>
                </c:manualLayout>
              </c:layout>
              <c:dLblPos val="ctr"/>
              <c:showVal val="1"/>
            </c:dLbl>
            <c:dLbl>
              <c:idx val="4"/>
              <c:layout>
                <c:manualLayout>
                  <c:x val="0"/>
                  <c:y val="-6.0195906867926433E-2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'Свод на слайд'!$C$36:$G$36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слайд'!$C$41:$G$41</c:f>
              <c:numCache>
                <c:formatCode>0.0</c:formatCode>
                <c:ptCount val="5"/>
                <c:pt idx="0">
                  <c:v>18.512900000000005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Val val="1"/>
        </c:dLbls>
        <c:overlap val="100"/>
        <c:axId val="127257984"/>
        <c:axId val="127265024"/>
      </c:barChart>
      <c:catAx>
        <c:axId val="127257984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>
                <a:solidFill>
                  <a:schemeClr val="bg1"/>
                </a:solidFill>
              </a:defRPr>
            </a:pPr>
            <a:endParaRPr lang="ru-RU"/>
          </a:p>
        </c:txPr>
        <c:crossAx val="127265024"/>
        <c:crosses val="autoZero"/>
        <c:auto val="1"/>
        <c:lblAlgn val="ctr"/>
        <c:lblOffset val="100"/>
      </c:catAx>
      <c:valAx>
        <c:axId val="127265024"/>
        <c:scaling>
          <c:orientation val="minMax"/>
        </c:scaling>
        <c:delete val="1"/>
        <c:axPos val="l"/>
        <c:numFmt formatCode="#,##0.0" sourceLinked="1"/>
        <c:tickLblPos val="nextTo"/>
        <c:crossAx val="127257984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38100"/>
          </c:spPr>
          <c:marker>
            <c:spPr>
              <a:ln w="38100"/>
            </c:spPr>
          </c:marker>
          <c:dLbls>
            <c:dLbl>
              <c:idx val="0"/>
              <c:layout>
                <c:manualLayout>
                  <c:x val="-2.9143694015996438E-2"/>
                  <c:y val="-0.1015865905700447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</a:t>
                    </a:r>
                    <a:r>
                      <a:rPr lang="ru-RU" dirty="0" smtClean="0"/>
                      <a:t>2,5%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3.4972432819195751E-2"/>
                  <c:y val="-0.1269839047912352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70</a:t>
                    </a:r>
                    <a:r>
                      <a:rPr lang="ru-RU" dirty="0" smtClean="0"/>
                      <a:t>,0%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2.6229324614396806E-2"/>
                  <c:y val="-0.10158659057004478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67</a:t>
                    </a:r>
                    <a:r>
                      <a:rPr lang="ru-RU" smtClean="0"/>
                      <a:t>,0%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>
                <c:manualLayout>
                  <c:x val="-4.9544279827194004E-2"/>
                  <c:y val="-9.3121041355875442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63</a:t>
                    </a:r>
                    <a:r>
                      <a:rPr lang="ru-RU" smtClean="0"/>
                      <a:t>,0%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>
                <c:manualLayout>
                  <c:x val="-3.7886802220795664E-2"/>
                  <c:y val="-9.3121041355875442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56</a:t>
                    </a:r>
                    <a:r>
                      <a:rPr lang="ru-RU" smtClean="0"/>
                      <a:t>,0%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100" b="1">
                    <a:latin typeface="TT Norms Regular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</c:v>
                </c:pt>
                <c:pt idx="1">
                  <c:v>70</c:v>
                </c:pt>
                <c:pt idx="2">
                  <c:v>67</c:v>
                </c:pt>
                <c:pt idx="3">
                  <c:v>63</c:v>
                </c:pt>
                <c:pt idx="4">
                  <c:v>56</c:v>
                </c:pt>
              </c:numCache>
            </c:numRef>
          </c:val>
        </c:ser>
        <c:dLbls/>
        <c:marker val="1"/>
        <c:axId val="148458112"/>
        <c:axId val="148494208"/>
      </c:lineChart>
      <c:catAx>
        <c:axId val="148458112"/>
        <c:scaling>
          <c:orientation val="minMax"/>
        </c:scaling>
        <c:delete val="1"/>
        <c:axPos val="b"/>
        <c:numFmt formatCode="General" sourceLinked="1"/>
        <c:tickLblPos val="none"/>
        <c:crossAx val="148494208"/>
        <c:crosses val="autoZero"/>
        <c:auto val="1"/>
        <c:lblAlgn val="ctr"/>
        <c:lblOffset val="100"/>
      </c:catAx>
      <c:valAx>
        <c:axId val="148494208"/>
        <c:scaling>
          <c:orientation val="minMax"/>
        </c:scaling>
        <c:delete val="1"/>
        <c:axPos val="l"/>
        <c:numFmt formatCode="General" sourceLinked="1"/>
        <c:tickLblPos val="none"/>
        <c:crossAx val="14845811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rotY val="5"/>
      <c:depthPercent val="110"/>
      <c:perspective val="30"/>
    </c:view3D>
    <c:floor>
      <c:spPr>
        <a:noFill/>
        <a:ln w="9525">
          <a:noFill/>
        </a:ln>
      </c:spPr>
    </c:floor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Бюджетные кредиты</c:v>
                </c:pt>
              </c:strCache>
            </c:strRef>
          </c:tx>
          <c:spPr>
            <a:solidFill>
              <a:srgbClr val="00B0F0"/>
            </a:solidFill>
          </c:spPr>
          <c:dLbls>
            <c:txPr>
              <a:bodyPr/>
              <a:lstStyle/>
              <a:p>
                <a:pPr>
                  <a:defRPr sz="1300" b="1">
                    <a:latin typeface="TT Norms Regular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18.600000000000001</c:v>
                </c:pt>
                <c:pt idx="1">
                  <c:v>17.899999999999999</c:v>
                </c:pt>
                <c:pt idx="2">
                  <c:v>17.100000000000001</c:v>
                </c:pt>
                <c:pt idx="3">
                  <c:v>15.6</c:v>
                </c:pt>
                <c:pt idx="4">
                  <c:v>12.6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Коммерческие кредиты</c:v>
                </c:pt>
              </c:strCache>
            </c:strRef>
          </c:tx>
          <c:spPr>
            <a:solidFill>
              <a:srgbClr val="FC18AB"/>
            </a:solidFill>
          </c:spPr>
          <c:dLbls>
            <c:txPr>
              <a:bodyPr/>
              <a:lstStyle/>
              <a:p>
                <a:pPr>
                  <a:defRPr sz="1300" b="1">
                    <a:latin typeface="TT Norms Regular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9.1</c:v>
                </c:pt>
                <c:pt idx="1">
                  <c:v>9.5</c:v>
                </c:pt>
                <c:pt idx="2">
                  <c:v>8.9</c:v>
                </c:pt>
                <c:pt idx="3">
                  <c:v>10.6</c:v>
                </c:pt>
                <c:pt idx="4">
                  <c:v>12.5</c:v>
                </c:pt>
              </c:numCache>
            </c:numRef>
          </c:val>
        </c:ser>
        <c:dLbls>
          <c:showVal val="1"/>
        </c:dLbls>
        <c:gapWidth val="75"/>
        <c:shape val="box"/>
        <c:axId val="151100032"/>
        <c:axId val="151015808"/>
        <c:axId val="0"/>
      </c:bar3DChart>
      <c:catAx>
        <c:axId val="1511000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600" b="1">
                <a:latin typeface="TT Norms Regular"/>
              </a:defRPr>
            </a:pPr>
            <a:endParaRPr lang="ru-RU"/>
          </a:p>
        </c:txPr>
        <c:crossAx val="151015808"/>
        <c:crosses val="autoZero"/>
        <c:auto val="1"/>
        <c:lblAlgn val="ctr"/>
        <c:lblOffset val="100"/>
      </c:catAx>
      <c:valAx>
        <c:axId val="15101580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5110003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400">
              <a:latin typeface="TT Norms Regular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0.1396816672830756"/>
          <c:w val="1"/>
          <c:h val="0.86031816527491056"/>
        </c:manualLayout>
      </c:layout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38100"/>
          </c:spPr>
          <c:marker>
            <c:spPr>
              <a:ln w="38100"/>
            </c:spPr>
          </c:marker>
          <c:dLbls>
            <c:dLbl>
              <c:idx val="0"/>
              <c:layout>
                <c:manualLayout>
                  <c:x val="-9.6174190252788269E-2"/>
                  <c:y val="-0.18624208271175019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0,8</a:t>
                    </a:r>
                  </a:p>
                  <a:p>
                    <a:r>
                      <a:rPr lang="ru-RU" sz="900" dirty="0" smtClean="0"/>
                      <a:t>млрд. руб.</a:t>
                    </a:r>
                    <a:endParaRPr lang="en-US" sz="900" dirty="0"/>
                  </a:p>
                </c:rich>
              </c:tx>
            </c:dLbl>
            <c:dLbl>
              <c:idx val="1"/>
              <c:layout>
                <c:manualLayout>
                  <c:x val="-6.9944865638391474E-2"/>
                  <c:y val="-0.15238121901242496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0,9</a:t>
                    </a:r>
                  </a:p>
                  <a:p>
                    <a:r>
                      <a:rPr lang="ru-RU" sz="900" dirty="0" smtClean="0"/>
                      <a:t>млрд. руб.</a:t>
                    </a:r>
                  </a:p>
                  <a:p>
                    <a:endParaRPr lang="en-US" sz="900" dirty="0"/>
                  </a:p>
                </c:rich>
              </c:tx>
            </c:dLbl>
            <c:dLbl>
              <c:idx val="2"/>
              <c:layout>
                <c:manualLayout>
                  <c:x val="-7.8687973843190762E-2"/>
                  <c:y val="-0.1947076319259191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0,8</a:t>
                    </a:r>
                  </a:p>
                  <a:p>
                    <a:r>
                      <a:rPr lang="ru-RU" sz="900" dirty="0" smtClean="0"/>
                      <a:t>млрд. руб.</a:t>
                    </a:r>
                    <a:endParaRPr lang="en-US" sz="900" dirty="0"/>
                  </a:p>
                </c:rich>
              </c:tx>
            </c:dLbl>
            <c:dLbl>
              <c:idx val="3"/>
              <c:layout>
                <c:manualLayout>
                  <c:x val="-8.1602343244790265E-2"/>
                  <c:y val="-0.1608454350692387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0,9</a:t>
                    </a:r>
                  </a:p>
                  <a:p>
                    <a:r>
                      <a:rPr lang="ru-RU" sz="900" dirty="0" smtClean="0"/>
                      <a:t>млрд. руб.</a:t>
                    </a:r>
                    <a:endParaRPr lang="en-US" sz="900" dirty="0"/>
                  </a:p>
                </c:rich>
              </c:tx>
            </c:dLbl>
            <c:dLbl>
              <c:idx val="4"/>
              <c:layout>
                <c:manualLayout>
                  <c:x val="-5.5373018630393143E-2"/>
                  <c:y val="-0.1947082985045983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1,0</a:t>
                    </a:r>
                  </a:p>
                  <a:p>
                    <a:r>
                      <a:rPr lang="ru-RU" sz="900" dirty="0" smtClean="0"/>
                      <a:t>млрд. руб.</a:t>
                    </a:r>
                    <a:endParaRPr lang="en-US" sz="900" dirty="0"/>
                  </a:p>
                </c:rich>
              </c:tx>
            </c:dLbl>
            <c:delete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0.8</c:v>
                </c:pt>
                <c:pt idx="1">
                  <c:v>0.9</c:v>
                </c:pt>
                <c:pt idx="2">
                  <c:v>0.8</c:v>
                </c:pt>
                <c:pt idx="3">
                  <c:v>0.9</c:v>
                </c:pt>
                <c:pt idx="4">
                  <c:v>1</c:v>
                </c:pt>
              </c:numCache>
            </c:numRef>
          </c:val>
        </c:ser>
        <c:dLbls/>
        <c:marker val="1"/>
        <c:axId val="151044096"/>
        <c:axId val="151045632"/>
      </c:lineChart>
      <c:catAx>
        <c:axId val="151044096"/>
        <c:scaling>
          <c:orientation val="minMax"/>
        </c:scaling>
        <c:delete val="1"/>
        <c:axPos val="b"/>
        <c:numFmt formatCode="General" sourceLinked="1"/>
        <c:tickLblPos val="none"/>
        <c:crossAx val="151045632"/>
        <c:crosses val="autoZero"/>
        <c:auto val="1"/>
        <c:lblAlgn val="ctr"/>
        <c:lblOffset val="100"/>
      </c:catAx>
      <c:valAx>
        <c:axId val="151045632"/>
        <c:scaling>
          <c:orientation val="minMax"/>
        </c:scaling>
        <c:delete val="1"/>
        <c:axPos val="l"/>
        <c:numFmt formatCode="General" sourceLinked="1"/>
        <c:tickLblPos val="none"/>
        <c:crossAx val="151044096"/>
        <c:crosses val="autoZero"/>
        <c:crossBetween val="between"/>
      </c:valAx>
      <c:spPr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"/>
          <c:y val="0"/>
          <c:w val="0.92210012913410155"/>
          <c:h val="0.7770969091765106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FC18AB"/>
            </a:solidFill>
            <a:ln>
              <a:solidFill>
                <a:srgbClr val="FF0000"/>
              </a:solidFill>
            </a:ln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-1.1000000000000001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70C0"/>
              </a:solidFill>
            </a:ln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C18AB"/>
            </a:solidFill>
            <a:ln>
              <a:solidFill>
                <a:srgbClr val="FF0000"/>
              </a:solidFill>
            </a:ln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-0.2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70C0"/>
              </a:solidFill>
            </a:ln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0.0</c:formatCode>
                <c:ptCount val="1"/>
                <c:pt idx="0">
                  <c:v>1</c:v>
                </c:pt>
              </c:numCache>
            </c:numRef>
          </c:val>
        </c:ser>
        <c:dLbls/>
        <c:axId val="151213952"/>
        <c:axId val="151215488"/>
      </c:barChart>
      <c:catAx>
        <c:axId val="151213952"/>
        <c:scaling>
          <c:orientation val="minMax"/>
        </c:scaling>
        <c:delete val="1"/>
        <c:axPos val="b"/>
        <c:tickLblPos val="none"/>
        <c:crossAx val="151215488"/>
        <c:crosses val="autoZero"/>
        <c:auto val="1"/>
        <c:lblAlgn val="ctr"/>
        <c:lblOffset val="100"/>
      </c:catAx>
      <c:valAx>
        <c:axId val="15121548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51213952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 b="1"/>
            </a:pPr>
            <a:endParaRPr lang="ru-RU"/>
          </a:p>
        </c:txPr>
      </c:legendEntry>
      <c:layout>
        <c:manualLayout>
          <c:xMode val="edge"/>
          <c:yMode val="edge"/>
          <c:x val="8.8492712502589693E-2"/>
          <c:y val="0.83423969619835203"/>
          <c:w val="0.7655829972476863"/>
          <c:h val="0.10342271795964662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>
          <a:solidFill>
            <a:schemeClr val="tx1">
              <a:lumMod val="75000"/>
              <a:lumOff val="25000"/>
            </a:schemeClr>
          </a:solidFill>
          <a:latin typeface="TT Norms Regular" pitchFamily="50" charset="-52"/>
        </a:defRPr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8344294989221393E-2"/>
          <c:y val="0.36809891094376146"/>
          <c:w val="0.9233114100215577"/>
          <c:h val="0.63189933928721465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D135E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400.6</c:v>
                </c:pt>
                <c:pt idx="1">
                  <c:v>407.7</c:v>
                </c:pt>
                <c:pt idx="2">
                  <c:v>411.8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D135E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400.6</c:v>
                </c:pt>
                <c:pt idx="1">
                  <c:v>407.7</c:v>
                </c:pt>
                <c:pt idx="2">
                  <c:v>411.8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D135E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400.6</c:v>
                </c:pt>
                <c:pt idx="1">
                  <c:v>407.7</c:v>
                </c:pt>
                <c:pt idx="2">
                  <c:v>411.8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D135E0"/>
              </a:solidFill>
            </a:ln>
          </c:spPr>
          <c:marker>
            <c:symbol val="circle"/>
            <c:size val="4"/>
            <c:spPr>
              <a:solidFill>
                <a:schemeClr val="bg1"/>
              </a:solidFill>
              <a:ln w="22225">
                <a:solidFill>
                  <a:srgbClr val="D135E0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400.6</c:v>
                </c:pt>
                <c:pt idx="1">
                  <c:v>407.7</c:v>
                </c:pt>
                <c:pt idx="2">
                  <c:v>411.8</c:v>
                </c:pt>
              </c:numCache>
            </c:numRef>
          </c:val>
        </c:ser>
        <c:dLbls/>
        <c:marker val="1"/>
        <c:axId val="152168704"/>
        <c:axId val="152174592"/>
      </c:lineChart>
      <c:catAx>
        <c:axId val="152168704"/>
        <c:scaling>
          <c:orientation val="minMax"/>
        </c:scaling>
        <c:delete val="1"/>
        <c:axPos val="b"/>
        <c:numFmt formatCode="General" sourceLinked="1"/>
        <c:tickLblPos val="none"/>
        <c:crossAx val="152174592"/>
        <c:crosses val="autoZero"/>
        <c:auto val="1"/>
        <c:lblAlgn val="ctr"/>
        <c:lblOffset val="100"/>
      </c:catAx>
      <c:valAx>
        <c:axId val="152174592"/>
        <c:scaling>
          <c:orientation val="minMax"/>
        </c:scaling>
        <c:delete val="1"/>
        <c:axPos val="l"/>
        <c:numFmt formatCode="General" sourceLinked="1"/>
        <c:tickLblPos val="none"/>
        <c:crossAx val="1521687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7133E-2"/>
          <c:y val="0.49777429379322508"/>
          <c:w val="0.86031843796619878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280</c:v>
                </c:pt>
                <c:pt idx="1">
                  <c:v>280</c:v>
                </c:pt>
                <c:pt idx="2">
                  <c:v>303</c:v>
                </c:pt>
              </c:numCache>
            </c:numRef>
          </c:val>
        </c:ser>
        <c:dLbls/>
        <c:marker val="1"/>
        <c:axId val="152239488"/>
        <c:axId val="152212224"/>
      </c:lineChart>
      <c:catAx>
        <c:axId val="152239488"/>
        <c:scaling>
          <c:orientation val="minMax"/>
        </c:scaling>
        <c:delete val="1"/>
        <c:axPos val="b"/>
        <c:numFmt formatCode="General" sourceLinked="1"/>
        <c:tickLblPos val="none"/>
        <c:crossAx val="152212224"/>
        <c:crosses val="autoZero"/>
        <c:auto val="1"/>
        <c:lblAlgn val="ctr"/>
        <c:lblOffset val="100"/>
      </c:catAx>
      <c:valAx>
        <c:axId val="152212224"/>
        <c:scaling>
          <c:orientation val="minMax"/>
        </c:scaling>
        <c:delete val="1"/>
        <c:axPos val="l"/>
        <c:numFmt formatCode="General" sourceLinked="1"/>
        <c:tickLblPos val="none"/>
        <c:crossAx val="152239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7133E-2"/>
          <c:y val="0.49777429379322541"/>
          <c:w val="0.86031843796619922"/>
          <c:h val="0.5022257062067806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5.8</c:v>
                </c:pt>
                <c:pt idx="1">
                  <c:v>6</c:v>
                </c:pt>
                <c:pt idx="2">
                  <c:v>6.05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5.8</c:v>
                </c:pt>
                <c:pt idx="1">
                  <c:v>6</c:v>
                </c:pt>
                <c:pt idx="2">
                  <c:v>6.05</c:v>
                </c:pt>
              </c:numCache>
            </c:numRef>
          </c:val>
        </c:ser>
        <c:dLbls/>
        <c:marker val="1"/>
        <c:axId val="152335488"/>
        <c:axId val="152337024"/>
      </c:lineChart>
      <c:catAx>
        <c:axId val="152335488"/>
        <c:scaling>
          <c:orientation val="minMax"/>
        </c:scaling>
        <c:delete val="1"/>
        <c:axPos val="b"/>
        <c:numFmt formatCode="General" sourceLinked="1"/>
        <c:tickLblPos val="none"/>
        <c:crossAx val="152337024"/>
        <c:crosses val="autoZero"/>
        <c:auto val="1"/>
        <c:lblAlgn val="ctr"/>
        <c:lblOffset val="100"/>
      </c:catAx>
      <c:valAx>
        <c:axId val="152337024"/>
        <c:scaling>
          <c:orientation val="minMax"/>
        </c:scaling>
        <c:delete val="1"/>
        <c:axPos val="l"/>
        <c:numFmt formatCode="General" sourceLinked="1"/>
        <c:tickLblPos val="none"/>
        <c:crossAx val="152335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7133E-2"/>
          <c:y val="0.49777429379322552"/>
          <c:w val="0.86031843796619945"/>
          <c:h val="0.5022257062067806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9.2000000000000011</c:v>
                </c:pt>
                <c:pt idx="1">
                  <c:v>9.5</c:v>
                </c:pt>
                <c:pt idx="2">
                  <c:v>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9.2000000000000011</c:v>
                </c:pt>
                <c:pt idx="1">
                  <c:v>9.5</c:v>
                </c:pt>
                <c:pt idx="2">
                  <c:v>0</c:v>
                </c:pt>
              </c:numCache>
            </c:numRef>
          </c:val>
        </c:ser>
        <c:dLbls/>
        <c:marker val="1"/>
        <c:axId val="152370176"/>
        <c:axId val="152244992"/>
      </c:lineChart>
      <c:catAx>
        <c:axId val="152370176"/>
        <c:scaling>
          <c:orientation val="minMax"/>
        </c:scaling>
        <c:delete val="1"/>
        <c:axPos val="b"/>
        <c:numFmt formatCode="General" sourceLinked="1"/>
        <c:tickLblPos val="none"/>
        <c:crossAx val="152244992"/>
        <c:crosses val="autoZero"/>
        <c:auto val="1"/>
        <c:lblAlgn val="ctr"/>
        <c:lblOffset val="100"/>
      </c:catAx>
      <c:valAx>
        <c:axId val="152244992"/>
        <c:scaling>
          <c:orientation val="minMax"/>
        </c:scaling>
        <c:delete val="1"/>
        <c:axPos val="l"/>
        <c:numFmt formatCode="General" sourceLinked="1"/>
        <c:tickLblPos val="none"/>
        <c:crossAx val="1523701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7133E-2"/>
          <c:y val="0.49777429379322552"/>
          <c:w val="0.86031843796619945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</c:v>
                </c:pt>
                <c:pt idx="1">
                  <c:v>35</c:v>
                </c:pt>
                <c:pt idx="2">
                  <c:v>37</c:v>
                </c:pt>
              </c:numCache>
            </c:numRef>
          </c:val>
        </c:ser>
        <c:dLbls/>
        <c:marker val="1"/>
        <c:axId val="152297472"/>
        <c:axId val="152299008"/>
      </c:lineChart>
      <c:catAx>
        <c:axId val="152297472"/>
        <c:scaling>
          <c:orientation val="minMax"/>
        </c:scaling>
        <c:delete val="1"/>
        <c:axPos val="b"/>
        <c:numFmt formatCode="General" sourceLinked="1"/>
        <c:tickLblPos val="none"/>
        <c:crossAx val="152299008"/>
        <c:crosses val="autoZero"/>
        <c:auto val="1"/>
        <c:lblAlgn val="ctr"/>
        <c:lblOffset val="100"/>
      </c:catAx>
      <c:valAx>
        <c:axId val="152299008"/>
        <c:scaling>
          <c:orientation val="minMax"/>
        </c:scaling>
        <c:delete val="1"/>
        <c:axPos val="l"/>
        <c:numFmt formatCode="General" sourceLinked="1"/>
        <c:tickLblPos val="none"/>
        <c:crossAx val="1522974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spPr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showVal val="1"/>
          </c:dLbls>
          <c:cat>
            <c:strRef>
              <c:f>Лист1!$H$17:$L$17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Лист1!$H$18:$L$18</c:f>
              <c:numCache>
                <c:formatCode>0.00</c:formatCode>
                <c:ptCount val="5"/>
                <c:pt idx="0" formatCode="General">
                  <c:v>101.71000000000002</c:v>
                </c:pt>
                <c:pt idx="1">
                  <c:v>103.1</c:v>
                </c:pt>
                <c:pt idx="2">
                  <c:v>104.3</c:v>
                </c:pt>
                <c:pt idx="3">
                  <c:v>103.8</c:v>
                </c:pt>
                <c:pt idx="4">
                  <c:v>104</c:v>
                </c:pt>
              </c:numCache>
            </c:numRef>
          </c:val>
        </c:ser>
        <c:dLbls>
          <c:showVal val="1"/>
        </c:dLbls>
        <c:axId val="72522752"/>
        <c:axId val="72561408"/>
      </c:barChart>
      <c:catAx>
        <c:axId val="72522752"/>
        <c:scaling>
          <c:orientation val="minMax"/>
        </c:scaling>
        <c:axPos val="b"/>
        <c:tickLblPos val="nextTo"/>
        <c:crossAx val="72561408"/>
        <c:crosses val="autoZero"/>
        <c:auto val="1"/>
        <c:lblAlgn val="ctr"/>
        <c:lblOffset val="100"/>
      </c:catAx>
      <c:valAx>
        <c:axId val="72561408"/>
        <c:scaling>
          <c:orientation val="minMax"/>
        </c:scaling>
        <c:delete val="1"/>
        <c:axPos val="l"/>
        <c:numFmt formatCode="General" sourceLinked="1"/>
        <c:tickLblPos val="none"/>
        <c:crossAx val="72522752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b="1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7133E-2"/>
          <c:y val="0.49777429379322524"/>
          <c:w val="0.860318437966199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150.6</c:v>
                </c:pt>
                <c:pt idx="1">
                  <c:v>151.4</c:v>
                </c:pt>
                <c:pt idx="2">
                  <c:v>153.30000000000001</c:v>
                </c:pt>
              </c:numCache>
            </c:numRef>
          </c:val>
        </c:ser>
        <c:dLbls/>
        <c:marker val="1"/>
        <c:axId val="152466176"/>
        <c:axId val="152467712"/>
      </c:lineChart>
      <c:catAx>
        <c:axId val="152466176"/>
        <c:scaling>
          <c:orientation val="minMax"/>
        </c:scaling>
        <c:delete val="1"/>
        <c:axPos val="b"/>
        <c:numFmt formatCode="General" sourceLinked="1"/>
        <c:tickLblPos val="none"/>
        <c:crossAx val="152467712"/>
        <c:crosses val="autoZero"/>
        <c:auto val="1"/>
        <c:lblAlgn val="ctr"/>
        <c:lblOffset val="100"/>
      </c:catAx>
      <c:valAx>
        <c:axId val="152467712"/>
        <c:scaling>
          <c:orientation val="minMax"/>
        </c:scaling>
        <c:delete val="1"/>
        <c:axPos val="l"/>
        <c:numFmt formatCode="General" sourceLinked="1"/>
        <c:tickLblPos val="none"/>
        <c:crossAx val="1524661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7133E-2"/>
          <c:y val="0.49777429379322541"/>
          <c:w val="0.86031843796619922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59.2</c:v>
                </c:pt>
                <c:pt idx="1">
                  <c:v>59.3</c:v>
                </c:pt>
                <c:pt idx="2">
                  <c:v>59.7</c:v>
                </c:pt>
              </c:numCache>
            </c:numRef>
          </c:val>
        </c:ser>
        <c:dLbls/>
        <c:marker val="1"/>
        <c:axId val="152491520"/>
        <c:axId val="152493056"/>
      </c:lineChart>
      <c:catAx>
        <c:axId val="152491520"/>
        <c:scaling>
          <c:orientation val="minMax"/>
        </c:scaling>
        <c:delete val="1"/>
        <c:axPos val="b"/>
        <c:numFmt formatCode="General" sourceLinked="1"/>
        <c:tickLblPos val="none"/>
        <c:crossAx val="152493056"/>
        <c:crosses val="autoZero"/>
        <c:auto val="1"/>
        <c:lblAlgn val="ctr"/>
        <c:lblOffset val="100"/>
      </c:catAx>
      <c:valAx>
        <c:axId val="152493056"/>
        <c:scaling>
          <c:orientation val="minMax"/>
        </c:scaling>
        <c:delete val="1"/>
        <c:axPos val="l"/>
        <c:numFmt formatCode="General" sourceLinked="1"/>
        <c:tickLblPos val="none"/>
        <c:crossAx val="1524915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7133E-2"/>
          <c:y val="0.49777429379322563"/>
          <c:w val="0.86031843796619978"/>
          <c:h val="0.5022257062067806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5.3599999999999985</c:v>
                </c:pt>
                <c:pt idx="1">
                  <c:v>5.4</c:v>
                </c:pt>
                <c:pt idx="2">
                  <c:v>5.42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5.3599999999999985</c:v>
                </c:pt>
                <c:pt idx="1">
                  <c:v>5.4</c:v>
                </c:pt>
                <c:pt idx="2">
                  <c:v>5.42</c:v>
                </c:pt>
              </c:numCache>
            </c:numRef>
          </c:val>
        </c:ser>
        <c:dLbls/>
        <c:marker val="1"/>
        <c:axId val="152558976"/>
        <c:axId val="152564864"/>
      </c:lineChart>
      <c:catAx>
        <c:axId val="152558976"/>
        <c:scaling>
          <c:orientation val="minMax"/>
        </c:scaling>
        <c:delete val="1"/>
        <c:axPos val="b"/>
        <c:numFmt formatCode="General" sourceLinked="1"/>
        <c:tickLblPos val="none"/>
        <c:crossAx val="152564864"/>
        <c:crosses val="autoZero"/>
        <c:auto val="1"/>
        <c:lblAlgn val="ctr"/>
        <c:lblOffset val="100"/>
      </c:catAx>
      <c:valAx>
        <c:axId val="152564864"/>
        <c:scaling>
          <c:orientation val="minMax"/>
        </c:scaling>
        <c:delete val="1"/>
        <c:axPos val="l"/>
        <c:numFmt formatCode="General" sourceLinked="1"/>
        <c:tickLblPos val="none"/>
        <c:crossAx val="152558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7133E-2"/>
          <c:y val="0.49777429379322563"/>
          <c:w val="0.86031843796619978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16.5</c:v>
                </c:pt>
                <c:pt idx="1">
                  <c:v>17</c:v>
                </c:pt>
                <c:pt idx="2" formatCode="General">
                  <c:v>14</c:v>
                </c:pt>
              </c:numCache>
            </c:numRef>
          </c:val>
        </c:ser>
        <c:dLbls/>
        <c:marker val="1"/>
        <c:axId val="152576384"/>
        <c:axId val="152577920"/>
      </c:lineChart>
      <c:catAx>
        <c:axId val="152576384"/>
        <c:scaling>
          <c:orientation val="minMax"/>
        </c:scaling>
        <c:delete val="1"/>
        <c:axPos val="b"/>
        <c:numFmt formatCode="General" sourceLinked="1"/>
        <c:tickLblPos val="none"/>
        <c:crossAx val="152577920"/>
        <c:crosses val="autoZero"/>
        <c:auto val="1"/>
        <c:lblAlgn val="ctr"/>
        <c:lblOffset val="100"/>
      </c:catAx>
      <c:valAx>
        <c:axId val="152577920"/>
        <c:scaling>
          <c:orientation val="minMax"/>
        </c:scaling>
        <c:delete val="1"/>
        <c:axPos val="l"/>
        <c:numFmt formatCode="General" sourceLinked="1"/>
        <c:tickLblPos val="none"/>
        <c:crossAx val="1525763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7133E-2"/>
          <c:y val="0.49777429379322585"/>
          <c:w val="0.8603184379662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0</c:v>
                </c:pt>
                <c:pt idx="1">
                  <c:v>164</c:v>
                </c:pt>
                <c:pt idx="2" formatCode="General">
                  <c:v>164.1</c:v>
                </c:pt>
              </c:numCache>
            </c:numRef>
          </c:val>
        </c:ser>
        <c:dLbls/>
        <c:marker val="1"/>
        <c:axId val="152642688"/>
        <c:axId val="152644224"/>
      </c:lineChart>
      <c:catAx>
        <c:axId val="152642688"/>
        <c:scaling>
          <c:orientation val="minMax"/>
        </c:scaling>
        <c:delete val="1"/>
        <c:axPos val="b"/>
        <c:numFmt formatCode="General" sourceLinked="1"/>
        <c:tickLblPos val="none"/>
        <c:crossAx val="152644224"/>
        <c:crosses val="autoZero"/>
        <c:auto val="1"/>
        <c:lblAlgn val="ctr"/>
        <c:lblOffset val="100"/>
      </c:catAx>
      <c:valAx>
        <c:axId val="152644224"/>
        <c:scaling>
          <c:orientation val="minMax"/>
        </c:scaling>
        <c:delete val="1"/>
        <c:axPos val="l"/>
        <c:numFmt formatCode="General" sourceLinked="1"/>
        <c:tickLblPos val="none"/>
        <c:crossAx val="1526426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9125318216616092E-2"/>
          <c:y val="0.34285440988457111"/>
          <c:w val="0.88496812538391956"/>
          <c:h val="0.3007243043918267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8</c:v>
                </c:pt>
                <c:pt idx="1">
                  <c:v>8</c:v>
                </c:pt>
                <c:pt idx="2">
                  <c:v>8</c:v>
                </c:pt>
              </c:numCache>
            </c:numRef>
          </c:val>
        </c:ser>
        <c:dLbls/>
        <c:marker val="1"/>
        <c:axId val="151902848"/>
        <c:axId val="152285568"/>
      </c:lineChart>
      <c:catAx>
        <c:axId val="151902848"/>
        <c:scaling>
          <c:orientation val="minMax"/>
        </c:scaling>
        <c:delete val="1"/>
        <c:axPos val="b"/>
        <c:numFmt formatCode="General" sourceLinked="1"/>
        <c:tickLblPos val="none"/>
        <c:crossAx val="152285568"/>
        <c:crosses val="autoZero"/>
        <c:auto val="1"/>
        <c:lblAlgn val="ctr"/>
        <c:lblOffset val="100"/>
      </c:catAx>
      <c:valAx>
        <c:axId val="152285568"/>
        <c:scaling>
          <c:orientation val="minMax"/>
        </c:scaling>
        <c:delete val="1"/>
        <c:axPos val="l"/>
        <c:numFmt formatCode="#,##0" sourceLinked="1"/>
        <c:tickLblPos val="none"/>
        <c:crossAx val="151902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817E-2"/>
          <c:y val="0.43174300992269032"/>
          <c:w val="0.88496812538391956"/>
          <c:h val="0.3007243043918269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0</c:v>
                </c:pt>
                <c:pt idx="1">
                  <c:v>15</c:v>
                </c:pt>
                <c:pt idx="2">
                  <c:v>15</c:v>
                </c:pt>
              </c:numCache>
            </c:numRef>
          </c:val>
        </c:ser>
        <c:dLbls/>
        <c:marker val="1"/>
        <c:axId val="151899520"/>
        <c:axId val="152773760"/>
      </c:lineChart>
      <c:catAx>
        <c:axId val="151899520"/>
        <c:scaling>
          <c:orientation val="minMax"/>
        </c:scaling>
        <c:delete val="1"/>
        <c:axPos val="b"/>
        <c:numFmt formatCode="General" sourceLinked="1"/>
        <c:tickLblPos val="none"/>
        <c:crossAx val="152773760"/>
        <c:crosses val="autoZero"/>
        <c:auto val="1"/>
        <c:lblAlgn val="ctr"/>
        <c:lblOffset val="100"/>
      </c:catAx>
      <c:valAx>
        <c:axId val="152773760"/>
        <c:scaling>
          <c:orientation val="minMax"/>
        </c:scaling>
        <c:delete val="1"/>
        <c:axPos val="l"/>
        <c:numFmt formatCode="#,##0" sourceLinked="1"/>
        <c:tickLblPos val="none"/>
        <c:crossAx val="1518995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</c:spPr>
          <c:dPt>
            <c:idx val="0"/>
            <c:spPr>
              <a:solidFill>
                <a:srgbClr val="CF75D1"/>
              </a:solidFill>
            </c:spPr>
          </c:dPt>
          <c:dPt>
            <c:idx val="1"/>
            <c:spPr>
              <a:solidFill>
                <a:srgbClr val="E9559F">
                  <a:alpha val="64706"/>
                </a:srgbClr>
              </a:solidFill>
            </c:spPr>
          </c:dPt>
          <c:dPt>
            <c:idx val="2"/>
            <c:spPr>
              <a:solidFill>
                <a:srgbClr val="F79646">
                  <a:lumMod val="75000"/>
                  <a:alpha val="67000"/>
                </a:srgbClr>
              </a:solidFill>
            </c:spPr>
          </c:dPt>
          <c:dLbls>
            <c:dLbl>
              <c:idx val="0"/>
              <c:layout>
                <c:manualLayout>
                  <c:x val="6.3491619106278534E-3"/>
                  <c:y val="4.9382370415994033E-2"/>
                </c:manualLayout>
              </c:layout>
              <c:showVal val="1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0.50600000000000001</c:v>
                </c:pt>
                <c:pt idx="1">
                  <c:v>0.85300000000000065</c:v>
                </c:pt>
                <c:pt idx="2">
                  <c:v>0</c:v>
                </c:pt>
              </c:numCache>
            </c:numRef>
          </c:val>
        </c:ser>
        <c:dLbls/>
        <c:axId val="152765952"/>
        <c:axId val="152767488"/>
      </c:barChart>
      <c:catAx>
        <c:axId val="152765952"/>
        <c:scaling>
          <c:orientation val="minMax"/>
        </c:scaling>
        <c:delete val="1"/>
        <c:axPos val="b"/>
        <c:numFmt formatCode="General" sourceLinked="1"/>
        <c:tickLblPos val="none"/>
        <c:crossAx val="152767488"/>
        <c:crosses val="autoZero"/>
        <c:auto val="1"/>
        <c:lblAlgn val="ctr"/>
        <c:lblOffset val="100"/>
      </c:catAx>
      <c:valAx>
        <c:axId val="152767488"/>
        <c:scaling>
          <c:orientation val="minMax"/>
        </c:scaling>
        <c:delete val="1"/>
        <c:axPos val="l"/>
        <c:numFmt formatCode="General" sourceLinked="1"/>
        <c:tickLblPos val="none"/>
        <c:crossAx val="1527659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7091E-2"/>
          <c:y val="0.10864121491518851"/>
          <c:w val="0.86031843796619833"/>
          <c:h val="0.7827175701696265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</c:spPr>
          <c:dPt>
            <c:idx val="0"/>
            <c:spPr>
              <a:solidFill>
                <a:srgbClr val="CF75D1"/>
              </a:solidFill>
            </c:spPr>
          </c:dPt>
          <c:dPt>
            <c:idx val="1"/>
            <c:spPr>
              <a:solidFill>
                <a:srgbClr val="E9559F">
                  <a:alpha val="64706"/>
                </a:srgbClr>
              </a:solidFill>
            </c:spPr>
          </c:dPt>
          <c:dPt>
            <c:idx val="2"/>
            <c:spPr>
              <a:solidFill>
                <a:srgbClr val="F79646">
                  <a:lumMod val="75000"/>
                  <a:alpha val="67000"/>
                </a:srgbClr>
              </a:solidFill>
            </c:spPr>
          </c:dPt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1.1000000000000001</c:v>
                </c:pt>
                <c:pt idx="1">
                  <c:v>1.1000000000000001</c:v>
                </c:pt>
                <c:pt idx="2">
                  <c:v>0</c:v>
                </c:pt>
              </c:numCache>
            </c:numRef>
          </c:val>
        </c:ser>
        <c:dLbls/>
        <c:axId val="152857984"/>
        <c:axId val="152859776"/>
      </c:barChart>
      <c:catAx>
        <c:axId val="152857984"/>
        <c:scaling>
          <c:orientation val="minMax"/>
        </c:scaling>
        <c:delete val="1"/>
        <c:axPos val="b"/>
        <c:numFmt formatCode="General" sourceLinked="1"/>
        <c:tickLblPos val="none"/>
        <c:crossAx val="152859776"/>
        <c:crosses val="autoZero"/>
        <c:auto val="1"/>
        <c:lblAlgn val="ctr"/>
        <c:lblOffset val="100"/>
      </c:catAx>
      <c:valAx>
        <c:axId val="152859776"/>
        <c:scaling>
          <c:orientation val="minMax"/>
        </c:scaling>
        <c:delete val="1"/>
        <c:axPos val="l"/>
        <c:numFmt formatCode="General" sourceLinked="1"/>
        <c:tickLblPos val="none"/>
        <c:crossAx val="1528579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</c:spPr>
          <c:dPt>
            <c:idx val="0"/>
            <c:spPr>
              <a:solidFill>
                <a:srgbClr val="CF75D1"/>
              </a:solidFill>
            </c:spPr>
          </c:dPt>
          <c:dPt>
            <c:idx val="1"/>
            <c:spPr>
              <a:solidFill>
                <a:srgbClr val="E9559F">
                  <a:alpha val="64706"/>
                </a:srgbClr>
              </a:solidFill>
            </c:spPr>
          </c:dPt>
          <c:dPt>
            <c:idx val="2"/>
            <c:spPr>
              <a:solidFill>
                <a:srgbClr val="F79646">
                  <a:lumMod val="75000"/>
                  <a:alpha val="67000"/>
                </a:srgbClr>
              </a:solidFill>
            </c:spPr>
          </c:dPt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0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/>
        <c:axId val="152847872"/>
        <c:axId val="152849408"/>
      </c:barChart>
      <c:catAx>
        <c:axId val="152847872"/>
        <c:scaling>
          <c:orientation val="minMax"/>
        </c:scaling>
        <c:delete val="1"/>
        <c:axPos val="b"/>
        <c:numFmt formatCode="General" sourceLinked="1"/>
        <c:tickLblPos val="none"/>
        <c:crossAx val="152849408"/>
        <c:crosses val="autoZero"/>
        <c:auto val="1"/>
        <c:lblAlgn val="ctr"/>
        <c:lblOffset val="100"/>
      </c:catAx>
      <c:valAx>
        <c:axId val="152849408"/>
        <c:scaling>
          <c:orientation val="minMax"/>
        </c:scaling>
        <c:delete val="1"/>
        <c:axPos val="l"/>
        <c:numFmt formatCode="0.0" sourceLinked="1"/>
        <c:tickLblPos val="none"/>
        <c:crossAx val="152847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spPr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showVal val="1"/>
          </c:dLbls>
          <c:cat>
            <c:strRef>
              <c:f>Лист1!$B$36:$F$36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Лист1!$B$37:$F$37</c:f>
              <c:numCache>
                <c:formatCode>0.0</c:formatCode>
                <c:ptCount val="5"/>
                <c:pt idx="0">
                  <c:v>122.7</c:v>
                </c:pt>
                <c:pt idx="1">
                  <c:v>140.9</c:v>
                </c:pt>
                <c:pt idx="2" formatCode="General">
                  <c:v>154.4</c:v>
                </c:pt>
                <c:pt idx="3" formatCode="General">
                  <c:v>163.9</c:v>
                </c:pt>
                <c:pt idx="4" formatCode="General">
                  <c:v>174.3</c:v>
                </c:pt>
              </c:numCache>
            </c:numRef>
          </c:val>
        </c:ser>
        <c:dLbls>
          <c:showVal val="1"/>
        </c:dLbls>
        <c:axId val="72589312"/>
        <c:axId val="72590848"/>
      </c:barChart>
      <c:catAx>
        <c:axId val="72589312"/>
        <c:scaling>
          <c:orientation val="minMax"/>
        </c:scaling>
        <c:axPos val="b"/>
        <c:tickLblPos val="nextTo"/>
        <c:crossAx val="72590848"/>
        <c:crosses val="autoZero"/>
        <c:auto val="1"/>
        <c:lblAlgn val="ctr"/>
        <c:lblOffset val="100"/>
      </c:catAx>
      <c:valAx>
        <c:axId val="72590848"/>
        <c:scaling>
          <c:orientation val="minMax"/>
        </c:scaling>
        <c:delete val="1"/>
        <c:axPos val="l"/>
        <c:numFmt formatCode="0.0" sourceLinked="1"/>
        <c:tickLblPos val="none"/>
        <c:crossAx val="72589312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b="1"/>
      </a:pPr>
      <a:endParaRPr lang="ru-RU"/>
    </a:p>
  </c:txPr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692E-2"/>
          <c:y val="0.43174300992269032"/>
          <c:w val="0.88496812538391956"/>
          <c:h val="0.3007243043918265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3599.1</c:v>
                </c:pt>
                <c:pt idx="2">
                  <c:v>1062.5999999999999</c:v>
                </c:pt>
              </c:numCache>
            </c:numRef>
          </c:val>
        </c:ser>
        <c:dLbls/>
        <c:marker val="1"/>
        <c:axId val="152709760"/>
        <c:axId val="152719744"/>
      </c:lineChart>
      <c:catAx>
        <c:axId val="1527097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2719744"/>
        <c:crosses val="autoZero"/>
        <c:auto val="1"/>
        <c:lblAlgn val="ctr"/>
        <c:lblOffset val="100"/>
      </c:catAx>
      <c:valAx>
        <c:axId val="152719744"/>
        <c:scaling>
          <c:orientation val="minMax"/>
        </c:scaling>
        <c:delete val="1"/>
        <c:axPos val="l"/>
        <c:numFmt formatCode="#,##0.0" sourceLinked="1"/>
        <c:tickLblPos val="none"/>
        <c:crossAx val="1527097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734E-2"/>
          <c:y val="0.43174300992269032"/>
          <c:w val="0.88496812538391956"/>
          <c:h val="0.3007243043918266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 b="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37024.300000000003</c:v>
                </c:pt>
                <c:pt idx="2">
                  <c:v>49341.9</c:v>
                </c:pt>
              </c:numCache>
            </c:numRef>
          </c:val>
        </c:ser>
        <c:dLbls/>
        <c:marker val="1"/>
        <c:axId val="153096192"/>
        <c:axId val="153097344"/>
      </c:lineChart>
      <c:catAx>
        <c:axId val="1530961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53097344"/>
        <c:crosses val="autoZero"/>
        <c:auto val="1"/>
        <c:lblAlgn val="ctr"/>
        <c:lblOffset val="100"/>
      </c:catAx>
      <c:valAx>
        <c:axId val="153097344"/>
        <c:scaling>
          <c:orientation val="minMax"/>
        </c:scaling>
        <c:delete val="1"/>
        <c:axPos val="l"/>
        <c:numFmt formatCode="#,##0.0" sourceLinked="1"/>
        <c:tickLblPos val="none"/>
        <c:crossAx val="153096192"/>
        <c:crosses val="autoZero"/>
        <c:crossBetween val="between"/>
      </c:valAx>
    </c:plotArea>
    <c:plotVisOnly val="1"/>
    <c:dispBlanksAs val="gap"/>
  </c:chart>
  <c:txPr>
    <a:bodyPr/>
    <a:lstStyle/>
    <a:p>
      <a:pPr marL="0" algn="l" defTabSz="914400" rtl="0" eaLnBrk="1" latinLnBrk="0" hangingPunct="1">
        <a:defRPr lang="ru-RU" sz="900" b="1" kern="1200" dirty="0" smtClean="0">
          <a:solidFill>
            <a:sysClr val="windowText" lastClr="000000">
              <a:lumMod val="95000"/>
              <a:lumOff val="5000"/>
            </a:sysClr>
          </a:solidFill>
          <a:latin typeface="Proxima Nova Lt" pitchFamily="50" charset="0"/>
          <a:ea typeface="+mn-ea"/>
          <a:cs typeface="Angsana New" pitchFamily="18" charset="-34"/>
        </a:defRPr>
      </a:pPr>
      <a:endParaRPr lang="ru-RU"/>
    </a:p>
  </c:txPr>
  <c:externalData r:id="rId1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776E-2"/>
          <c:y val="0.43174300992269032"/>
          <c:w val="0.88496812538391956"/>
          <c:h val="0.3007243043918267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26.2</c:v>
                </c:pt>
                <c:pt idx="2">
                  <c:v>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26.2</c:v>
                </c:pt>
                <c:pt idx="2">
                  <c:v>0</c:v>
                </c:pt>
              </c:numCache>
            </c:numRef>
          </c:val>
        </c:ser>
        <c:dLbls/>
        <c:marker val="1"/>
        <c:axId val="153196032"/>
        <c:axId val="153197568"/>
      </c:lineChart>
      <c:catAx>
        <c:axId val="1531960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3197568"/>
        <c:crosses val="autoZero"/>
        <c:auto val="1"/>
        <c:lblAlgn val="ctr"/>
        <c:lblOffset val="100"/>
      </c:catAx>
      <c:valAx>
        <c:axId val="153197568"/>
        <c:scaling>
          <c:orientation val="minMax"/>
        </c:scaling>
        <c:delete val="1"/>
        <c:axPos val="l"/>
        <c:numFmt formatCode="#,##0.0" sourceLinked="1"/>
        <c:tickLblPos val="none"/>
        <c:crossAx val="1531960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734E-2"/>
          <c:y val="0.43174300992269032"/>
          <c:w val="0.88496812538391956"/>
          <c:h val="0.3007243043918266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10230.1</c:v>
                </c:pt>
                <c:pt idx="2">
                  <c:v>3020.2</c:v>
                </c:pt>
              </c:numCache>
            </c:numRef>
          </c:val>
        </c:ser>
        <c:dLbls/>
        <c:marker val="1"/>
        <c:axId val="153217280"/>
        <c:axId val="153223168"/>
      </c:lineChart>
      <c:catAx>
        <c:axId val="1532172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3223168"/>
        <c:crosses val="autoZero"/>
        <c:auto val="1"/>
        <c:lblAlgn val="ctr"/>
        <c:lblOffset val="100"/>
      </c:catAx>
      <c:valAx>
        <c:axId val="153223168"/>
        <c:scaling>
          <c:orientation val="minMax"/>
        </c:scaling>
        <c:delete val="1"/>
        <c:axPos val="l"/>
        <c:numFmt formatCode="#,##0.0" sourceLinked="1"/>
        <c:tickLblPos val="none"/>
        <c:crossAx val="1532172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817E-2"/>
          <c:y val="0.43174300992269032"/>
          <c:w val="0.88496812538391956"/>
          <c:h val="0.3007243043918269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1772.2</c:v>
                </c:pt>
                <c:pt idx="2">
                  <c:v>2361.8000000000002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1772.2</c:v>
                </c:pt>
                <c:pt idx="2">
                  <c:v>2361.8000000000002</c:v>
                </c:pt>
              </c:numCache>
            </c:numRef>
          </c:val>
        </c:ser>
        <c:dLbls/>
        <c:marker val="1"/>
        <c:axId val="153264512"/>
        <c:axId val="153266048"/>
      </c:lineChart>
      <c:catAx>
        <c:axId val="1532645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3266048"/>
        <c:crosses val="autoZero"/>
        <c:auto val="1"/>
        <c:lblAlgn val="ctr"/>
        <c:lblOffset val="100"/>
      </c:catAx>
      <c:valAx>
        <c:axId val="153266048"/>
        <c:scaling>
          <c:orientation val="minMax"/>
        </c:scaling>
        <c:delete val="1"/>
        <c:axPos val="l"/>
        <c:numFmt formatCode="#,##0.0" sourceLinked="1"/>
        <c:tickLblPos val="none"/>
        <c:crossAx val="1532645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852E-2"/>
          <c:y val="0.43174300992269032"/>
          <c:w val="0.88496812538391956"/>
          <c:h val="0.30072430439182701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93646.1</c:v>
                </c:pt>
                <c:pt idx="2">
                  <c:v>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93646.1</c:v>
                </c:pt>
                <c:pt idx="2">
                  <c:v>0</c:v>
                </c:pt>
              </c:numCache>
            </c:numRef>
          </c:val>
        </c:ser>
        <c:dLbls/>
        <c:marker val="1"/>
        <c:axId val="153303296"/>
        <c:axId val="153313280"/>
      </c:lineChart>
      <c:catAx>
        <c:axId val="1533032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3313280"/>
        <c:crosses val="autoZero"/>
        <c:auto val="1"/>
        <c:lblAlgn val="ctr"/>
        <c:lblOffset val="100"/>
      </c:catAx>
      <c:valAx>
        <c:axId val="153313280"/>
        <c:scaling>
          <c:orientation val="minMax"/>
        </c:scaling>
        <c:delete val="1"/>
        <c:axPos val="l"/>
        <c:numFmt formatCode="#,##0.0" sourceLinked="1"/>
        <c:tickLblPos val="none"/>
        <c:crossAx val="1533032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8888266748789246E-2"/>
          <c:y val="0.43174300992269032"/>
          <c:w val="0.85359579594318236"/>
          <c:h val="0.3007243043918260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30822.2</c:v>
                </c:pt>
                <c:pt idx="2">
                  <c:v>0</c:v>
                </c:pt>
              </c:numCache>
            </c:numRef>
          </c:val>
        </c:ser>
        <c:dLbls/>
        <c:marker val="1"/>
        <c:axId val="155570944"/>
        <c:axId val="155572480"/>
      </c:lineChart>
      <c:catAx>
        <c:axId val="1555709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5572480"/>
        <c:crosses val="autoZero"/>
        <c:auto val="1"/>
        <c:lblAlgn val="ctr"/>
        <c:lblOffset val="100"/>
      </c:catAx>
      <c:valAx>
        <c:axId val="155572480"/>
        <c:scaling>
          <c:orientation val="minMax"/>
        </c:scaling>
        <c:delete val="1"/>
        <c:axPos val="l"/>
        <c:numFmt formatCode="#,##0.0" sourceLinked="1"/>
        <c:tickLblPos val="none"/>
        <c:crossAx val="1555709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644E-2"/>
          <c:y val="0.43174300992269032"/>
          <c:w val="0.88496812538391956"/>
          <c:h val="0.30072430439182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1260.4000000000001</c:v>
                </c:pt>
                <c:pt idx="2">
                  <c:v>0</c:v>
                </c:pt>
              </c:numCache>
            </c:numRef>
          </c:val>
        </c:ser>
        <c:dLbls/>
        <c:marker val="1"/>
        <c:axId val="155596288"/>
        <c:axId val="155597824"/>
      </c:lineChart>
      <c:catAx>
        <c:axId val="1555962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5597824"/>
        <c:crosses val="autoZero"/>
        <c:auto val="1"/>
        <c:lblAlgn val="ctr"/>
        <c:lblOffset val="100"/>
      </c:catAx>
      <c:valAx>
        <c:axId val="155597824"/>
        <c:scaling>
          <c:orientation val="minMax"/>
        </c:scaling>
        <c:delete val="1"/>
        <c:axPos val="l"/>
        <c:numFmt formatCode="#,##0.0" sourceLinked="1"/>
        <c:tickLblPos val="none"/>
        <c:crossAx val="155596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692E-2"/>
          <c:y val="0.43174300992269032"/>
          <c:w val="0.88496812538391956"/>
          <c:h val="0.3007243043918265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69314</c:v>
                </c:pt>
                <c:pt idx="2">
                  <c:v>21158.2</c:v>
                </c:pt>
              </c:numCache>
            </c:numRef>
          </c:val>
        </c:ser>
        <c:dLbls/>
        <c:marker val="1"/>
        <c:axId val="155654400"/>
        <c:axId val="155656192"/>
      </c:lineChart>
      <c:catAx>
        <c:axId val="1556544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5656192"/>
        <c:crosses val="autoZero"/>
        <c:auto val="1"/>
        <c:lblAlgn val="ctr"/>
        <c:lblOffset val="100"/>
      </c:catAx>
      <c:valAx>
        <c:axId val="155656192"/>
        <c:scaling>
          <c:orientation val="minMax"/>
        </c:scaling>
        <c:delete val="1"/>
        <c:axPos val="l"/>
        <c:numFmt formatCode="#,##0.0" sourceLinked="1"/>
        <c:tickLblPos val="none"/>
        <c:crossAx val="1556544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692E-2"/>
          <c:y val="0.43174300992269032"/>
          <c:w val="0.88496812538391956"/>
          <c:h val="0.3007243043918265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4432.7</c:v>
                </c:pt>
                <c:pt idx="2">
                  <c:v>5907.5</c:v>
                </c:pt>
              </c:numCache>
            </c:numRef>
          </c:val>
        </c:ser>
        <c:dLbls/>
        <c:marker val="1"/>
        <c:axId val="155675648"/>
        <c:axId val="155681536"/>
      </c:lineChart>
      <c:catAx>
        <c:axId val="1556756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5681536"/>
        <c:crosses val="autoZero"/>
        <c:auto val="1"/>
        <c:lblAlgn val="ctr"/>
        <c:lblOffset val="100"/>
      </c:catAx>
      <c:valAx>
        <c:axId val="155681536"/>
        <c:scaling>
          <c:orientation val="minMax"/>
        </c:scaling>
        <c:delete val="1"/>
        <c:axPos val="l"/>
        <c:numFmt formatCode="#,##0.0" sourceLinked="1"/>
        <c:tickLblPos val="none"/>
        <c:crossAx val="1556756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spPr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</c:dLbl>
            <c:dLbl>
              <c:idx val="4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</c:dLbl>
            <c:showVal val="1"/>
          </c:dLbls>
          <c:cat>
            <c:strRef>
              <c:f>Лист1!$B$42:$F$42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Лист1!$B$43:$F$43</c:f>
              <c:numCache>
                <c:formatCode>0.00</c:formatCode>
                <c:ptCount val="5"/>
                <c:pt idx="0">
                  <c:v>5.9</c:v>
                </c:pt>
                <c:pt idx="1">
                  <c:v>5.9</c:v>
                </c:pt>
                <c:pt idx="2">
                  <c:v>5.89</c:v>
                </c:pt>
                <c:pt idx="3">
                  <c:v>5.87</c:v>
                </c:pt>
                <c:pt idx="4">
                  <c:v>5.8599999999999985</c:v>
                </c:pt>
              </c:numCache>
            </c:numRef>
          </c:val>
        </c:ser>
        <c:dLbls>
          <c:showVal val="1"/>
        </c:dLbls>
        <c:axId val="72099328"/>
        <c:axId val="72100864"/>
      </c:barChart>
      <c:catAx>
        <c:axId val="72099328"/>
        <c:scaling>
          <c:orientation val="minMax"/>
        </c:scaling>
        <c:axPos val="b"/>
        <c:tickLblPos val="nextTo"/>
        <c:crossAx val="72100864"/>
        <c:crosses val="autoZero"/>
        <c:auto val="1"/>
        <c:lblAlgn val="ctr"/>
        <c:lblOffset val="100"/>
      </c:catAx>
      <c:valAx>
        <c:axId val="72100864"/>
        <c:scaling>
          <c:orientation val="minMax"/>
        </c:scaling>
        <c:delete val="1"/>
        <c:axPos val="l"/>
        <c:numFmt formatCode="0.00" sourceLinked="1"/>
        <c:tickLblPos val="none"/>
        <c:crossAx val="72099328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b="1"/>
      </a:pPr>
      <a:endParaRPr lang="ru-RU"/>
    </a:p>
  </c:txPr>
  <c:externalData r:id="rId1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692E-2"/>
          <c:y val="0.43174300992269032"/>
          <c:w val="0.88496812538391956"/>
          <c:h val="0.3007243043918265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452</c:v>
                </c:pt>
                <c:pt idx="2">
                  <c:v>0</c:v>
                </c:pt>
              </c:numCache>
            </c:numRef>
          </c:val>
        </c:ser>
        <c:dLbls/>
        <c:marker val="1"/>
        <c:axId val="155734016"/>
        <c:axId val="155735552"/>
      </c:lineChart>
      <c:catAx>
        <c:axId val="1557340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5735552"/>
        <c:crosses val="autoZero"/>
        <c:auto val="1"/>
        <c:lblAlgn val="ctr"/>
        <c:lblOffset val="100"/>
      </c:catAx>
      <c:valAx>
        <c:axId val="155735552"/>
        <c:scaling>
          <c:orientation val="minMax"/>
        </c:scaling>
        <c:delete val="1"/>
        <c:axPos val="l"/>
        <c:numFmt formatCode="#,##0.0" sourceLinked="1"/>
        <c:tickLblPos val="none"/>
        <c:crossAx val="155734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734E-2"/>
          <c:y val="0.43174300992269032"/>
          <c:w val="0.88496812538391956"/>
          <c:h val="0.3007243043918266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206.8</c:v>
                </c:pt>
                <c:pt idx="2">
                  <c:v>0</c:v>
                </c:pt>
              </c:numCache>
            </c:numRef>
          </c:val>
        </c:ser>
        <c:dLbls/>
        <c:marker val="1"/>
        <c:axId val="155767552"/>
        <c:axId val="155769088"/>
      </c:lineChart>
      <c:catAx>
        <c:axId val="1557675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5769088"/>
        <c:crosses val="autoZero"/>
        <c:auto val="1"/>
        <c:lblAlgn val="ctr"/>
        <c:lblOffset val="100"/>
      </c:catAx>
      <c:valAx>
        <c:axId val="155769088"/>
        <c:scaling>
          <c:orientation val="minMax"/>
        </c:scaling>
        <c:delete val="1"/>
        <c:axPos val="l"/>
        <c:numFmt formatCode="#,##0.0" sourceLinked="1"/>
        <c:tickLblPos val="none"/>
        <c:crossAx val="155767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8888266748789246E-2"/>
          <c:y val="0.43174300992269032"/>
          <c:w val="0.8535957959431828"/>
          <c:h val="0.3007243043918261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3810.3</c:v>
                </c:pt>
                <c:pt idx="2">
                  <c:v>5077.9000000000005</c:v>
                </c:pt>
              </c:numCache>
            </c:numRef>
          </c:val>
        </c:ser>
        <c:dLbls/>
        <c:marker val="1"/>
        <c:axId val="155842048"/>
        <c:axId val="155843584"/>
      </c:lineChart>
      <c:catAx>
        <c:axId val="1558420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5843584"/>
        <c:crosses val="autoZero"/>
        <c:auto val="1"/>
        <c:lblAlgn val="ctr"/>
        <c:lblOffset val="100"/>
      </c:catAx>
      <c:valAx>
        <c:axId val="155843584"/>
        <c:scaling>
          <c:orientation val="minMax"/>
        </c:scaling>
        <c:delete val="1"/>
        <c:axPos val="l"/>
        <c:numFmt formatCode="#,##0.0" sourceLinked="1"/>
        <c:tickLblPos val="none"/>
        <c:crossAx val="155842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floor>
      <c:spPr>
        <a:noFill/>
        <a:ln w="9525">
          <a:noFill/>
        </a:ln>
      </c:spPr>
    </c:floor>
    <c:sideWall>
      <c:spPr>
        <a:noFill/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2FD5E7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2878,5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3138,2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3164,3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3523.7</c:v>
                </c:pt>
                <c:pt idx="1">
                  <c:v>4074.9</c:v>
                </c:pt>
                <c:pt idx="2">
                  <c:v>3786.1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83E6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1401,6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smtClean="0"/>
                      <a:t>1873,8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1575,2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2564.9</c:v>
                </c:pt>
                <c:pt idx="1">
                  <c:v>2599.5</c:v>
                </c:pt>
                <c:pt idx="2">
                  <c:v>2559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CE2284"/>
            </a:solidFill>
            <a:ln>
              <a:noFill/>
            </a:ln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smtClean="0"/>
                      <a:t>2334,8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2458,6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2617,1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1647.7</c:v>
                </c:pt>
                <c:pt idx="1">
                  <c:v>1974.3</c:v>
                </c:pt>
                <c:pt idx="2">
                  <c:v>1882.2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layout>
                <c:manualLayout>
                  <c:x val="1.5204249336280683E-2"/>
                  <c:y val="-1.931994264349242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59,6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4326798938049028E-2"/>
                  <c:y val="-2.704749375610603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62,7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8245099203536945E-2"/>
                  <c:y val="-3.09114214355495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67,1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</c:spPr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Лист1!$E$2:$E$4</c:f>
              <c:numCache>
                <c:formatCode>0.0</c:formatCode>
                <c:ptCount val="3"/>
                <c:pt idx="0">
                  <c:v>90.8</c:v>
                </c:pt>
                <c:pt idx="1">
                  <c:v>97.9</c:v>
                </c:pt>
                <c:pt idx="2">
                  <c:v>96.9</c:v>
                </c:pt>
              </c:numCache>
            </c:numRef>
          </c:val>
        </c:ser>
        <c:dLbls>
          <c:showVal val="1"/>
        </c:dLbls>
        <c:gapWidth val="88"/>
        <c:gapDepth val="38"/>
        <c:shape val="box"/>
        <c:axId val="155903872"/>
        <c:axId val="155905408"/>
        <c:axId val="0"/>
      </c:bar3DChart>
      <c:catAx>
        <c:axId val="155903872"/>
        <c:scaling>
          <c:orientation val="minMax"/>
        </c:scaling>
        <c:delete val="1"/>
        <c:axPos val="b"/>
        <c:numFmt formatCode="General" sourceLinked="1"/>
        <c:tickLblPos val="none"/>
        <c:crossAx val="155905408"/>
        <c:crosses val="autoZero"/>
        <c:auto val="1"/>
        <c:lblAlgn val="ctr"/>
        <c:lblOffset val="100"/>
      </c:catAx>
      <c:valAx>
        <c:axId val="155905408"/>
        <c:scaling>
          <c:orientation val="minMax"/>
        </c:scaling>
        <c:delete val="1"/>
        <c:axPos val="l"/>
        <c:numFmt formatCode="0.0" sourceLinked="1"/>
        <c:tickLblPos val="none"/>
        <c:crossAx val="155903872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5.5452171980891689E-2"/>
          <c:w val="1"/>
          <c:h val="0.944547828019109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E64CBA"/>
              </a:solidFill>
            </a:ln>
          </c:spPr>
          <c:marker>
            <c:symbol val="circle"/>
            <c:size val="6"/>
            <c:spPr>
              <a:solidFill>
                <a:schemeClr val="bg1"/>
              </a:solidFill>
              <a:ln w="31750">
                <a:solidFill>
                  <a:srgbClr val="E64CBA"/>
                </a:solidFill>
              </a:ln>
            </c:spPr>
          </c:marker>
          <c:dLbls>
            <c:dLbl>
              <c:idx val="0"/>
              <c:layout>
                <c:manualLayout>
                  <c:x val="-7.0611744227148512E-2"/>
                  <c:y val="-0.12416213013369042"/>
                </c:manualLayout>
              </c:layout>
              <c:tx>
                <c:rich>
                  <a:bodyPr anchor="t" anchorCtr="0"/>
                  <a:lstStyle/>
                  <a:p>
                    <a:pPr>
                      <a:defRPr sz="10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6674,5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-6.5665461143523923E-2"/>
                  <c:y val="-0.14576158204644143"/>
                </c:manualLayout>
              </c:layout>
              <c:tx>
                <c:rich>
                  <a:bodyPr anchor="t" anchorCtr="0"/>
                  <a:lstStyle/>
                  <a:p>
                    <a:pPr>
                      <a:defRPr sz="10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7533,3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showVal val="1"/>
            </c:dLbl>
            <c:dLbl>
              <c:idx val="2"/>
              <c:layout>
                <c:manualLayout>
                  <c:x val="-7.0447048949215829E-2"/>
                  <c:y val="-0.12224567640632644"/>
                </c:manualLayout>
              </c:layout>
              <c:tx>
                <c:rich>
                  <a:bodyPr anchor="t" anchorCtr="0"/>
                  <a:lstStyle/>
                  <a:p>
                    <a:pPr>
                      <a:defRPr sz="10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7423,7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showVal val="1"/>
            </c:dLbl>
            <c:txPr>
              <a:bodyPr anchor="t" anchorCtr="0"/>
              <a:lstStyle/>
              <a:p>
                <a:pPr>
                  <a:defRPr sz="1000">
                    <a:latin typeface="Proxima Nova Lt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5394.3</c:v>
                </c:pt>
                <c:pt idx="1">
                  <c:v>6597.1</c:v>
                </c:pt>
                <c:pt idx="2">
                  <c:v>5637.5</c:v>
                </c:pt>
              </c:numCache>
            </c:numRef>
          </c:val>
        </c:ser>
        <c:dLbls/>
        <c:marker val="1"/>
        <c:axId val="156013696"/>
        <c:axId val="156015232"/>
      </c:lineChart>
      <c:catAx>
        <c:axId val="156013696"/>
        <c:scaling>
          <c:orientation val="minMax"/>
        </c:scaling>
        <c:delete val="1"/>
        <c:axPos val="b"/>
        <c:numFmt formatCode="General" sourceLinked="1"/>
        <c:tickLblPos val="none"/>
        <c:crossAx val="156015232"/>
        <c:crosses val="autoZero"/>
        <c:auto val="1"/>
        <c:lblAlgn val="ctr"/>
        <c:lblOffset val="100"/>
      </c:catAx>
      <c:valAx>
        <c:axId val="156015232"/>
        <c:scaling>
          <c:orientation val="minMax"/>
        </c:scaling>
        <c:delete val="1"/>
        <c:axPos val="l"/>
        <c:numFmt formatCode="0.0" sourceLinked="1"/>
        <c:tickLblPos val="none"/>
        <c:crossAx val="1560136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045E-2"/>
          <c:y val="0.43174300992269032"/>
          <c:w val="0.88496812538391956"/>
          <c:h val="0.300724304391824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 spc="-5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523490.8</c:v>
                </c:pt>
                <c:pt idx="1">
                  <c:v>538187.5</c:v>
                </c:pt>
                <c:pt idx="2">
                  <c:v>538187.5</c:v>
                </c:pt>
              </c:numCache>
            </c:numRef>
          </c:val>
        </c:ser>
        <c:dLbls/>
        <c:marker val="1"/>
        <c:axId val="156070272"/>
        <c:axId val="156103040"/>
      </c:lineChart>
      <c:catAx>
        <c:axId val="1560702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103040"/>
        <c:crosses val="autoZero"/>
        <c:auto val="1"/>
        <c:lblAlgn val="ctr"/>
        <c:lblOffset val="100"/>
      </c:catAx>
      <c:valAx>
        <c:axId val="156103040"/>
        <c:scaling>
          <c:orientation val="minMax"/>
        </c:scaling>
        <c:delete val="1"/>
        <c:axPos val="l"/>
        <c:numFmt formatCode="#,##0.0" sourceLinked="1"/>
        <c:tickLblPos val="none"/>
        <c:crossAx val="1560702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117E-2"/>
          <c:y val="0.43174300992269032"/>
          <c:w val="0.88496812538391956"/>
          <c:h val="0.3007243043918246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pPr>
                      <a:defRPr sz="800" spc="-4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0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dLbl>
              <c:idx val="1"/>
              <c:tx>
                <c:rich>
                  <a:bodyPr/>
                  <a:lstStyle/>
                  <a:p>
                    <a:pPr>
                      <a:defRPr sz="800" spc="-4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429754,6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pPr>
                      <a:defRPr sz="800" spc="-4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126874,7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txPr>
              <a:bodyPr/>
              <a:lstStyle/>
              <a:p>
                <a:pPr>
                  <a:defRPr sz="800" spc="-40" baseline="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429754.6</c:v>
                </c:pt>
                <c:pt idx="2">
                  <c:v>126874.7</c:v>
                </c:pt>
              </c:numCache>
            </c:numRef>
          </c:val>
        </c:ser>
        <c:dLbls/>
        <c:marker val="1"/>
        <c:axId val="156287744"/>
        <c:axId val="156289280"/>
      </c:lineChart>
      <c:catAx>
        <c:axId val="1562877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289280"/>
        <c:crosses val="autoZero"/>
        <c:auto val="1"/>
        <c:lblAlgn val="ctr"/>
        <c:lblOffset val="100"/>
      </c:catAx>
      <c:valAx>
        <c:axId val="156289280"/>
        <c:scaling>
          <c:orientation val="minMax"/>
        </c:scaling>
        <c:delete val="1"/>
        <c:axPos val="l"/>
        <c:numFmt formatCode="#,##0.0" sourceLinked="1"/>
        <c:tickLblPos val="none"/>
        <c:crossAx val="1562877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075E-2"/>
          <c:y val="0.43174300992269032"/>
          <c:w val="0.88496812538391956"/>
          <c:h val="0.300724304391824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328812,2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341726,6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pPr>
                      <a:defRPr sz="800" spc="-6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341726,6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txPr>
              <a:bodyPr/>
              <a:lstStyle/>
              <a:p>
                <a:pPr>
                  <a:defRPr sz="800" spc="-4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328812.2</c:v>
                </c:pt>
                <c:pt idx="1">
                  <c:v>341726.6</c:v>
                </c:pt>
                <c:pt idx="2">
                  <c:v>341726.6</c:v>
                </c:pt>
              </c:numCache>
            </c:numRef>
          </c:val>
        </c:ser>
        <c:dLbls/>
        <c:marker val="1"/>
        <c:axId val="156150016"/>
        <c:axId val="156160000"/>
      </c:lineChart>
      <c:catAx>
        <c:axId val="1561500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160000"/>
        <c:crosses val="autoZero"/>
        <c:auto val="1"/>
        <c:lblAlgn val="ctr"/>
        <c:lblOffset val="100"/>
      </c:catAx>
      <c:valAx>
        <c:axId val="156160000"/>
        <c:scaling>
          <c:orientation val="minMax"/>
        </c:scaling>
        <c:delete val="1"/>
        <c:axPos val="l"/>
        <c:numFmt formatCode="#,##0.0" sourceLinked="1"/>
        <c:tickLblPos val="none"/>
        <c:crossAx val="156150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117E-2"/>
          <c:y val="0.43174300992269032"/>
          <c:w val="0.88496812538391956"/>
          <c:h val="0.3007243043918246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86632,4</a:t>
                    </a:r>
                    <a:endParaRPr lang="en-US" dirty="0"/>
                  </a:p>
                </c:rich>
              </c:tx>
              <c:dLblPos val="t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  <a:r>
                      <a:rPr lang="ru-RU"/>
                      <a:t>93962,6</a:t>
                    </a:r>
                    <a:endParaRPr lang="en-US"/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  <a:r>
                      <a:rPr lang="ru-RU"/>
                      <a:t>93962,6</a:t>
                    </a:r>
                    <a:endParaRPr lang="en-US"/>
                  </a:p>
                </c:rich>
              </c:tx>
              <c:dLblPos val="t"/>
              <c:showVal val="1"/>
            </c:dLbl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186632.4</c:v>
                </c:pt>
                <c:pt idx="1">
                  <c:v>193962.6</c:v>
                </c:pt>
                <c:pt idx="2">
                  <c:v>193962.6</c:v>
                </c:pt>
              </c:numCache>
            </c:numRef>
          </c:val>
        </c:ser>
        <c:dLbls/>
        <c:marker val="1"/>
        <c:axId val="156339200"/>
        <c:axId val="156345088"/>
      </c:lineChart>
      <c:catAx>
        <c:axId val="1563392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56345088"/>
        <c:crosses val="autoZero"/>
        <c:auto val="1"/>
        <c:lblAlgn val="ctr"/>
        <c:lblOffset val="100"/>
      </c:catAx>
      <c:valAx>
        <c:axId val="156345088"/>
        <c:scaling>
          <c:orientation val="minMax"/>
        </c:scaling>
        <c:delete val="1"/>
        <c:axPos val="l"/>
        <c:numFmt formatCode="#,##0.0" sourceLinked="1"/>
        <c:tickLblPos val="none"/>
        <c:crossAx val="1563392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075E-2"/>
          <c:y val="0.43174300992269032"/>
          <c:w val="0.88496812538391956"/>
          <c:h val="0.300724304391824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1"/>
              <c:tx>
                <c:rich>
                  <a:bodyPr/>
                  <a:lstStyle/>
                  <a:p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ru-RU" smtClean="0">
                        <a:latin typeface="Times New Roman" pitchFamily="18" charset="0"/>
                        <a:cs typeface="Times New Roman" pitchFamily="18" charset="0"/>
                      </a:rPr>
                      <a:t>42,3</a:t>
                    </a:r>
                    <a:endParaRPr lang="en-US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>
                        <a:latin typeface="Times New Roman" pitchFamily="18" charset="0"/>
                        <a:cs typeface="Times New Roman" pitchFamily="18" charset="0"/>
                      </a:rPr>
                      <a:t>221,7</a:t>
                    </a:r>
                    <a:endParaRPr lang="en-US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250</c:v>
                </c:pt>
                <c:pt idx="1">
                  <c:v>250</c:v>
                </c:pt>
                <c:pt idx="2">
                  <c:v>250</c:v>
                </c:pt>
              </c:numCache>
            </c:numRef>
          </c:val>
        </c:ser>
        <c:dLbls/>
        <c:marker val="1"/>
        <c:axId val="156381184"/>
        <c:axId val="156382720"/>
      </c:lineChart>
      <c:catAx>
        <c:axId val="1563811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382720"/>
        <c:crosses val="autoZero"/>
        <c:auto val="1"/>
        <c:lblAlgn val="ctr"/>
        <c:lblOffset val="100"/>
      </c:catAx>
      <c:valAx>
        <c:axId val="156382720"/>
        <c:scaling>
          <c:orientation val="minMax"/>
        </c:scaling>
        <c:delete val="1"/>
        <c:axPos val="l"/>
        <c:numFmt formatCode="#,##0.0" sourceLinked="1"/>
        <c:tickLblPos val="none"/>
        <c:crossAx val="1563811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3.2323006090468794E-2"/>
          <c:y val="0.13968156203380885"/>
          <c:w val="0.96767699390953565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46,6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47,6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43.3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 algn="ctr" rtl="0">
                      <a:defRPr lang="ru-RU" sz="1000" b="1" i="0" u="none" strike="noStrike" kern="1200" baseline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000" b="1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rPr>
                      <a:t>+ 1,0</a:t>
                    </a:r>
                  </a:p>
                </c:rich>
              </c:tx>
              <c:spPr/>
              <c:dLblPos val="inBase"/>
              <c:showVal val="1"/>
            </c:dLbl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1.7999999999999999E-2</c:v>
                </c:pt>
              </c:numCache>
            </c:numRef>
          </c:val>
        </c:ser>
        <c:dLbls/>
        <c:gapWidth val="47"/>
        <c:overlap val="100"/>
        <c:axId val="120668928"/>
        <c:axId val="120670464"/>
      </c:barChart>
      <c:catAx>
        <c:axId val="120668928"/>
        <c:scaling>
          <c:orientation val="minMax"/>
        </c:scaling>
        <c:delete val="1"/>
        <c:axPos val="l"/>
        <c:numFmt formatCode="General" sourceLinked="1"/>
        <c:tickLblPos val="none"/>
        <c:crossAx val="120670464"/>
        <c:crosses val="autoZero"/>
        <c:auto val="1"/>
        <c:lblAlgn val="ctr"/>
        <c:lblOffset val="100"/>
      </c:catAx>
      <c:valAx>
        <c:axId val="120670464"/>
        <c:scaling>
          <c:orientation val="minMax"/>
        </c:scaling>
        <c:delete val="1"/>
        <c:axPos val="b"/>
        <c:numFmt formatCode="0%" sourceLinked="1"/>
        <c:tickLblPos val="none"/>
        <c:crossAx val="120668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117E-2"/>
          <c:y val="0.43174300992269032"/>
          <c:w val="0.88496812538391956"/>
          <c:h val="0.3007243043918246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E9559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E9559F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235036,4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35036,4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235036,4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 spc="-3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235036.4</c:v>
                </c:pt>
                <c:pt idx="1">
                  <c:v>235036.4</c:v>
                </c:pt>
                <c:pt idx="2">
                  <c:v>235036.4</c:v>
                </c:pt>
              </c:numCache>
            </c:numRef>
          </c:val>
        </c:ser>
        <c:dLbls/>
        <c:marker val="1"/>
        <c:axId val="156447488"/>
        <c:axId val="156449024"/>
      </c:lineChart>
      <c:catAx>
        <c:axId val="1564474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449024"/>
        <c:crosses val="autoZero"/>
        <c:auto val="1"/>
        <c:lblAlgn val="ctr"/>
        <c:lblOffset val="100"/>
      </c:catAx>
      <c:valAx>
        <c:axId val="156449024"/>
        <c:scaling>
          <c:orientation val="minMax"/>
        </c:scaling>
        <c:delete val="1"/>
        <c:axPos val="l"/>
        <c:numFmt formatCode="#,##0.0" sourceLinked="1"/>
        <c:tickLblPos val="none"/>
        <c:crossAx val="156447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026E-2"/>
          <c:y val="0.43174300992269032"/>
          <c:w val="0.88496812538391956"/>
          <c:h val="0.300724304391824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pPr>
                      <a:defRPr sz="800" spc="-1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pc="-10" baseline="0" dirty="0" smtClean="0">
                        <a:latin typeface="Times New Roman" pitchFamily="18" charset="0"/>
                        <a:cs typeface="Times New Roman" pitchFamily="18" charset="0"/>
                      </a:rPr>
                      <a:t>36025,9</a:t>
                    </a:r>
                    <a:endParaRPr lang="en-US" spc="-10" baseline="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6828,5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36828,5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36025.9</c:v>
                </c:pt>
                <c:pt idx="1">
                  <c:v>36828.5</c:v>
                </c:pt>
                <c:pt idx="2">
                  <c:v>36828.5</c:v>
                </c:pt>
              </c:numCache>
            </c:numRef>
          </c:val>
        </c:ser>
        <c:dLbls/>
        <c:marker val="1"/>
        <c:axId val="152992000"/>
        <c:axId val="152997888"/>
      </c:lineChart>
      <c:catAx>
        <c:axId val="1529920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997888"/>
        <c:crosses val="autoZero"/>
        <c:auto val="1"/>
        <c:lblAlgn val="ctr"/>
        <c:lblOffset val="100"/>
      </c:catAx>
      <c:valAx>
        <c:axId val="152997888"/>
        <c:scaling>
          <c:orientation val="minMax"/>
        </c:scaling>
        <c:delete val="1"/>
        <c:axPos val="l"/>
        <c:numFmt formatCode="#,##0.0" sourceLinked="1"/>
        <c:tickLblPos val="none"/>
        <c:crossAx val="1529920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026E-2"/>
          <c:y val="0.43174300992269032"/>
          <c:w val="0.88496812538391956"/>
          <c:h val="0.300724304391824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pPr>
                      <a:defRPr sz="800" spc="-4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pc="-40" baseline="0" dirty="0" smtClean="0">
                        <a:latin typeface="Times New Roman" pitchFamily="18" charset="0"/>
                        <a:cs typeface="Times New Roman" pitchFamily="18" charset="0"/>
                      </a:rPr>
                      <a:t>1042552,1</a:t>
                    </a:r>
                    <a:endParaRPr lang="en-US" spc="-40" baseline="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1058741,0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1058741,0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 spc="-3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1042552.1</c:v>
                </c:pt>
                <c:pt idx="1">
                  <c:v>1058741</c:v>
                </c:pt>
                <c:pt idx="2">
                  <c:v>1058741</c:v>
                </c:pt>
              </c:numCache>
            </c:numRef>
          </c:val>
        </c:ser>
        <c:dLbls/>
        <c:marker val="1"/>
        <c:axId val="153009536"/>
        <c:axId val="156583040"/>
      </c:lineChart>
      <c:catAx>
        <c:axId val="1530095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583040"/>
        <c:crosses val="autoZero"/>
        <c:auto val="1"/>
        <c:lblAlgn val="ctr"/>
        <c:lblOffset val="100"/>
      </c:catAx>
      <c:valAx>
        <c:axId val="156583040"/>
        <c:scaling>
          <c:orientation val="minMax"/>
        </c:scaling>
        <c:delete val="1"/>
        <c:axPos val="l"/>
        <c:numFmt formatCode="#,##0.0" sourceLinked="1"/>
        <c:tickLblPos val="none"/>
        <c:crossAx val="1530095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8888266748789246E-2"/>
          <c:y val="0.43174300992269032"/>
          <c:w val="0.85359579594317825"/>
          <c:h val="0.3007243043918240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E13A0D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E13A0D"/>
                </a:solidFill>
              </a:ln>
            </c:spPr>
          </c:marker>
          <c:dLbls>
            <c:dLbl>
              <c:idx val="1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69968,1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69968,1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69036.899999999994</c:v>
                </c:pt>
                <c:pt idx="1">
                  <c:v>69968.100000000006</c:v>
                </c:pt>
                <c:pt idx="2">
                  <c:v>69968.100000000006</c:v>
                </c:pt>
              </c:numCache>
            </c:numRef>
          </c:val>
        </c:ser>
        <c:dLbls/>
        <c:marker val="1"/>
        <c:axId val="156647808"/>
        <c:axId val="156649344"/>
      </c:lineChart>
      <c:catAx>
        <c:axId val="1566478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649344"/>
        <c:crosses val="autoZero"/>
        <c:auto val="1"/>
        <c:lblAlgn val="ctr"/>
        <c:lblOffset val="100"/>
      </c:catAx>
      <c:valAx>
        <c:axId val="156649344"/>
        <c:scaling>
          <c:orientation val="minMax"/>
        </c:scaling>
        <c:delete val="1"/>
        <c:axPos val="l"/>
        <c:numFmt formatCode="#,##0.0" sourceLinked="1"/>
        <c:tickLblPos val="none"/>
        <c:crossAx val="1566478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026E-2"/>
          <c:y val="0.43174300992269032"/>
          <c:w val="0.88496812538391956"/>
          <c:h val="0.300724304391824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E13A0D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E13A0D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658817,9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658817,9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658817,9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 spc="-5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658817.9</c:v>
                </c:pt>
                <c:pt idx="1">
                  <c:v>658817.9</c:v>
                </c:pt>
                <c:pt idx="2">
                  <c:v>658817.9</c:v>
                </c:pt>
              </c:numCache>
            </c:numRef>
          </c:val>
        </c:ser>
        <c:dLbls/>
        <c:marker val="1"/>
        <c:axId val="156664960"/>
        <c:axId val="156666496"/>
      </c:lineChart>
      <c:catAx>
        <c:axId val="1566649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666496"/>
        <c:crosses val="autoZero"/>
        <c:auto val="1"/>
        <c:lblAlgn val="ctr"/>
        <c:lblOffset val="100"/>
      </c:catAx>
      <c:valAx>
        <c:axId val="156666496"/>
        <c:scaling>
          <c:orientation val="minMax"/>
        </c:scaling>
        <c:delete val="1"/>
        <c:axPos val="l"/>
        <c:numFmt formatCode="#,##0.0" sourceLinked="1"/>
        <c:tickLblPos val="none"/>
        <c:crossAx val="1566649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075E-2"/>
          <c:y val="0.43174300992269032"/>
          <c:w val="0.88496812538391956"/>
          <c:h val="0.300724304391824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1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77520,7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77520,7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74591</c:v>
                </c:pt>
                <c:pt idx="1">
                  <c:v>77520.7</c:v>
                </c:pt>
                <c:pt idx="2">
                  <c:v>77520.7</c:v>
                </c:pt>
              </c:numCache>
            </c:numRef>
          </c:val>
        </c:ser>
        <c:dLbls/>
        <c:marker val="1"/>
        <c:axId val="156739456"/>
        <c:axId val="156740992"/>
      </c:lineChart>
      <c:catAx>
        <c:axId val="1567394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740992"/>
        <c:crosses val="autoZero"/>
        <c:auto val="1"/>
        <c:lblAlgn val="ctr"/>
        <c:lblOffset val="100"/>
      </c:catAx>
      <c:valAx>
        <c:axId val="156740992"/>
        <c:scaling>
          <c:orientation val="minMax"/>
        </c:scaling>
        <c:delete val="1"/>
        <c:axPos val="l"/>
        <c:numFmt formatCode="#,##0.0" sourceLinked="1"/>
        <c:tickLblPos val="none"/>
        <c:crossAx val="156739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075E-2"/>
          <c:y val="0.43174300992269032"/>
          <c:w val="0.88496812538391956"/>
          <c:h val="0.300724304391824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E13A0D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E13A0D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38995,7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39527,3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39527,3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38995.699999999997</c:v>
                </c:pt>
                <c:pt idx="1">
                  <c:v>39527.300000000003</c:v>
                </c:pt>
                <c:pt idx="2">
                  <c:v>39527</c:v>
                </c:pt>
              </c:numCache>
            </c:numRef>
          </c:val>
        </c:ser>
        <c:dLbls/>
        <c:marker val="1"/>
        <c:axId val="156785280"/>
        <c:axId val="156795264"/>
      </c:lineChart>
      <c:catAx>
        <c:axId val="1567852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795264"/>
        <c:crosses val="autoZero"/>
        <c:auto val="1"/>
        <c:lblAlgn val="ctr"/>
        <c:lblOffset val="100"/>
      </c:catAx>
      <c:valAx>
        <c:axId val="156795264"/>
        <c:scaling>
          <c:orientation val="minMax"/>
        </c:scaling>
        <c:delete val="1"/>
        <c:axPos val="l"/>
        <c:numFmt formatCode="#,##0.0" sourceLinked="1"/>
        <c:tickLblPos val="none"/>
        <c:crossAx val="1567852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075E-2"/>
          <c:y val="0.43174300992269032"/>
          <c:w val="0.88496812538391956"/>
          <c:h val="0.300724304391824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pPr>
                      <a:defRPr sz="800" spc="-6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0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txPr>
              <a:bodyPr/>
              <a:lstStyle/>
              <a:p>
                <a:pPr>
                  <a:defRPr sz="800" spc="-5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75410.100000000006</c:v>
                </c:pt>
                <c:pt idx="2">
                  <c:v>100498.4</c:v>
                </c:pt>
              </c:numCache>
            </c:numRef>
          </c:val>
        </c:ser>
        <c:dLbls/>
        <c:marker val="1"/>
        <c:axId val="156856320"/>
        <c:axId val="156857856"/>
      </c:lineChart>
      <c:catAx>
        <c:axId val="1568563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857856"/>
        <c:crosses val="autoZero"/>
        <c:auto val="1"/>
        <c:lblAlgn val="ctr"/>
        <c:lblOffset val="100"/>
      </c:catAx>
      <c:valAx>
        <c:axId val="156857856"/>
        <c:scaling>
          <c:orientation val="minMax"/>
        </c:scaling>
        <c:delete val="1"/>
        <c:axPos val="l"/>
        <c:numFmt formatCode="#,##0.0" sourceLinked="1"/>
        <c:tickLblPos val="none"/>
        <c:crossAx val="156856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075E-2"/>
          <c:y val="0.43174300992269032"/>
          <c:w val="0.88496812538391956"/>
          <c:h val="0.3007243043918245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4</a:t>
                    </a: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513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4513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4513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4513</c:v>
                </c:pt>
                <c:pt idx="1">
                  <c:v>4513</c:v>
                </c:pt>
                <c:pt idx="2">
                  <c:v>4513</c:v>
                </c:pt>
              </c:numCache>
            </c:numRef>
          </c:val>
        </c:ser>
        <c:dLbls/>
        <c:marker val="1"/>
        <c:axId val="156881664"/>
        <c:axId val="156883200"/>
      </c:lineChart>
      <c:catAx>
        <c:axId val="1568816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883200"/>
        <c:crosses val="autoZero"/>
        <c:auto val="1"/>
        <c:lblAlgn val="ctr"/>
        <c:lblOffset val="100"/>
      </c:catAx>
      <c:valAx>
        <c:axId val="156883200"/>
        <c:scaling>
          <c:orientation val="minMax"/>
        </c:scaling>
        <c:delete val="1"/>
        <c:axPos val="l"/>
        <c:numFmt formatCode="#,##0.0" sourceLinked="1"/>
        <c:tickLblPos val="none"/>
        <c:crossAx val="1568816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117E-2"/>
          <c:y val="0.43174300992269032"/>
          <c:w val="0.88496812538391956"/>
          <c:h val="0.3007243043918246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25400,4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25677,5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25677,5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25400.400000000001</c:v>
                </c:pt>
                <c:pt idx="1">
                  <c:v>25677.5</c:v>
                </c:pt>
                <c:pt idx="2">
                  <c:v>25677.5</c:v>
                </c:pt>
              </c:numCache>
            </c:numRef>
          </c:val>
        </c:ser>
        <c:dLbls/>
        <c:marker val="1"/>
        <c:axId val="156947968"/>
        <c:axId val="156949504"/>
      </c:lineChart>
      <c:catAx>
        <c:axId val="1569479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6949504"/>
        <c:crosses val="autoZero"/>
        <c:auto val="1"/>
        <c:lblAlgn val="ctr"/>
        <c:lblOffset val="100"/>
      </c:catAx>
      <c:valAx>
        <c:axId val="156949504"/>
        <c:scaling>
          <c:orientation val="minMax"/>
        </c:scaling>
        <c:delete val="1"/>
        <c:axPos val="l"/>
        <c:numFmt formatCode="#,##0.0" sourceLinked="1"/>
        <c:tickLblPos val="none"/>
        <c:crossAx val="1569479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3081995757205231E-2"/>
          <c:y val="0.13968156203380894"/>
          <c:w val="0.9369180042427947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54,2</a:t>
                    </a:r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900" dirty="0" smtClean="0"/>
                      <a:t>53,4</a:t>
                    </a:r>
                    <a:endParaRPr lang="en-US" sz="900" dirty="0"/>
                  </a:p>
                </c:rich>
              </c:tx>
              <c:dLblPos val="inBase"/>
              <c:showVal val="1"/>
            </c:dLbl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49</c:v>
                </c:pt>
                <c:pt idx="1">
                  <c:v>50.3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 algn="ctr" rtl="0">
                      <a:defRPr lang="ru-RU" sz="1000" b="1" i="0" u="none" strike="noStrike" kern="1200" baseline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000" b="1" i="0" u="none" strike="noStrike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rPr>
                      <a:t>- 0,8</a:t>
                    </a:r>
                  </a:p>
                </c:rich>
              </c:tx>
              <c:spPr/>
              <c:showVal val="1"/>
            </c:dLbl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1.7999999999999999E-2</c:v>
                </c:pt>
              </c:numCache>
            </c:numRef>
          </c:val>
        </c:ser>
        <c:dLbls/>
        <c:gapWidth val="47"/>
        <c:overlap val="100"/>
        <c:axId val="120758656"/>
        <c:axId val="120760192"/>
      </c:barChart>
      <c:catAx>
        <c:axId val="120758656"/>
        <c:scaling>
          <c:orientation val="minMax"/>
        </c:scaling>
        <c:delete val="1"/>
        <c:axPos val="l"/>
        <c:numFmt formatCode="General" sourceLinked="1"/>
        <c:tickLblPos val="none"/>
        <c:crossAx val="120760192"/>
        <c:crosses val="autoZero"/>
        <c:auto val="1"/>
        <c:lblAlgn val="ctr"/>
        <c:lblOffset val="100"/>
      </c:catAx>
      <c:valAx>
        <c:axId val="120760192"/>
        <c:scaling>
          <c:orientation val="minMax"/>
        </c:scaling>
        <c:delete val="1"/>
        <c:axPos val="b"/>
        <c:numFmt formatCode="0%" sourceLinked="1"/>
        <c:tickLblPos val="none"/>
        <c:crossAx val="1207586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26414513284246477"/>
          <c:w val="0.893333211166637"/>
          <c:h val="0.73585486715754012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0.20500000000000004</c:v>
                </c:pt>
                <c:pt idx="1">
                  <c:v>0.21680000000000021</c:v>
                </c:pt>
                <c:pt idx="2">
                  <c:v>0.18500000000000041</c:v>
                </c:pt>
                <c:pt idx="3">
                  <c:v>0.18500000000000041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CF75D1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CF75D1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0.20500000000000004</c:v>
                </c:pt>
                <c:pt idx="1">
                  <c:v>0.21680000000000021</c:v>
                </c:pt>
                <c:pt idx="2">
                  <c:v>0.18500000000000041</c:v>
                </c:pt>
                <c:pt idx="3">
                  <c:v>0.18500000000000041</c:v>
                </c:pt>
              </c:numCache>
            </c:numRef>
          </c:val>
        </c:ser>
        <c:dLbls/>
        <c:marker val="1"/>
        <c:axId val="157102464"/>
        <c:axId val="157104000"/>
      </c:lineChart>
      <c:catAx>
        <c:axId val="157102464"/>
        <c:scaling>
          <c:orientation val="minMax"/>
        </c:scaling>
        <c:delete val="1"/>
        <c:axPos val="b"/>
        <c:numFmt formatCode="General" sourceLinked="1"/>
        <c:tickLblPos val="none"/>
        <c:crossAx val="157104000"/>
        <c:crosses val="autoZero"/>
        <c:auto val="1"/>
        <c:lblAlgn val="ctr"/>
        <c:lblOffset val="100"/>
      </c:catAx>
      <c:valAx>
        <c:axId val="157104000"/>
        <c:scaling>
          <c:orientation val="minMax"/>
        </c:scaling>
        <c:delete val="1"/>
        <c:axPos val="l"/>
        <c:numFmt formatCode="0.00%" sourceLinked="1"/>
        <c:tickLblPos val="none"/>
        <c:crossAx val="1571024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57191552"/>
        <c:axId val="157201536"/>
      </c:lineChart>
      <c:catAx>
        <c:axId val="157191552"/>
        <c:scaling>
          <c:orientation val="minMax"/>
        </c:scaling>
        <c:axPos val="b"/>
        <c:numFmt formatCode="General" sourceLinked="1"/>
        <c:tickLblPos val="nextTo"/>
        <c:crossAx val="157201536"/>
        <c:crosses val="autoZero"/>
        <c:auto val="1"/>
        <c:lblAlgn val="ctr"/>
        <c:lblOffset val="100"/>
      </c:catAx>
      <c:valAx>
        <c:axId val="157201536"/>
        <c:scaling>
          <c:orientation val="minMax"/>
        </c:scaling>
        <c:delete val="1"/>
        <c:axPos val="l"/>
        <c:numFmt formatCode="General" sourceLinked="1"/>
        <c:tickLblPos val="none"/>
        <c:crossAx val="157191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19303451944343347"/>
          <c:w val="0.89333321116663678"/>
          <c:h val="0.80696548055656669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26228</c:v>
                </c:pt>
                <c:pt idx="1">
                  <c:v>26228</c:v>
                </c:pt>
                <c:pt idx="2">
                  <c:v>26228</c:v>
                </c:pt>
                <c:pt idx="3">
                  <c:v>26228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00B05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00B05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26228</c:v>
                </c:pt>
                <c:pt idx="1">
                  <c:v>26228</c:v>
                </c:pt>
                <c:pt idx="2">
                  <c:v>26228</c:v>
                </c:pt>
                <c:pt idx="3">
                  <c:v>26228</c:v>
                </c:pt>
              </c:numCache>
            </c:numRef>
          </c:val>
        </c:ser>
        <c:dLbls/>
        <c:marker val="1"/>
        <c:axId val="157246976"/>
        <c:axId val="157248512"/>
      </c:lineChart>
      <c:catAx>
        <c:axId val="157246976"/>
        <c:scaling>
          <c:orientation val="minMax"/>
        </c:scaling>
        <c:delete val="1"/>
        <c:axPos val="b"/>
        <c:numFmt formatCode="General" sourceLinked="1"/>
        <c:tickLblPos val="none"/>
        <c:crossAx val="157248512"/>
        <c:crosses val="autoZero"/>
        <c:auto val="1"/>
        <c:lblAlgn val="ctr"/>
        <c:lblOffset val="100"/>
      </c:catAx>
      <c:valAx>
        <c:axId val="157248512"/>
        <c:scaling>
          <c:orientation val="minMax"/>
        </c:scaling>
        <c:delete val="1"/>
        <c:axPos val="l"/>
        <c:numFmt formatCode="#,##0" sourceLinked="1"/>
        <c:tickLblPos val="none"/>
        <c:crossAx val="157246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57311360"/>
        <c:axId val="157312896"/>
      </c:lineChart>
      <c:catAx>
        <c:axId val="157311360"/>
        <c:scaling>
          <c:orientation val="minMax"/>
        </c:scaling>
        <c:axPos val="b"/>
        <c:numFmt formatCode="General" sourceLinked="1"/>
        <c:tickLblPos val="nextTo"/>
        <c:crossAx val="157312896"/>
        <c:crosses val="autoZero"/>
        <c:auto val="1"/>
        <c:lblAlgn val="ctr"/>
        <c:lblOffset val="100"/>
      </c:catAx>
      <c:valAx>
        <c:axId val="157312896"/>
        <c:scaling>
          <c:orientation val="minMax"/>
        </c:scaling>
        <c:delete val="1"/>
        <c:axPos val="l"/>
        <c:numFmt formatCode="General" sourceLinked="1"/>
        <c:tickLblPos val="none"/>
        <c:crossAx val="1573113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38377712515E-2"/>
          <c:y val="3.4062170460166072E-3"/>
          <c:w val="0.89333321116663678"/>
          <c:h val="0.66474425375851687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717426</c:v>
                </c:pt>
                <c:pt idx="1">
                  <c:v>719126</c:v>
                </c:pt>
                <c:pt idx="2">
                  <c:v>732500</c:v>
                </c:pt>
                <c:pt idx="3">
                  <c:v>727124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CE2284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717426</c:v>
                </c:pt>
                <c:pt idx="1">
                  <c:v>719126</c:v>
                </c:pt>
                <c:pt idx="2">
                  <c:v>732500</c:v>
                </c:pt>
                <c:pt idx="3">
                  <c:v>727124</c:v>
                </c:pt>
              </c:numCache>
            </c:numRef>
          </c:val>
        </c:ser>
        <c:dLbls/>
        <c:marker val="1"/>
        <c:axId val="157452544"/>
        <c:axId val="157458432"/>
      </c:lineChart>
      <c:catAx>
        <c:axId val="157452544"/>
        <c:scaling>
          <c:orientation val="minMax"/>
        </c:scaling>
        <c:delete val="1"/>
        <c:axPos val="b"/>
        <c:numFmt formatCode="General" sourceLinked="1"/>
        <c:tickLblPos val="none"/>
        <c:crossAx val="157458432"/>
        <c:crosses val="autoZero"/>
        <c:auto val="1"/>
        <c:lblAlgn val="ctr"/>
        <c:lblOffset val="100"/>
      </c:catAx>
      <c:valAx>
        <c:axId val="157458432"/>
        <c:scaling>
          <c:orientation val="minMax"/>
        </c:scaling>
        <c:delete val="1"/>
        <c:axPos val="l"/>
        <c:numFmt formatCode="#,##0" sourceLinked="1"/>
        <c:tickLblPos val="none"/>
        <c:crossAx val="157452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57516928"/>
        <c:axId val="157518464"/>
      </c:lineChart>
      <c:catAx>
        <c:axId val="157516928"/>
        <c:scaling>
          <c:orientation val="minMax"/>
        </c:scaling>
        <c:axPos val="b"/>
        <c:numFmt formatCode="General" sourceLinked="1"/>
        <c:tickLblPos val="nextTo"/>
        <c:crossAx val="157518464"/>
        <c:crosses val="autoZero"/>
        <c:auto val="1"/>
        <c:lblAlgn val="ctr"/>
        <c:lblOffset val="100"/>
      </c:catAx>
      <c:valAx>
        <c:axId val="157518464"/>
        <c:scaling>
          <c:orientation val="minMax"/>
        </c:scaling>
        <c:delete val="1"/>
        <c:axPos val="l"/>
        <c:numFmt formatCode="General" sourceLinked="1"/>
        <c:tickLblPos val="none"/>
        <c:crossAx val="157516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678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0.9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0000FF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0000FF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0.9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</c:numCache>
            </c:numRef>
          </c:val>
        </c:ser>
        <c:dLbls/>
        <c:marker val="1"/>
        <c:axId val="157641728"/>
        <c:axId val="157647616"/>
      </c:lineChart>
      <c:catAx>
        <c:axId val="157641728"/>
        <c:scaling>
          <c:orientation val="minMax"/>
        </c:scaling>
        <c:delete val="1"/>
        <c:axPos val="b"/>
        <c:numFmt formatCode="General" sourceLinked="1"/>
        <c:tickLblPos val="none"/>
        <c:crossAx val="157647616"/>
        <c:crosses val="autoZero"/>
        <c:auto val="1"/>
        <c:lblAlgn val="ctr"/>
        <c:lblOffset val="100"/>
      </c:catAx>
      <c:valAx>
        <c:axId val="157647616"/>
        <c:scaling>
          <c:orientation val="minMax"/>
        </c:scaling>
        <c:delete val="1"/>
        <c:axPos val="l"/>
        <c:numFmt formatCode="0%" sourceLinked="1"/>
        <c:tickLblPos val="none"/>
        <c:crossAx val="1576417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57562752"/>
        <c:axId val="157564288"/>
      </c:lineChart>
      <c:catAx>
        <c:axId val="157562752"/>
        <c:scaling>
          <c:orientation val="minMax"/>
        </c:scaling>
        <c:axPos val="b"/>
        <c:numFmt formatCode="General" sourceLinked="1"/>
        <c:tickLblPos val="nextTo"/>
        <c:crossAx val="157564288"/>
        <c:crosses val="autoZero"/>
        <c:auto val="1"/>
        <c:lblAlgn val="ctr"/>
        <c:lblOffset val="100"/>
      </c:catAx>
      <c:valAx>
        <c:axId val="157564288"/>
        <c:scaling>
          <c:orientation val="minMax"/>
        </c:scaling>
        <c:delete val="1"/>
        <c:axPos val="l"/>
        <c:numFmt formatCode="General" sourceLinked="1"/>
        <c:tickLblPos val="none"/>
        <c:crossAx val="157562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655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4.5</c:v>
                </c:pt>
                <c:pt idx="1">
                  <c:v>4.5999999999999996</c:v>
                </c:pt>
                <c:pt idx="2">
                  <c:v>4.7</c:v>
                </c:pt>
                <c:pt idx="3">
                  <c:v>4.8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accent5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chemeClr val="accent5">
                    <a:lumMod val="75000"/>
                  </a:schemeClr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4.5</c:v>
                </c:pt>
                <c:pt idx="1">
                  <c:v>4.5999999999999996</c:v>
                </c:pt>
                <c:pt idx="2">
                  <c:v>4.7</c:v>
                </c:pt>
                <c:pt idx="3">
                  <c:v>4.8</c:v>
                </c:pt>
              </c:numCache>
            </c:numRef>
          </c:val>
        </c:ser>
        <c:dLbls/>
        <c:marker val="1"/>
        <c:axId val="157769728"/>
        <c:axId val="157771264"/>
      </c:lineChart>
      <c:catAx>
        <c:axId val="157769728"/>
        <c:scaling>
          <c:orientation val="minMax"/>
        </c:scaling>
        <c:delete val="1"/>
        <c:axPos val="b"/>
        <c:numFmt formatCode="General" sourceLinked="1"/>
        <c:tickLblPos val="none"/>
        <c:crossAx val="157771264"/>
        <c:crosses val="autoZero"/>
        <c:auto val="1"/>
        <c:lblAlgn val="ctr"/>
        <c:lblOffset val="100"/>
      </c:catAx>
      <c:valAx>
        <c:axId val="157771264"/>
        <c:scaling>
          <c:orientation val="minMax"/>
        </c:scaling>
        <c:delete val="1"/>
        <c:axPos val="l"/>
        <c:numFmt formatCode="#,##0.0" sourceLinked="1"/>
        <c:tickLblPos val="none"/>
        <c:crossAx val="1577697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57694592"/>
        <c:axId val="157708672"/>
      </c:lineChart>
      <c:catAx>
        <c:axId val="157694592"/>
        <c:scaling>
          <c:orientation val="minMax"/>
        </c:scaling>
        <c:axPos val="b"/>
        <c:numFmt formatCode="General" sourceLinked="1"/>
        <c:tickLblPos val="nextTo"/>
        <c:crossAx val="157708672"/>
        <c:crosses val="autoZero"/>
        <c:auto val="1"/>
        <c:lblAlgn val="ctr"/>
        <c:lblOffset val="100"/>
      </c:catAx>
      <c:valAx>
        <c:axId val="157708672"/>
        <c:scaling>
          <c:orientation val="minMax"/>
        </c:scaling>
        <c:delete val="1"/>
        <c:axPos val="l"/>
        <c:numFmt formatCode="General" sourceLinked="1"/>
        <c:tickLblPos val="none"/>
        <c:crossAx val="1576945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7324291375356647E-2"/>
          <c:y val="0.13968156203380885"/>
          <c:w val="0.91267570862464364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49,4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50,1</a:t>
                    </a:r>
                    <a:endParaRPr lang="en-US" dirty="0"/>
                  </a:p>
                </c:rich>
              </c:tx>
              <c:dLblPos val="inBase"/>
              <c:showVal val="1"/>
            </c:dLbl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43.9</c:v>
                </c:pt>
                <c:pt idx="1">
                  <c:v>48.2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r>
                      <a:rPr lang="ru-RU" b="1" dirty="0" smtClean="0">
                        <a:solidFill>
                          <a:schemeClr val="tx1"/>
                        </a:solidFill>
                      </a:rPr>
                      <a:t>+ 0,7</a:t>
                    </a:r>
                    <a:endParaRPr lang="en-US" b="1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inBase"/>
              <c:showVal val="1"/>
            </c:dLbl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 formatCode="0.0">
                  <c:v>2.0000000000000011E-2</c:v>
                </c:pt>
              </c:numCache>
            </c:numRef>
          </c:val>
        </c:ser>
        <c:dLbls/>
        <c:gapWidth val="47"/>
        <c:overlap val="100"/>
        <c:axId val="120741888"/>
        <c:axId val="120743424"/>
      </c:barChart>
      <c:catAx>
        <c:axId val="120741888"/>
        <c:scaling>
          <c:orientation val="minMax"/>
        </c:scaling>
        <c:delete val="1"/>
        <c:axPos val="l"/>
        <c:numFmt formatCode="General" sourceLinked="1"/>
        <c:tickLblPos val="none"/>
        <c:crossAx val="120743424"/>
        <c:crosses val="autoZero"/>
        <c:auto val="1"/>
        <c:lblAlgn val="ctr"/>
        <c:lblOffset val="100"/>
      </c:catAx>
      <c:valAx>
        <c:axId val="120743424"/>
        <c:scaling>
          <c:orientation val="minMax"/>
        </c:scaling>
        <c:delete val="1"/>
        <c:axPos val="b"/>
        <c:numFmt formatCode="0%" sourceLinked="1"/>
        <c:tickLblPos val="none"/>
        <c:crossAx val="1207418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655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130</c:v>
                </c:pt>
                <c:pt idx="1">
                  <c:v>140</c:v>
                </c:pt>
                <c:pt idx="2">
                  <c:v>150</c:v>
                </c:pt>
                <c:pt idx="3">
                  <c:v>160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FF990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FF990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130</c:v>
                </c:pt>
                <c:pt idx="1">
                  <c:v>140</c:v>
                </c:pt>
                <c:pt idx="2">
                  <c:v>150</c:v>
                </c:pt>
                <c:pt idx="3">
                  <c:v>160</c:v>
                </c:pt>
              </c:numCache>
            </c:numRef>
          </c:val>
        </c:ser>
        <c:dLbls/>
        <c:marker val="1"/>
        <c:axId val="157811456"/>
        <c:axId val="157812992"/>
      </c:lineChart>
      <c:catAx>
        <c:axId val="157811456"/>
        <c:scaling>
          <c:orientation val="minMax"/>
        </c:scaling>
        <c:delete val="1"/>
        <c:axPos val="b"/>
        <c:numFmt formatCode="General" sourceLinked="1"/>
        <c:tickLblPos val="none"/>
        <c:crossAx val="157812992"/>
        <c:crosses val="autoZero"/>
        <c:auto val="1"/>
        <c:lblAlgn val="ctr"/>
        <c:lblOffset val="100"/>
      </c:catAx>
      <c:valAx>
        <c:axId val="157812992"/>
        <c:scaling>
          <c:orientation val="minMax"/>
        </c:scaling>
        <c:delete val="1"/>
        <c:axPos val="l"/>
        <c:numFmt formatCode="#,##0" sourceLinked="1"/>
        <c:tickLblPos val="none"/>
        <c:crossAx val="157811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marker val="1"/>
        <c:axId val="156528000"/>
        <c:axId val="156537984"/>
      </c:lineChart>
      <c:catAx>
        <c:axId val="156528000"/>
        <c:scaling>
          <c:orientation val="minMax"/>
        </c:scaling>
        <c:axPos val="b"/>
        <c:numFmt formatCode="General" sourceLinked="1"/>
        <c:tickLblPos val="nextTo"/>
        <c:crossAx val="156537984"/>
        <c:crosses val="autoZero"/>
        <c:auto val="1"/>
        <c:lblAlgn val="ctr"/>
        <c:lblOffset val="100"/>
      </c:catAx>
      <c:valAx>
        <c:axId val="156537984"/>
        <c:scaling>
          <c:orientation val="minMax"/>
        </c:scaling>
        <c:delete val="1"/>
        <c:axPos val="l"/>
        <c:numFmt formatCode="General" sourceLinked="1"/>
        <c:tickLblPos val="none"/>
        <c:crossAx val="1565280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02E-2"/>
          <c:y val="0.43174300992269032"/>
          <c:w val="0.88496812538391956"/>
          <c:h val="0.3007243043918279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48690.5</c:v>
                </c:pt>
                <c:pt idx="2">
                  <c:v>0</c:v>
                </c:pt>
              </c:numCache>
            </c:numRef>
          </c:val>
        </c:ser>
        <c:dLbls/>
        <c:marker val="1"/>
        <c:axId val="158078464"/>
        <c:axId val="158080000"/>
      </c:lineChart>
      <c:catAx>
        <c:axId val="1580784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8080000"/>
        <c:crosses val="autoZero"/>
        <c:auto val="1"/>
        <c:lblAlgn val="ctr"/>
        <c:lblOffset val="100"/>
      </c:catAx>
      <c:valAx>
        <c:axId val="158080000"/>
        <c:scaling>
          <c:orientation val="minMax"/>
        </c:scaling>
        <c:delete val="1"/>
        <c:axPos val="l"/>
        <c:numFmt formatCode="#,##0.0" sourceLinked="1"/>
        <c:tickLblPos val="none"/>
        <c:crossAx val="158078464"/>
        <c:crosses val="autoZero"/>
        <c:crossBetween val="between"/>
      </c:valAx>
    </c:plotArea>
    <c:plotVisOnly val="1"/>
    <c:dispBlanksAs val="gap"/>
  </c:chart>
  <c:txPr>
    <a:bodyPr/>
    <a:lstStyle/>
    <a:p>
      <a:pPr marL="0" algn="ctr" defTabSz="914400" rtl="0" eaLnBrk="1" latinLnBrk="0" hangingPunct="1">
        <a:defRPr lang="ru-RU" sz="1200" b="0" i="0" u="none" strike="noStrike" kern="1200" baseline="0">
          <a:solidFill>
            <a:prstClr val="black"/>
          </a:solidFill>
          <a:latin typeface="Proxima Nova Bl" pitchFamily="50" charset="0"/>
          <a:ea typeface="+mn-ea"/>
          <a:cs typeface="+mn-cs"/>
        </a:defRPr>
      </a:pPr>
      <a:endParaRPr lang="ru-RU"/>
    </a:p>
  </c:txPr>
  <c:externalData r:id="rId1"/>
</c:chartSpace>
</file>

<file path=ppt/charts/chart8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3E-2"/>
          <c:y val="0.43174300992269032"/>
          <c:w val="0.88496812538391956"/>
          <c:h val="0.3007243043918280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38997.199999999997</c:v>
                </c:pt>
                <c:pt idx="1">
                  <c:v>41210.699999999997</c:v>
                </c:pt>
                <c:pt idx="2">
                  <c:v>44063.3</c:v>
                </c:pt>
              </c:numCache>
            </c:numRef>
          </c:val>
        </c:ser>
        <c:dLbls/>
        <c:marker val="1"/>
        <c:axId val="158021888"/>
        <c:axId val="158023680"/>
      </c:lineChart>
      <c:catAx>
        <c:axId val="1580218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8023680"/>
        <c:crosses val="autoZero"/>
        <c:auto val="1"/>
        <c:lblAlgn val="ctr"/>
        <c:lblOffset val="100"/>
      </c:catAx>
      <c:valAx>
        <c:axId val="158023680"/>
        <c:scaling>
          <c:orientation val="minMax"/>
        </c:scaling>
        <c:delete val="1"/>
        <c:axPos val="l"/>
        <c:numFmt formatCode="#,##0.0" sourceLinked="1"/>
        <c:tickLblPos val="none"/>
        <c:crossAx val="1580218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3E-2"/>
          <c:y val="0.43174300992269032"/>
          <c:w val="0.88496812538391956"/>
          <c:h val="0.3007243043918280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 algn="ctr">
                  <a:defRPr lang="ru-RU" sz="900" b="0" i="0" u="none" strike="noStrike" kern="1200" baseline="0">
                    <a:solidFill>
                      <a:prstClr val="black"/>
                    </a:solidFill>
                    <a:latin typeface="Proxima Nova Bl" pitchFamily="50" charset="0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26227.599999999897</c:v>
                </c:pt>
                <c:pt idx="1">
                  <c:v>26887.9</c:v>
                </c:pt>
                <c:pt idx="2">
                  <c:v>28023.7</c:v>
                </c:pt>
              </c:numCache>
            </c:numRef>
          </c:val>
        </c:ser>
        <c:dLbls/>
        <c:marker val="1"/>
        <c:axId val="158030848"/>
        <c:axId val="158053120"/>
      </c:lineChart>
      <c:catAx>
        <c:axId val="1580308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8053120"/>
        <c:crosses val="autoZero"/>
        <c:auto val="1"/>
        <c:lblAlgn val="ctr"/>
        <c:lblOffset val="100"/>
      </c:catAx>
      <c:valAx>
        <c:axId val="158053120"/>
        <c:scaling>
          <c:orientation val="minMax"/>
        </c:scaling>
        <c:delete val="1"/>
        <c:axPos val="l"/>
        <c:numFmt formatCode="#,##0.0" sourceLinked="1"/>
        <c:tickLblPos val="none"/>
        <c:crossAx val="158030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5E-2"/>
          <c:y val="0.43174300992269032"/>
          <c:w val="0.88496812538391956"/>
          <c:h val="0.3007243043918281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9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85596.6</c:v>
                </c:pt>
                <c:pt idx="1">
                  <c:v>89150.5</c:v>
                </c:pt>
                <c:pt idx="2">
                  <c:v>95106.8</c:v>
                </c:pt>
              </c:numCache>
            </c:numRef>
          </c:val>
        </c:ser>
        <c:dLbls/>
        <c:marker val="1"/>
        <c:axId val="158167040"/>
        <c:axId val="158168576"/>
      </c:lineChart>
      <c:catAx>
        <c:axId val="1581670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8168576"/>
        <c:crosses val="autoZero"/>
        <c:auto val="1"/>
        <c:lblAlgn val="ctr"/>
        <c:lblOffset val="100"/>
      </c:catAx>
      <c:valAx>
        <c:axId val="158168576"/>
        <c:scaling>
          <c:orientation val="minMax"/>
        </c:scaling>
        <c:delete val="1"/>
        <c:axPos val="l"/>
        <c:numFmt formatCode="#,##0.0" sourceLinked="1"/>
        <c:tickLblPos val="none"/>
        <c:crossAx val="1581670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3E-2"/>
          <c:y val="0.43174300992269032"/>
          <c:w val="0.88496812538391956"/>
          <c:h val="0.3007243043918280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1750</c:v>
                </c:pt>
                <c:pt idx="2">
                  <c:v>1750</c:v>
                </c:pt>
              </c:numCache>
            </c:numRef>
          </c:val>
        </c:ser>
        <c:dLbls/>
        <c:marker val="1"/>
        <c:axId val="157963776"/>
        <c:axId val="157965312"/>
      </c:lineChart>
      <c:catAx>
        <c:axId val="1579637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7965312"/>
        <c:crosses val="autoZero"/>
        <c:auto val="1"/>
        <c:lblAlgn val="ctr"/>
        <c:lblOffset val="100"/>
      </c:catAx>
      <c:valAx>
        <c:axId val="157965312"/>
        <c:scaling>
          <c:orientation val="minMax"/>
        </c:scaling>
        <c:delete val="1"/>
        <c:axPos val="l"/>
        <c:numFmt formatCode="#,##0.0" sourceLinked="1"/>
        <c:tickLblPos val="none"/>
        <c:crossAx val="1579637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5E-2"/>
          <c:y val="0.43174300992269032"/>
          <c:w val="0.88496812538391956"/>
          <c:h val="0.3007243043918281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</c:ser>
        <c:dLbls/>
        <c:marker val="1"/>
        <c:axId val="158361856"/>
        <c:axId val="158363648"/>
      </c:lineChart>
      <c:catAx>
        <c:axId val="1583618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8363648"/>
        <c:crosses val="autoZero"/>
        <c:auto val="1"/>
        <c:lblAlgn val="ctr"/>
        <c:lblOffset val="100"/>
      </c:catAx>
      <c:valAx>
        <c:axId val="158363648"/>
        <c:scaling>
          <c:orientation val="minMax"/>
        </c:scaling>
        <c:delete val="1"/>
        <c:axPos val="l"/>
        <c:numFmt formatCode="#,##0.0" sourceLinked="1"/>
        <c:tickLblPos val="none"/>
        <c:crossAx val="1583618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8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78E-2"/>
          <c:y val="0.43174300992269032"/>
          <c:w val="0.88496812538391956"/>
          <c:h val="0.3007243043918283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13.7</c:v>
                </c:pt>
                <c:pt idx="1">
                  <c:v>13.7</c:v>
                </c:pt>
                <c:pt idx="2">
                  <c:v>13.7</c:v>
                </c:pt>
              </c:numCache>
            </c:numRef>
          </c:val>
        </c:ser>
        <c:dLbls/>
        <c:marker val="1"/>
        <c:axId val="158400512"/>
        <c:axId val="158402048"/>
      </c:lineChart>
      <c:catAx>
        <c:axId val="1584005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8402048"/>
        <c:crosses val="autoZero"/>
        <c:auto val="1"/>
        <c:lblAlgn val="ctr"/>
        <c:lblOffset val="100"/>
      </c:catAx>
      <c:valAx>
        <c:axId val="158402048"/>
        <c:scaling>
          <c:orientation val="minMax"/>
        </c:scaling>
        <c:delete val="1"/>
        <c:axPos val="l"/>
        <c:numFmt formatCode="#,##0.0" sourceLinked="1"/>
        <c:tickLblPos val="none"/>
        <c:crossAx val="1584005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8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78E-2"/>
          <c:y val="0.43174300992269032"/>
          <c:w val="0.88496812538391956"/>
          <c:h val="0.3007243043918283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57</c:v>
                </c:pt>
                <c:pt idx="1">
                  <c:v>58.2</c:v>
                </c:pt>
                <c:pt idx="2">
                  <c:v>58.2</c:v>
                </c:pt>
              </c:numCache>
            </c:numRef>
          </c:val>
        </c:ser>
        <c:dLbls/>
        <c:marker val="1"/>
        <c:axId val="158466432"/>
        <c:axId val="158467968"/>
      </c:lineChart>
      <c:catAx>
        <c:axId val="1584664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8467968"/>
        <c:crosses val="autoZero"/>
        <c:auto val="1"/>
        <c:lblAlgn val="ctr"/>
        <c:lblOffset val="100"/>
      </c:catAx>
      <c:valAx>
        <c:axId val="158467968"/>
        <c:scaling>
          <c:orientation val="minMax"/>
        </c:scaling>
        <c:delete val="1"/>
        <c:axPos val="l"/>
        <c:numFmt formatCode="#,##0.0" sourceLinked="1"/>
        <c:tickLblPos val="none"/>
        <c:crossAx val="1584664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3081995757205231E-2"/>
          <c:y val="0.13968156203380885"/>
          <c:w val="0.9369180042427947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000" dirty="0" smtClean="0"/>
                      <a:t>56,7</a:t>
                    </a:r>
                    <a:endParaRPr lang="en-US" sz="1000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000" dirty="0" smtClean="0"/>
                      <a:t>57,1</a:t>
                    </a:r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49.8</c:v>
                </c:pt>
                <c:pt idx="1">
                  <c:v>52.6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000" b="1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rPr>
                      <a:t>+ 0,4</a:t>
                    </a:r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 algn="ctr" rtl="0">
                  <a:defRPr lang="ru-RU" sz="1000" b="1" i="0" u="none" strike="noStrike" kern="1200" baseline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1.6000000000000021E-2</c:v>
                </c:pt>
              </c:numCache>
            </c:numRef>
          </c:val>
        </c:ser>
        <c:dLbls/>
        <c:gapWidth val="47"/>
        <c:overlap val="100"/>
        <c:axId val="120638464"/>
        <c:axId val="120640256"/>
      </c:barChart>
      <c:catAx>
        <c:axId val="120638464"/>
        <c:scaling>
          <c:orientation val="minMax"/>
        </c:scaling>
        <c:delete val="1"/>
        <c:axPos val="l"/>
        <c:numFmt formatCode="General" sourceLinked="1"/>
        <c:tickLblPos val="none"/>
        <c:crossAx val="120640256"/>
        <c:crosses val="autoZero"/>
        <c:auto val="1"/>
        <c:lblAlgn val="ctr"/>
        <c:lblOffset val="100"/>
      </c:catAx>
      <c:valAx>
        <c:axId val="120640256"/>
        <c:scaling>
          <c:orientation val="minMax"/>
        </c:scaling>
        <c:delete val="1"/>
        <c:axPos val="b"/>
        <c:numFmt formatCode="0%" sourceLinked="1"/>
        <c:tickLblPos val="none"/>
        <c:crossAx val="1206384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9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99E-2"/>
          <c:y val="0.43174300992269032"/>
          <c:w val="0.88496812538391956"/>
          <c:h val="0.3007243043918284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500</c:v>
                </c:pt>
                <c:pt idx="1">
                  <c:v>500</c:v>
                </c:pt>
                <c:pt idx="2">
                  <c:v>500</c:v>
                </c:pt>
              </c:numCache>
            </c:numRef>
          </c:val>
        </c:ser>
        <c:dLbls/>
        <c:marker val="1"/>
        <c:axId val="158495872"/>
        <c:axId val="158497408"/>
      </c:lineChart>
      <c:catAx>
        <c:axId val="1584958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8497408"/>
        <c:crosses val="autoZero"/>
        <c:auto val="1"/>
        <c:lblAlgn val="ctr"/>
        <c:lblOffset val="100"/>
      </c:catAx>
      <c:valAx>
        <c:axId val="158497408"/>
        <c:scaling>
          <c:orientation val="minMax"/>
        </c:scaling>
        <c:delete val="1"/>
        <c:axPos val="l"/>
        <c:numFmt formatCode="#,##0.0" sourceLinked="1"/>
        <c:tickLblPos val="none"/>
        <c:crossAx val="158495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199E-2"/>
          <c:y val="0.43174300992269032"/>
          <c:w val="0.88496812538391956"/>
          <c:h val="0.3007243043918284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#,##0.000</c:formatCode>
                <c:ptCount val="3"/>
                <c:pt idx="0">
                  <c:v>1.0149999999999901</c:v>
                </c:pt>
                <c:pt idx="1">
                  <c:v>1.05</c:v>
                </c:pt>
                <c:pt idx="2">
                  <c:v>1.05</c:v>
                </c:pt>
              </c:numCache>
            </c:numRef>
          </c:val>
        </c:ser>
        <c:dLbls/>
        <c:marker val="1"/>
        <c:axId val="158226304"/>
        <c:axId val="158227840"/>
      </c:lineChart>
      <c:catAx>
        <c:axId val="1582263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8227840"/>
        <c:crosses val="autoZero"/>
        <c:auto val="1"/>
        <c:lblAlgn val="ctr"/>
        <c:lblOffset val="100"/>
      </c:catAx>
      <c:valAx>
        <c:axId val="158227840"/>
        <c:scaling>
          <c:orientation val="minMax"/>
        </c:scaling>
        <c:delete val="1"/>
        <c:axPos val="l"/>
        <c:numFmt formatCode="#,##0.000" sourceLinked="1"/>
        <c:tickLblPos val="none"/>
        <c:crossAx val="1582263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_-* #,##0.00\ _₽_-;\-* #,##0.00\ _₽_-;_-* "-"??\ _₽_-;_-@_-</c:formatCode>
                <c:ptCount val="4"/>
                <c:pt idx="0">
                  <c:v>8265.5</c:v>
                </c:pt>
                <c:pt idx="1">
                  <c:v>7774.6</c:v>
                </c:pt>
                <c:pt idx="2">
                  <c:v>7291</c:v>
                </c:pt>
                <c:pt idx="3">
                  <c:v>8782.5</c:v>
                </c:pt>
              </c:numCache>
            </c:numRef>
          </c:val>
        </c:ser>
        <c:dLbls>
          <c:showVal val="1"/>
        </c:dLbls>
        <c:gapWidth val="38"/>
        <c:overlap val="100"/>
        <c:axId val="158599040"/>
        <c:axId val="158600576"/>
      </c:barChart>
      <c:catAx>
        <c:axId val="158599040"/>
        <c:scaling>
          <c:orientation val="minMax"/>
        </c:scaling>
        <c:delete val="1"/>
        <c:axPos val="l"/>
        <c:numFmt formatCode="General" sourceLinked="1"/>
        <c:tickLblPos val="none"/>
        <c:crossAx val="158600576"/>
        <c:crosses val="autoZero"/>
        <c:auto val="1"/>
        <c:lblAlgn val="ctr"/>
        <c:lblOffset val="100"/>
      </c:catAx>
      <c:valAx>
        <c:axId val="158600576"/>
        <c:scaling>
          <c:orientation val="minMax"/>
        </c:scaling>
        <c:delete val="1"/>
        <c:axPos val="b"/>
        <c:numFmt formatCode="_-* #,##0.00\ _₽_-;\-* #,##0.00\ _₽_-;_-* &quot;-&quot;??\ _₽_-;_-@_-" sourceLinked="1"/>
        <c:tickLblPos val="none"/>
        <c:crossAx val="1585990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5488.8</c:v>
                </c:pt>
                <c:pt idx="1">
                  <c:v>5279.8</c:v>
                </c:pt>
                <c:pt idx="2">
                  <c:v>5084.4000000000005</c:v>
                </c:pt>
                <c:pt idx="3">
                  <c:v>5201.1000000000004</c:v>
                </c:pt>
              </c:numCache>
            </c:numRef>
          </c:val>
        </c:ser>
        <c:dLbls>
          <c:showVal val="1"/>
        </c:dLbls>
        <c:gapWidth val="38"/>
        <c:overlap val="100"/>
        <c:axId val="158657152"/>
        <c:axId val="158667136"/>
      </c:barChart>
      <c:catAx>
        <c:axId val="158657152"/>
        <c:scaling>
          <c:orientation val="minMax"/>
        </c:scaling>
        <c:delete val="1"/>
        <c:axPos val="l"/>
        <c:numFmt formatCode="General" sourceLinked="1"/>
        <c:tickLblPos val="none"/>
        <c:crossAx val="158667136"/>
        <c:crosses val="autoZero"/>
        <c:auto val="1"/>
        <c:lblAlgn val="ctr"/>
        <c:lblOffset val="100"/>
      </c:catAx>
      <c:valAx>
        <c:axId val="158667136"/>
        <c:scaling>
          <c:orientation val="minMax"/>
        </c:scaling>
        <c:delete val="1"/>
        <c:axPos val="b"/>
        <c:numFmt formatCode="General" sourceLinked="1"/>
        <c:tickLblPos val="none"/>
        <c:crossAx val="1586571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_-* #,##0.00\ _₽_-;\-* #,##0.00\ _₽_-;_-* "-"??\ _₽_-;_-@_-</c:formatCode>
                <c:ptCount val="4"/>
                <c:pt idx="0">
                  <c:v>2389.4</c:v>
                </c:pt>
                <c:pt idx="1">
                  <c:v>2227.1</c:v>
                </c:pt>
                <c:pt idx="2">
                  <c:v>2094</c:v>
                </c:pt>
                <c:pt idx="3">
                  <c:v>2012</c:v>
                </c:pt>
              </c:numCache>
            </c:numRef>
          </c:val>
        </c:ser>
        <c:dLbls>
          <c:showVal val="1"/>
        </c:dLbls>
        <c:gapWidth val="38"/>
        <c:overlap val="100"/>
        <c:axId val="158700288"/>
        <c:axId val="158701824"/>
      </c:barChart>
      <c:catAx>
        <c:axId val="158700288"/>
        <c:scaling>
          <c:orientation val="minMax"/>
        </c:scaling>
        <c:delete val="1"/>
        <c:axPos val="l"/>
        <c:numFmt formatCode="General" sourceLinked="1"/>
        <c:tickLblPos val="none"/>
        <c:crossAx val="158701824"/>
        <c:crosses val="autoZero"/>
        <c:auto val="1"/>
        <c:lblAlgn val="ctr"/>
        <c:lblOffset val="100"/>
      </c:catAx>
      <c:valAx>
        <c:axId val="158701824"/>
        <c:scaling>
          <c:orientation val="minMax"/>
        </c:scaling>
        <c:delete val="1"/>
        <c:axPos val="b"/>
        <c:numFmt formatCode="_-* #,##0.00\ _₽_-;\-* #,##0.00\ _₽_-;_-* &quot;-&quot;??\ _₽_-;_-@_-" sourceLinked="1"/>
        <c:tickLblPos val="none"/>
        <c:crossAx val="158700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_-* #,##0.00\ _₽_-;\-* #,##0.00\ _₽_-;_-* "-"??\ _₽_-;_-@_-</c:formatCode>
                <c:ptCount val="4"/>
                <c:pt idx="0">
                  <c:v>258.7</c:v>
                </c:pt>
                <c:pt idx="1">
                  <c:v>133.19999999999999</c:v>
                </c:pt>
                <c:pt idx="3">
                  <c:v>678</c:v>
                </c:pt>
              </c:numCache>
            </c:numRef>
          </c:val>
        </c:ser>
        <c:dLbls>
          <c:showVal val="1"/>
        </c:dLbls>
        <c:gapWidth val="38"/>
        <c:overlap val="100"/>
        <c:axId val="158782976"/>
        <c:axId val="158784512"/>
      </c:barChart>
      <c:catAx>
        <c:axId val="158782976"/>
        <c:scaling>
          <c:orientation val="minMax"/>
        </c:scaling>
        <c:delete val="1"/>
        <c:axPos val="l"/>
        <c:numFmt formatCode="General" sourceLinked="1"/>
        <c:tickLblPos val="none"/>
        <c:crossAx val="158784512"/>
        <c:crosses val="autoZero"/>
        <c:auto val="1"/>
        <c:lblAlgn val="ctr"/>
        <c:lblOffset val="100"/>
      </c:catAx>
      <c:valAx>
        <c:axId val="158784512"/>
        <c:scaling>
          <c:orientation val="minMax"/>
        </c:scaling>
        <c:delete val="1"/>
        <c:axPos val="b"/>
        <c:numFmt formatCode="_-* #,##0.00\ _₽_-;\-* #,##0.00\ _₽_-;_-* &quot;-&quot;??\ _₽_-;_-@_-" sourceLinked="1"/>
        <c:tickLblPos val="none"/>
        <c:crossAx val="158782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_-* #,##0.00\ _₽_-;\-* #,##0.00\ _₽_-;_-* "-"??\ _₽_-;_-@_-</c:formatCode>
                <c:ptCount val="4"/>
                <c:pt idx="0">
                  <c:v>120.2</c:v>
                </c:pt>
                <c:pt idx="1">
                  <c:v>117.9</c:v>
                </c:pt>
                <c:pt idx="2">
                  <c:v>112.6</c:v>
                </c:pt>
                <c:pt idx="3">
                  <c:v>852.7</c:v>
                </c:pt>
              </c:numCache>
            </c:numRef>
          </c:val>
        </c:ser>
        <c:dLbls>
          <c:showVal val="1"/>
        </c:dLbls>
        <c:gapWidth val="38"/>
        <c:overlap val="100"/>
        <c:axId val="158820608"/>
        <c:axId val="158826496"/>
      </c:barChart>
      <c:catAx>
        <c:axId val="158820608"/>
        <c:scaling>
          <c:orientation val="minMax"/>
        </c:scaling>
        <c:delete val="1"/>
        <c:axPos val="l"/>
        <c:numFmt formatCode="General" sourceLinked="1"/>
        <c:tickLblPos val="none"/>
        <c:crossAx val="158826496"/>
        <c:crosses val="autoZero"/>
        <c:auto val="1"/>
        <c:lblAlgn val="ctr"/>
        <c:lblOffset val="100"/>
      </c:catAx>
      <c:valAx>
        <c:axId val="158826496"/>
        <c:scaling>
          <c:orientation val="minMax"/>
        </c:scaling>
        <c:delete val="1"/>
        <c:axPos val="b"/>
        <c:numFmt formatCode="_-* #,##0.00\ _₽_-;\-* #,##0.00\ _₽_-;_-* &quot;-&quot;??\ _₽_-;_-@_-" sourceLinked="1"/>
        <c:tickLblPos val="none"/>
        <c:crossAx val="1588206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8.4</c:v>
                </c:pt>
                <c:pt idx="1">
                  <c:v>6.3</c:v>
                </c:pt>
                <c:pt idx="3">
                  <c:v>28.4</c:v>
                </c:pt>
              </c:numCache>
            </c:numRef>
          </c:val>
        </c:ser>
        <c:dLbls>
          <c:showVal val="1"/>
        </c:dLbls>
        <c:gapWidth val="38"/>
        <c:overlap val="100"/>
        <c:axId val="158878720"/>
        <c:axId val="158880512"/>
      </c:barChart>
      <c:catAx>
        <c:axId val="158878720"/>
        <c:scaling>
          <c:orientation val="minMax"/>
        </c:scaling>
        <c:delete val="1"/>
        <c:axPos val="l"/>
        <c:numFmt formatCode="General" sourceLinked="1"/>
        <c:tickLblPos val="none"/>
        <c:crossAx val="158880512"/>
        <c:crosses val="autoZero"/>
        <c:auto val="1"/>
        <c:lblAlgn val="ctr"/>
        <c:lblOffset val="100"/>
      </c:catAx>
      <c:valAx>
        <c:axId val="158880512"/>
        <c:scaling>
          <c:orientation val="minMax"/>
        </c:scaling>
        <c:delete val="1"/>
        <c:axPos val="b"/>
        <c:numFmt formatCode="General" sourceLinked="1"/>
        <c:tickLblPos val="none"/>
        <c:crossAx val="1588787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1">
                  <c:v>10.3</c:v>
                </c:pt>
                <c:pt idx="3">
                  <c:v>10.3</c:v>
                </c:pt>
              </c:numCache>
            </c:numRef>
          </c:val>
        </c:ser>
        <c:dLbls>
          <c:showVal val="1"/>
        </c:dLbls>
        <c:gapWidth val="38"/>
        <c:overlap val="100"/>
        <c:axId val="158892032"/>
        <c:axId val="158893568"/>
      </c:barChart>
      <c:catAx>
        <c:axId val="158892032"/>
        <c:scaling>
          <c:orientation val="minMax"/>
        </c:scaling>
        <c:delete val="1"/>
        <c:axPos val="l"/>
        <c:numFmt formatCode="General" sourceLinked="1"/>
        <c:tickLblPos val="none"/>
        <c:crossAx val="158893568"/>
        <c:crosses val="autoZero"/>
        <c:auto val="1"/>
        <c:lblAlgn val="ctr"/>
        <c:lblOffset val="100"/>
      </c:catAx>
      <c:valAx>
        <c:axId val="158893568"/>
        <c:scaling>
          <c:orientation val="minMax"/>
        </c:scaling>
        <c:delete val="1"/>
        <c:axPos val="b"/>
        <c:numFmt formatCode="General" sourceLinked="1"/>
        <c:tickLblPos val="none"/>
        <c:crossAx val="1588920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7.822167473893446E-2"/>
          <c:w val="0.97501443322994874"/>
          <c:h val="0.83654111046298862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8782.4</c:v>
                </c:pt>
                <c:pt idx="1">
                  <c:v>7291.4</c:v>
                </c:pt>
                <c:pt idx="2">
                  <c:v>7774.6</c:v>
                </c:pt>
                <c:pt idx="3">
                  <c:v>8265.5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8782.4</c:v>
                </c:pt>
                <c:pt idx="1">
                  <c:v>7291.4</c:v>
                </c:pt>
                <c:pt idx="2">
                  <c:v>7774.6</c:v>
                </c:pt>
                <c:pt idx="3">
                  <c:v>8265.5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8782.4</c:v>
                </c:pt>
                <c:pt idx="1">
                  <c:v>7291.4</c:v>
                </c:pt>
                <c:pt idx="2">
                  <c:v>7774.6</c:v>
                </c:pt>
                <c:pt idx="3">
                  <c:v>8265.5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marker>
            <c:symbol val="circle"/>
            <c:size val="7"/>
            <c:spPr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bg1"/>
                </a:solidFill>
              </a:ln>
            </c:spPr>
          </c:marker>
          <c:dLbls>
            <c:dLbl>
              <c:idx val="0"/>
              <c:layout>
                <c:manualLayout>
                  <c:x val="2.4023099221173082E-2"/>
                  <c:y val="0"/>
                </c:manualLayout>
              </c:layout>
              <c:dLblPos val="t"/>
              <c:showVal val="1"/>
            </c:dLbl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  <a:latin typeface="Proxima Nova Lt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8782.4</c:v>
                </c:pt>
                <c:pt idx="1">
                  <c:v>7291.4</c:v>
                </c:pt>
                <c:pt idx="2">
                  <c:v>7774.6</c:v>
                </c:pt>
                <c:pt idx="3">
                  <c:v>8265.5</c:v>
                </c:pt>
              </c:numCache>
            </c:numRef>
          </c:val>
        </c:ser>
        <c:dLbls/>
        <c:marker val="1"/>
        <c:axId val="158966912"/>
        <c:axId val="158968448"/>
      </c:lineChart>
      <c:catAx>
        <c:axId val="158966912"/>
        <c:scaling>
          <c:orientation val="minMax"/>
        </c:scaling>
        <c:delete val="1"/>
        <c:axPos val="b"/>
        <c:numFmt formatCode="General" sourceLinked="1"/>
        <c:tickLblPos val="none"/>
        <c:crossAx val="158968448"/>
        <c:crosses val="autoZero"/>
        <c:auto val="1"/>
        <c:lblAlgn val="ctr"/>
        <c:lblOffset val="100"/>
      </c:catAx>
      <c:valAx>
        <c:axId val="158968448"/>
        <c:scaling>
          <c:orientation val="minMax"/>
        </c:scaling>
        <c:delete val="1"/>
        <c:axPos val="l"/>
        <c:numFmt formatCode="#,##0.0" sourceLinked="1"/>
        <c:tickLblPos val="none"/>
        <c:crossAx val="1589669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0.2295</cdr:x>
      <cdr:y>0.47619</cdr:y>
    </cdr:from>
    <cdr:to>
      <cdr:x>0.40983</cdr:x>
      <cdr:y>0.66667</cdr:y>
    </cdr:to>
    <cdr:sp macro="" textlink="">
      <cdr:nvSpPr>
        <cdr:cNvPr id="2" name="TextBox 10"/>
        <cdr:cNvSpPr txBox="1"/>
      </cdr:nvSpPr>
      <cdr:spPr>
        <a:xfrm xmlns:a="http://schemas.openxmlformats.org/drawingml/2006/main">
          <a:off x="1000100" y="714380"/>
          <a:ext cx="785828" cy="2857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latin typeface="TT Norms Regular"/>
            </a:rPr>
            <a:t>27,4</a:t>
          </a:r>
        </a:p>
        <a:p xmlns:a="http://schemas.openxmlformats.org/drawingml/2006/main">
          <a:pPr algn="ctr"/>
          <a:r>
            <a:rPr lang="ru-RU" sz="800" b="1" dirty="0" smtClean="0">
              <a:latin typeface="TT Norms Regular"/>
            </a:rPr>
            <a:t> млрд. руб.</a:t>
          </a:r>
        </a:p>
      </cdr:txBody>
    </cdr:sp>
  </cdr:relSizeAnchor>
  <cdr:relSizeAnchor xmlns:cdr="http://schemas.openxmlformats.org/drawingml/2006/chartDrawing">
    <cdr:from>
      <cdr:x>0.42622</cdr:x>
      <cdr:y>0.47619</cdr:y>
    </cdr:from>
    <cdr:to>
      <cdr:x>0.60655</cdr:x>
      <cdr:y>0.66667</cdr:y>
    </cdr:to>
    <cdr:sp macro="" textlink="">
      <cdr:nvSpPr>
        <cdr:cNvPr id="3" name="TextBox 10"/>
        <cdr:cNvSpPr txBox="1"/>
      </cdr:nvSpPr>
      <cdr:spPr>
        <a:xfrm xmlns:a="http://schemas.openxmlformats.org/drawingml/2006/main">
          <a:off x="1857356" y="714380"/>
          <a:ext cx="785827" cy="2857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latin typeface="TT Norms Regular"/>
            </a:rPr>
            <a:t>26,0</a:t>
          </a:r>
        </a:p>
        <a:p xmlns:a="http://schemas.openxmlformats.org/drawingml/2006/main">
          <a:pPr algn="ctr"/>
          <a:r>
            <a:rPr lang="ru-RU" sz="800" b="1" dirty="0" smtClean="0">
              <a:latin typeface="TT Norms Regular"/>
            </a:rPr>
            <a:t> млрд. руб.</a:t>
          </a:r>
        </a:p>
      </cdr:txBody>
    </cdr:sp>
  </cdr:relSizeAnchor>
  <cdr:relSizeAnchor xmlns:cdr="http://schemas.openxmlformats.org/drawingml/2006/chartDrawing">
    <cdr:from>
      <cdr:x>0.59016</cdr:x>
      <cdr:y>0.47619</cdr:y>
    </cdr:from>
    <cdr:to>
      <cdr:x>0.77048</cdr:x>
      <cdr:y>0.66667</cdr:y>
    </cdr:to>
    <cdr:sp macro="" textlink="">
      <cdr:nvSpPr>
        <cdr:cNvPr id="4" name="TextBox 10"/>
        <cdr:cNvSpPr txBox="1"/>
      </cdr:nvSpPr>
      <cdr:spPr>
        <a:xfrm xmlns:a="http://schemas.openxmlformats.org/drawingml/2006/main">
          <a:off x="2571736" y="714380"/>
          <a:ext cx="785784" cy="2857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latin typeface="TT Norms Regular"/>
            </a:rPr>
            <a:t>26,2</a:t>
          </a:r>
        </a:p>
        <a:p xmlns:a="http://schemas.openxmlformats.org/drawingml/2006/main">
          <a:pPr algn="ctr"/>
          <a:r>
            <a:rPr lang="ru-RU" sz="800" b="1" dirty="0" smtClean="0">
              <a:latin typeface="TT Norms Regular"/>
            </a:rPr>
            <a:t> млрд. руб.</a:t>
          </a:r>
        </a:p>
      </cdr:txBody>
    </cdr:sp>
  </cdr:relSizeAnchor>
  <cdr:relSizeAnchor xmlns:cdr="http://schemas.openxmlformats.org/drawingml/2006/chartDrawing">
    <cdr:from>
      <cdr:x>0.78688</cdr:x>
      <cdr:y>0.52381</cdr:y>
    </cdr:from>
    <cdr:to>
      <cdr:x>0.96721</cdr:x>
      <cdr:y>0.71429</cdr:y>
    </cdr:to>
    <cdr:sp macro="" textlink="">
      <cdr:nvSpPr>
        <cdr:cNvPr id="5" name="TextBox 10"/>
        <cdr:cNvSpPr txBox="1"/>
      </cdr:nvSpPr>
      <cdr:spPr>
        <a:xfrm xmlns:a="http://schemas.openxmlformats.org/drawingml/2006/main">
          <a:off x="3428992" y="785818"/>
          <a:ext cx="785818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latin typeface="TT Norms Regular"/>
            </a:rPr>
            <a:t>25,1</a:t>
          </a:r>
        </a:p>
        <a:p xmlns:a="http://schemas.openxmlformats.org/drawingml/2006/main">
          <a:pPr algn="ctr"/>
          <a:r>
            <a:rPr lang="ru-RU" sz="800" b="1" dirty="0" smtClean="0">
              <a:latin typeface="TT Norms Regular"/>
            </a:rPr>
            <a:t> млрд. руб.</a:t>
          </a:r>
        </a:p>
      </cdr:txBody>
    </cdr:sp>
  </cdr:relSizeAnchor>
  <cdr:relSizeAnchor xmlns:cdr="http://schemas.openxmlformats.org/drawingml/2006/chartDrawing">
    <cdr:from>
      <cdr:x>0.03278</cdr:x>
      <cdr:y>0.4</cdr:y>
    </cdr:from>
    <cdr:to>
      <cdr:x>0.21311</cdr:x>
      <cdr:y>0.59048</cdr:y>
    </cdr:to>
    <cdr:sp macro="" textlink="">
      <cdr:nvSpPr>
        <cdr:cNvPr id="6" name="TextBox 10"/>
        <cdr:cNvSpPr txBox="1"/>
      </cdr:nvSpPr>
      <cdr:spPr>
        <a:xfrm xmlns:a="http://schemas.openxmlformats.org/drawingml/2006/main">
          <a:off x="142844" y="571504"/>
          <a:ext cx="785828" cy="2721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latin typeface="TT Norms Regular"/>
            </a:rPr>
            <a:t>27,7</a:t>
          </a:r>
        </a:p>
        <a:p xmlns:a="http://schemas.openxmlformats.org/drawingml/2006/main">
          <a:pPr algn="ctr"/>
          <a:r>
            <a:rPr lang="ru-RU" sz="800" b="1" dirty="0" smtClean="0">
              <a:latin typeface="TT Norms Regular"/>
            </a:rPr>
            <a:t> млрд. руб.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0.22493</cdr:x>
      <cdr:y>0.08039</cdr:y>
    </cdr:from>
    <cdr:to>
      <cdr:x>0.4014</cdr:x>
      <cdr:y>0.36534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036592" y="86831"/>
          <a:ext cx="813264" cy="30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Proxima Nova Lt" pitchFamily="50" charset="0"/>
              <a:cs typeface="Times New Roman" pitchFamily="18" charset="0"/>
            </a:rPr>
            <a:t>↑</a:t>
          </a:r>
          <a:r>
            <a:rPr lang="ru-RU" sz="1000" b="1" dirty="0" smtClean="0">
              <a:latin typeface="Proxima Nova Lt" pitchFamily="50" charset="0"/>
              <a:cs typeface="Times New Roman" pitchFamily="18" charset="0"/>
            </a:rPr>
            <a:t> 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112,9</a:t>
          </a:r>
          <a:r>
            <a:rPr lang="ru-RU" sz="1000" dirty="0" smtClean="0">
              <a:latin typeface="Proxima Nova Lt" pitchFamily="50" charset="0"/>
              <a:cs typeface="Times New Roman" pitchFamily="18" charset="0"/>
            </a:rPr>
            <a:t> %</a:t>
          </a:r>
        </a:p>
      </cdr:txBody>
    </cdr:sp>
  </cdr:relSizeAnchor>
  <cdr:relSizeAnchor xmlns:cdr="http://schemas.openxmlformats.org/drawingml/2006/chartDrawing">
    <cdr:from>
      <cdr:x>0.58146</cdr:x>
      <cdr:y>0.08039</cdr:y>
    </cdr:from>
    <cdr:to>
      <cdr:x>0.75793</cdr:x>
      <cdr:y>0.36534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2679665" y="86831"/>
          <a:ext cx="813264" cy="30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b="1" dirty="0" err="1" smtClean="0">
              <a:latin typeface="Proxima Nova Lt" pitchFamily="50" charset="0"/>
              <a:cs typeface="Times New Roman" pitchFamily="18" charset="0"/>
            </a:rPr>
            <a:t>↓</a:t>
          </a:r>
          <a:r>
            <a:rPr lang="ru-RU" sz="1200" b="1" dirty="0" smtClean="0">
              <a:latin typeface="Proxima Nova Lt" pitchFamily="50" charset="0"/>
              <a:cs typeface="Times New Roman" pitchFamily="18" charset="0"/>
            </a:rPr>
            <a:t> 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98,5</a:t>
          </a:r>
          <a:r>
            <a:rPr lang="ru-RU" sz="1000" dirty="0" smtClean="0">
              <a:latin typeface="Proxima Nova Lt" pitchFamily="50" charset="0"/>
              <a:cs typeface="Times New Roman" pitchFamily="18" charset="0"/>
            </a:rPr>
            <a:t>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0.06841</cdr:x>
      <cdr:y>0.12487</cdr:y>
    </cdr:from>
    <cdr:to>
      <cdr:x>0.93202</cdr:x>
      <cdr:y>0.86549</cdr:y>
    </cdr:to>
    <cdr:sp macro="" textlink="">
      <cdr:nvSpPr>
        <cdr:cNvPr id="2" name="Полилиния 1"/>
        <cdr:cNvSpPr/>
      </cdr:nvSpPr>
      <cdr:spPr>
        <a:xfrm xmlns:a="http://schemas.openxmlformats.org/drawingml/2006/main">
          <a:off x="772104" y="401410"/>
          <a:ext cx="9747849" cy="2380891"/>
        </a:xfrm>
        <a:custGeom xmlns:a="http://schemas.openxmlformats.org/drawingml/2006/main">
          <a:avLst/>
          <a:gdLst>
            <a:gd name="connsiteX0" fmla="*/ 0 w 9747849"/>
            <a:gd name="connsiteY0" fmla="*/ 793631 h 2380891"/>
            <a:gd name="connsiteX1" fmla="*/ 1319842 w 9747849"/>
            <a:gd name="connsiteY1" fmla="*/ 802257 h 2380891"/>
            <a:gd name="connsiteX2" fmla="*/ 2708694 w 9747849"/>
            <a:gd name="connsiteY2" fmla="*/ 698740 h 2380891"/>
            <a:gd name="connsiteX3" fmla="*/ 4097547 w 9747849"/>
            <a:gd name="connsiteY3" fmla="*/ 621102 h 2380891"/>
            <a:gd name="connsiteX4" fmla="*/ 5546785 w 9747849"/>
            <a:gd name="connsiteY4" fmla="*/ 215661 h 2380891"/>
            <a:gd name="connsiteX5" fmla="*/ 6935638 w 9747849"/>
            <a:gd name="connsiteY5" fmla="*/ 120770 h 2380891"/>
            <a:gd name="connsiteX6" fmla="*/ 8376249 w 9747849"/>
            <a:gd name="connsiteY6" fmla="*/ 17253 h 2380891"/>
            <a:gd name="connsiteX7" fmla="*/ 9747849 w 9747849"/>
            <a:gd name="connsiteY7" fmla="*/ 0 h 2380891"/>
            <a:gd name="connsiteX8" fmla="*/ 9747849 w 9747849"/>
            <a:gd name="connsiteY8" fmla="*/ 2372265 h 2380891"/>
            <a:gd name="connsiteX9" fmla="*/ 8419381 w 9747849"/>
            <a:gd name="connsiteY9" fmla="*/ 2355012 h 2380891"/>
            <a:gd name="connsiteX10" fmla="*/ 7039155 w 9747849"/>
            <a:gd name="connsiteY10" fmla="*/ 2320506 h 2380891"/>
            <a:gd name="connsiteX11" fmla="*/ 5598544 w 9747849"/>
            <a:gd name="connsiteY11" fmla="*/ 2380891 h 2380891"/>
            <a:gd name="connsiteX12" fmla="*/ 4192438 w 9747849"/>
            <a:gd name="connsiteY12" fmla="*/ 2329132 h 2380891"/>
            <a:gd name="connsiteX13" fmla="*/ 2769079 w 9747849"/>
            <a:gd name="connsiteY13" fmla="*/ 2355012 h 2380891"/>
            <a:gd name="connsiteX14" fmla="*/ 1397479 w 9747849"/>
            <a:gd name="connsiteY14" fmla="*/ 2294627 h 2380891"/>
            <a:gd name="connsiteX15" fmla="*/ 17253 w 9747849"/>
            <a:gd name="connsiteY15" fmla="*/ 2286000 h 2380891"/>
            <a:gd name="connsiteX16" fmla="*/ 0 w 9747849"/>
            <a:gd name="connsiteY16" fmla="*/ 793631 h 2380891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  <a:cxn ang="0">
              <a:pos x="connsiteX6" y="connsiteY6"/>
            </a:cxn>
            <a:cxn ang="0">
              <a:pos x="connsiteX7" y="connsiteY7"/>
            </a:cxn>
            <a:cxn ang="0">
              <a:pos x="connsiteX8" y="connsiteY8"/>
            </a:cxn>
            <a:cxn ang="0">
              <a:pos x="connsiteX9" y="connsiteY9"/>
            </a:cxn>
            <a:cxn ang="0">
              <a:pos x="connsiteX10" y="connsiteY10"/>
            </a:cxn>
            <a:cxn ang="0">
              <a:pos x="connsiteX11" y="connsiteY11"/>
            </a:cxn>
            <a:cxn ang="0">
              <a:pos x="connsiteX12" y="connsiteY12"/>
            </a:cxn>
            <a:cxn ang="0">
              <a:pos x="connsiteX13" y="connsiteY13"/>
            </a:cxn>
            <a:cxn ang="0">
              <a:pos x="connsiteX14" y="connsiteY14"/>
            </a:cxn>
            <a:cxn ang="0">
              <a:pos x="connsiteX15" y="connsiteY15"/>
            </a:cxn>
            <a:cxn ang="0">
              <a:pos x="connsiteX16" y="connsiteY16"/>
            </a:cxn>
          </a:cxnLst>
          <a:rect l="l" t="t" r="r" b="b"/>
          <a:pathLst>
            <a:path w="9747849" h="2380891">
              <a:moveTo>
                <a:pt x="0" y="793631"/>
              </a:moveTo>
              <a:lnTo>
                <a:pt x="1319842" y="802257"/>
              </a:lnTo>
              <a:lnTo>
                <a:pt x="2708694" y="698740"/>
              </a:lnTo>
              <a:lnTo>
                <a:pt x="4097547" y="621102"/>
              </a:lnTo>
              <a:lnTo>
                <a:pt x="5546785" y="215661"/>
              </a:lnTo>
              <a:lnTo>
                <a:pt x="6935638" y="120770"/>
              </a:lnTo>
              <a:lnTo>
                <a:pt x="8376249" y="17253"/>
              </a:lnTo>
              <a:lnTo>
                <a:pt x="9747849" y="0"/>
              </a:lnTo>
              <a:lnTo>
                <a:pt x="9747849" y="2372265"/>
              </a:lnTo>
              <a:lnTo>
                <a:pt x="8419381" y="2355012"/>
              </a:lnTo>
              <a:lnTo>
                <a:pt x="7039155" y="2320506"/>
              </a:lnTo>
              <a:cubicBezTo>
                <a:pt x="6558962" y="2340878"/>
                <a:pt x="6079169" y="2380891"/>
                <a:pt x="5598544" y="2380891"/>
              </a:cubicBezTo>
              <a:lnTo>
                <a:pt x="4192438" y="2329132"/>
              </a:lnTo>
              <a:lnTo>
                <a:pt x="2769079" y="2355012"/>
              </a:lnTo>
              <a:lnTo>
                <a:pt x="1397479" y="2294627"/>
              </a:lnTo>
              <a:lnTo>
                <a:pt x="17253" y="2286000"/>
              </a:lnTo>
              <a:lnTo>
                <a:pt x="0" y="793631"/>
              </a:lnTo>
              <a:close/>
            </a:path>
          </a:pathLst>
        </a:custGeom>
        <a:solidFill xmlns:a="http://schemas.openxmlformats.org/drawingml/2006/main">
          <a:schemeClr val="bg1">
            <a:alpha val="27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0.06764</cdr:x>
      <cdr:y>0.83631</cdr:y>
    </cdr:from>
    <cdr:to>
      <cdr:x>0.93279</cdr:x>
      <cdr:y>1</cdr:y>
    </cdr:to>
    <cdr:sp macro="" textlink="">
      <cdr:nvSpPr>
        <cdr:cNvPr id="3" name="Полилиния 2"/>
        <cdr:cNvSpPr/>
      </cdr:nvSpPr>
      <cdr:spPr>
        <a:xfrm xmlns:a="http://schemas.openxmlformats.org/drawingml/2006/main">
          <a:off x="763478" y="2696037"/>
          <a:ext cx="9765102" cy="526211"/>
        </a:xfrm>
        <a:custGeom xmlns:a="http://schemas.openxmlformats.org/drawingml/2006/main">
          <a:avLst/>
          <a:gdLst>
            <a:gd name="connsiteX0" fmla="*/ 9730596 w 9765102"/>
            <a:gd name="connsiteY0" fmla="*/ 86264 h 526211"/>
            <a:gd name="connsiteX1" fmla="*/ 8453887 w 9765102"/>
            <a:gd name="connsiteY1" fmla="*/ 69011 h 526211"/>
            <a:gd name="connsiteX2" fmla="*/ 7013275 w 9765102"/>
            <a:gd name="connsiteY2" fmla="*/ 34505 h 526211"/>
            <a:gd name="connsiteX3" fmla="*/ 5615796 w 9765102"/>
            <a:gd name="connsiteY3" fmla="*/ 112143 h 526211"/>
            <a:gd name="connsiteX4" fmla="*/ 4192437 w 9765102"/>
            <a:gd name="connsiteY4" fmla="*/ 25879 h 526211"/>
            <a:gd name="connsiteX5" fmla="*/ 2786332 w 9765102"/>
            <a:gd name="connsiteY5" fmla="*/ 60385 h 526211"/>
            <a:gd name="connsiteX6" fmla="*/ 1380226 w 9765102"/>
            <a:gd name="connsiteY6" fmla="*/ 8626 h 526211"/>
            <a:gd name="connsiteX7" fmla="*/ 0 w 9765102"/>
            <a:gd name="connsiteY7" fmla="*/ 0 h 526211"/>
            <a:gd name="connsiteX8" fmla="*/ 0 w 9765102"/>
            <a:gd name="connsiteY8" fmla="*/ 526211 h 526211"/>
            <a:gd name="connsiteX9" fmla="*/ 25879 w 9765102"/>
            <a:gd name="connsiteY9" fmla="*/ 483079 h 526211"/>
            <a:gd name="connsiteX10" fmla="*/ 9765102 w 9765102"/>
            <a:gd name="connsiteY10" fmla="*/ 474453 h 526211"/>
            <a:gd name="connsiteX11" fmla="*/ 9730596 w 9765102"/>
            <a:gd name="connsiteY11" fmla="*/ 86264 h 526211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  <a:cxn ang="0">
              <a:pos x="connsiteX6" y="connsiteY6"/>
            </a:cxn>
            <a:cxn ang="0">
              <a:pos x="connsiteX7" y="connsiteY7"/>
            </a:cxn>
            <a:cxn ang="0">
              <a:pos x="connsiteX8" y="connsiteY8"/>
            </a:cxn>
            <a:cxn ang="0">
              <a:pos x="connsiteX9" y="connsiteY9"/>
            </a:cxn>
            <a:cxn ang="0">
              <a:pos x="connsiteX10" y="connsiteY10"/>
            </a:cxn>
            <a:cxn ang="0">
              <a:pos x="connsiteX11" y="connsiteY11"/>
            </a:cxn>
          </a:cxnLst>
          <a:rect l="l" t="t" r="r" b="b"/>
          <a:pathLst>
            <a:path w="9765102" h="526211">
              <a:moveTo>
                <a:pt x="9730596" y="86264"/>
              </a:moveTo>
              <a:lnTo>
                <a:pt x="8453887" y="69011"/>
              </a:lnTo>
              <a:cubicBezTo>
                <a:pt x="7973686" y="57370"/>
                <a:pt x="7493617" y="34505"/>
                <a:pt x="7013275" y="34505"/>
              </a:cubicBezTo>
              <a:lnTo>
                <a:pt x="5615796" y="112143"/>
              </a:lnTo>
              <a:lnTo>
                <a:pt x="4192437" y="25879"/>
              </a:lnTo>
              <a:lnTo>
                <a:pt x="2786332" y="60385"/>
              </a:lnTo>
              <a:lnTo>
                <a:pt x="1380226" y="8626"/>
              </a:lnTo>
              <a:lnTo>
                <a:pt x="0" y="0"/>
              </a:lnTo>
              <a:lnTo>
                <a:pt x="0" y="526211"/>
              </a:lnTo>
              <a:lnTo>
                <a:pt x="25879" y="483079"/>
              </a:lnTo>
              <a:lnTo>
                <a:pt x="9765102" y="474453"/>
              </a:lnTo>
              <a:lnTo>
                <a:pt x="9730596" y="86264"/>
              </a:lnTo>
              <a:close/>
            </a:path>
          </a:pathLst>
        </a:custGeom>
        <a:solidFill xmlns:a="http://schemas.openxmlformats.org/drawingml/2006/main">
          <a:srgbClr val="A62EE8">
            <a:alpha val="39000"/>
          </a:srgb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C9EF9-C4D0-492B-AF77-A07163DDE62B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D46D5-FBF3-48F7-978C-946D658E02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8471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Слайды</a:t>
            </a:r>
            <a:r>
              <a:rPr lang="ru-RU" baseline="0" dirty="0" smtClean="0"/>
              <a:t> по </a:t>
            </a:r>
            <a:r>
              <a:rPr lang="ru-RU" baseline="0" dirty="0" err="1" smtClean="0"/>
              <a:t>минсоцзащите</a:t>
            </a:r>
            <a:r>
              <a:rPr lang="ru-RU" baseline="0" dirty="0" smtClean="0"/>
              <a:t> АО бюджет для граждан Н.В.Орёл 06.12.2017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22153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1720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63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64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5813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9.xml"/><Relationship Id="rId13" Type="http://schemas.openxmlformats.org/officeDocument/2006/relationships/chart" Target="../charts/chart34.xml"/><Relationship Id="rId3" Type="http://schemas.openxmlformats.org/officeDocument/2006/relationships/image" Target="../media/image21.jpeg"/><Relationship Id="rId7" Type="http://schemas.openxmlformats.org/officeDocument/2006/relationships/chart" Target="../charts/chart28.xml"/><Relationship Id="rId12" Type="http://schemas.openxmlformats.org/officeDocument/2006/relationships/chart" Target="../charts/chart3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7.xml"/><Relationship Id="rId11" Type="http://schemas.openxmlformats.org/officeDocument/2006/relationships/chart" Target="../charts/chart32.xml"/><Relationship Id="rId5" Type="http://schemas.openxmlformats.org/officeDocument/2006/relationships/chart" Target="../charts/chart26.xml"/><Relationship Id="rId10" Type="http://schemas.openxmlformats.org/officeDocument/2006/relationships/chart" Target="../charts/chart31.xml"/><Relationship Id="rId4" Type="http://schemas.openxmlformats.org/officeDocument/2006/relationships/chart" Target="../charts/chart25.xml"/><Relationship Id="rId9" Type="http://schemas.openxmlformats.org/officeDocument/2006/relationships/chart" Target="../charts/chart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7" Type="http://schemas.openxmlformats.org/officeDocument/2006/relationships/chart" Target="../charts/chart39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8.xml"/><Relationship Id="rId5" Type="http://schemas.openxmlformats.org/officeDocument/2006/relationships/chart" Target="../charts/chart37.xml"/><Relationship Id="rId4" Type="http://schemas.openxmlformats.org/officeDocument/2006/relationships/chart" Target="../charts/chart3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5.xml"/><Relationship Id="rId3" Type="http://schemas.openxmlformats.org/officeDocument/2006/relationships/chart" Target="../charts/chart40.xml"/><Relationship Id="rId7" Type="http://schemas.openxmlformats.org/officeDocument/2006/relationships/chart" Target="../charts/chart44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3.xml"/><Relationship Id="rId5" Type="http://schemas.openxmlformats.org/officeDocument/2006/relationships/chart" Target="../charts/chart42.xml"/><Relationship Id="rId4" Type="http://schemas.openxmlformats.org/officeDocument/2006/relationships/chart" Target="../charts/chart4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1.xml"/><Relationship Id="rId3" Type="http://schemas.openxmlformats.org/officeDocument/2006/relationships/chart" Target="../charts/chart46.xml"/><Relationship Id="rId7" Type="http://schemas.openxmlformats.org/officeDocument/2006/relationships/chart" Target="../charts/chart50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9.xml"/><Relationship Id="rId5" Type="http://schemas.openxmlformats.org/officeDocument/2006/relationships/chart" Target="../charts/chart48.xml"/><Relationship Id="rId4" Type="http://schemas.openxmlformats.org/officeDocument/2006/relationships/chart" Target="../charts/chart47.xml"/><Relationship Id="rId9" Type="http://schemas.openxmlformats.org/officeDocument/2006/relationships/chart" Target="../charts/chart5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4.xml"/><Relationship Id="rId4" Type="http://schemas.openxmlformats.org/officeDocument/2006/relationships/chart" Target="../charts/chart5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9.xml"/><Relationship Id="rId3" Type="http://schemas.openxmlformats.org/officeDocument/2006/relationships/image" Target="../media/image26.jpeg"/><Relationship Id="rId7" Type="http://schemas.openxmlformats.org/officeDocument/2006/relationships/chart" Target="../charts/chart5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7.xml"/><Relationship Id="rId5" Type="http://schemas.openxmlformats.org/officeDocument/2006/relationships/chart" Target="../charts/chart56.xml"/><Relationship Id="rId4" Type="http://schemas.openxmlformats.org/officeDocument/2006/relationships/chart" Target="../charts/chart55.xml"/><Relationship Id="rId9" Type="http://schemas.openxmlformats.org/officeDocument/2006/relationships/chart" Target="../charts/chart6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5.xml"/><Relationship Id="rId3" Type="http://schemas.openxmlformats.org/officeDocument/2006/relationships/image" Target="../media/image27.jpeg"/><Relationship Id="rId7" Type="http://schemas.openxmlformats.org/officeDocument/2006/relationships/chart" Target="../charts/chart64.xml"/><Relationship Id="rId12" Type="http://schemas.openxmlformats.org/officeDocument/2006/relationships/chart" Target="../charts/chart6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3.xml"/><Relationship Id="rId11" Type="http://schemas.openxmlformats.org/officeDocument/2006/relationships/chart" Target="../charts/chart68.xml"/><Relationship Id="rId5" Type="http://schemas.openxmlformats.org/officeDocument/2006/relationships/chart" Target="../charts/chart62.xml"/><Relationship Id="rId10" Type="http://schemas.openxmlformats.org/officeDocument/2006/relationships/chart" Target="../charts/chart67.xml"/><Relationship Id="rId4" Type="http://schemas.openxmlformats.org/officeDocument/2006/relationships/chart" Target="../charts/chart61.xml"/><Relationship Id="rId9" Type="http://schemas.openxmlformats.org/officeDocument/2006/relationships/chart" Target="../charts/chart6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5.xml"/><Relationship Id="rId13" Type="http://schemas.openxmlformats.org/officeDocument/2006/relationships/chart" Target="../charts/chart80.xml"/><Relationship Id="rId3" Type="http://schemas.openxmlformats.org/officeDocument/2006/relationships/chart" Target="../charts/chart70.xml"/><Relationship Id="rId7" Type="http://schemas.openxmlformats.org/officeDocument/2006/relationships/chart" Target="../charts/chart74.xml"/><Relationship Id="rId12" Type="http://schemas.openxmlformats.org/officeDocument/2006/relationships/chart" Target="../charts/chart79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3.xml"/><Relationship Id="rId11" Type="http://schemas.openxmlformats.org/officeDocument/2006/relationships/chart" Target="../charts/chart78.xml"/><Relationship Id="rId5" Type="http://schemas.openxmlformats.org/officeDocument/2006/relationships/chart" Target="../charts/chart72.xml"/><Relationship Id="rId10" Type="http://schemas.openxmlformats.org/officeDocument/2006/relationships/chart" Target="../charts/chart77.xml"/><Relationship Id="rId4" Type="http://schemas.openxmlformats.org/officeDocument/2006/relationships/chart" Target="../charts/chart71.xml"/><Relationship Id="rId9" Type="http://schemas.openxmlformats.org/officeDocument/2006/relationships/chart" Target="../charts/chart76.xml"/><Relationship Id="rId14" Type="http://schemas.openxmlformats.org/officeDocument/2006/relationships/chart" Target="../charts/chart8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chart" Target="../charts/chart8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4.xml"/><Relationship Id="rId5" Type="http://schemas.openxmlformats.org/officeDocument/2006/relationships/chart" Target="../charts/chart83.xml"/><Relationship Id="rId4" Type="http://schemas.openxmlformats.org/officeDocument/2006/relationships/chart" Target="../charts/chart8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1.xml"/><Relationship Id="rId3" Type="http://schemas.openxmlformats.org/officeDocument/2006/relationships/chart" Target="../charts/chart86.xml"/><Relationship Id="rId7" Type="http://schemas.openxmlformats.org/officeDocument/2006/relationships/chart" Target="../charts/chart90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9.xml"/><Relationship Id="rId5" Type="http://schemas.openxmlformats.org/officeDocument/2006/relationships/chart" Target="../charts/chart88.xml"/><Relationship Id="rId4" Type="http://schemas.openxmlformats.org/officeDocument/2006/relationships/chart" Target="../charts/chart8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7.xml"/><Relationship Id="rId3" Type="http://schemas.openxmlformats.org/officeDocument/2006/relationships/chart" Target="../charts/chart92.xml"/><Relationship Id="rId7" Type="http://schemas.openxmlformats.org/officeDocument/2006/relationships/chart" Target="../charts/chart96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5.xml"/><Relationship Id="rId5" Type="http://schemas.openxmlformats.org/officeDocument/2006/relationships/chart" Target="../charts/chart94.xml"/><Relationship Id="rId4" Type="http://schemas.openxmlformats.org/officeDocument/2006/relationships/chart" Target="../charts/chart93.xml"/><Relationship Id="rId9" Type="http://schemas.openxmlformats.org/officeDocument/2006/relationships/chart" Target="../charts/chart9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4.xml"/><Relationship Id="rId13" Type="http://schemas.openxmlformats.org/officeDocument/2006/relationships/chart" Target="../charts/chart109.xml"/><Relationship Id="rId18" Type="http://schemas.openxmlformats.org/officeDocument/2006/relationships/chart" Target="../charts/chart114.xml"/><Relationship Id="rId3" Type="http://schemas.openxmlformats.org/officeDocument/2006/relationships/chart" Target="../charts/chart99.xml"/><Relationship Id="rId7" Type="http://schemas.openxmlformats.org/officeDocument/2006/relationships/chart" Target="../charts/chart103.xml"/><Relationship Id="rId12" Type="http://schemas.openxmlformats.org/officeDocument/2006/relationships/chart" Target="../charts/chart108.xml"/><Relationship Id="rId17" Type="http://schemas.openxmlformats.org/officeDocument/2006/relationships/chart" Target="../charts/chart113.xml"/><Relationship Id="rId2" Type="http://schemas.openxmlformats.org/officeDocument/2006/relationships/image" Target="../media/image32.jpeg"/><Relationship Id="rId16" Type="http://schemas.openxmlformats.org/officeDocument/2006/relationships/chart" Target="../charts/chart112.xml"/><Relationship Id="rId20" Type="http://schemas.openxmlformats.org/officeDocument/2006/relationships/chart" Target="../charts/chart11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2.xml"/><Relationship Id="rId11" Type="http://schemas.openxmlformats.org/officeDocument/2006/relationships/chart" Target="../charts/chart107.xml"/><Relationship Id="rId5" Type="http://schemas.openxmlformats.org/officeDocument/2006/relationships/chart" Target="../charts/chart101.xml"/><Relationship Id="rId15" Type="http://schemas.openxmlformats.org/officeDocument/2006/relationships/chart" Target="../charts/chart111.xml"/><Relationship Id="rId10" Type="http://schemas.openxmlformats.org/officeDocument/2006/relationships/chart" Target="../charts/chart106.xml"/><Relationship Id="rId19" Type="http://schemas.openxmlformats.org/officeDocument/2006/relationships/chart" Target="../charts/chart115.xml"/><Relationship Id="rId4" Type="http://schemas.openxmlformats.org/officeDocument/2006/relationships/chart" Target="../charts/chart100.xml"/><Relationship Id="rId9" Type="http://schemas.openxmlformats.org/officeDocument/2006/relationships/chart" Target="../charts/chart105.xml"/><Relationship Id="rId14" Type="http://schemas.openxmlformats.org/officeDocument/2006/relationships/chart" Target="../charts/chart1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7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9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1.xml"/><Relationship Id="rId2" Type="http://schemas.openxmlformats.org/officeDocument/2006/relationships/chart" Target="../charts/chart12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3.xml"/><Relationship Id="rId4" Type="http://schemas.openxmlformats.org/officeDocument/2006/relationships/chart" Target="../charts/chart12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5.xml"/><Relationship Id="rId2" Type="http://schemas.openxmlformats.org/officeDocument/2006/relationships/chart" Target="../charts/chart1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chart" Target="../charts/chart127.xml"/><Relationship Id="rId4" Type="http://schemas.openxmlformats.org/officeDocument/2006/relationships/chart" Target="../charts/chart1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8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1.xml"/><Relationship Id="rId5" Type="http://schemas.openxmlformats.org/officeDocument/2006/relationships/chart" Target="../charts/chart130.xml"/><Relationship Id="rId4" Type="http://schemas.openxmlformats.org/officeDocument/2006/relationships/chart" Target="../charts/chart1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2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4.xml"/><Relationship Id="rId4" Type="http://schemas.openxmlformats.org/officeDocument/2006/relationships/chart" Target="../charts/chart13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chart" Target="../charts/chart13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7.xml"/><Relationship Id="rId5" Type="http://schemas.openxmlformats.org/officeDocument/2006/relationships/chart" Target="../charts/chart136.xml"/><Relationship Id="rId4" Type="http://schemas.openxmlformats.org/officeDocument/2006/relationships/chart" Target="../charts/chart1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9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0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7.xml"/><Relationship Id="rId13" Type="http://schemas.openxmlformats.org/officeDocument/2006/relationships/chart" Target="../charts/chart152.xml"/><Relationship Id="rId3" Type="http://schemas.openxmlformats.org/officeDocument/2006/relationships/chart" Target="../charts/chart142.xml"/><Relationship Id="rId7" Type="http://schemas.openxmlformats.org/officeDocument/2006/relationships/chart" Target="../charts/chart146.xml"/><Relationship Id="rId12" Type="http://schemas.openxmlformats.org/officeDocument/2006/relationships/chart" Target="../charts/chart151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45.xml"/><Relationship Id="rId11" Type="http://schemas.openxmlformats.org/officeDocument/2006/relationships/chart" Target="../charts/chart150.xml"/><Relationship Id="rId5" Type="http://schemas.openxmlformats.org/officeDocument/2006/relationships/chart" Target="../charts/chart144.xml"/><Relationship Id="rId10" Type="http://schemas.openxmlformats.org/officeDocument/2006/relationships/chart" Target="../charts/chart149.xml"/><Relationship Id="rId4" Type="http://schemas.openxmlformats.org/officeDocument/2006/relationships/chart" Target="../charts/chart143.xml"/><Relationship Id="rId9" Type="http://schemas.openxmlformats.org/officeDocument/2006/relationships/chart" Target="../charts/chart148.xml"/><Relationship Id="rId14" Type="http://schemas.openxmlformats.org/officeDocument/2006/relationships/chart" Target="../charts/chart153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9.xml"/><Relationship Id="rId3" Type="http://schemas.openxmlformats.org/officeDocument/2006/relationships/chart" Target="../charts/chart154.xml"/><Relationship Id="rId7" Type="http://schemas.openxmlformats.org/officeDocument/2006/relationships/chart" Target="../charts/chart158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57.xml"/><Relationship Id="rId5" Type="http://schemas.openxmlformats.org/officeDocument/2006/relationships/chart" Target="../charts/chart156.xml"/><Relationship Id="rId4" Type="http://schemas.openxmlformats.org/officeDocument/2006/relationships/chart" Target="../charts/chart155.xml"/><Relationship Id="rId9" Type="http://schemas.openxmlformats.org/officeDocument/2006/relationships/chart" Target="../charts/chart16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1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chart" Target="../charts/chart16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65.xml"/><Relationship Id="rId5" Type="http://schemas.openxmlformats.org/officeDocument/2006/relationships/chart" Target="../charts/chart164.xml"/><Relationship Id="rId4" Type="http://schemas.openxmlformats.org/officeDocument/2006/relationships/chart" Target="../charts/chart16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68.xml"/><Relationship Id="rId4" Type="http://schemas.openxmlformats.org/officeDocument/2006/relationships/chart" Target="../charts/chart16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9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0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7.jpe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13" Type="http://schemas.openxmlformats.org/officeDocument/2006/relationships/chart" Target="../charts/chart14.xml"/><Relationship Id="rId3" Type="http://schemas.openxmlformats.org/officeDocument/2006/relationships/image" Target="../media/image8.png"/><Relationship Id="rId7" Type="http://schemas.openxmlformats.org/officeDocument/2006/relationships/chart" Target="../charts/chart8.xml"/><Relationship Id="rId12" Type="http://schemas.openxmlformats.org/officeDocument/2006/relationships/chart" Target="../charts/chart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chart" Target="../charts/chart12.xml"/><Relationship Id="rId5" Type="http://schemas.openxmlformats.org/officeDocument/2006/relationships/chart" Target="../charts/chart7.xml"/><Relationship Id="rId10" Type="http://schemas.openxmlformats.org/officeDocument/2006/relationships/chart" Target="../charts/chart11.xml"/><Relationship Id="rId4" Type="http://schemas.openxmlformats.org/officeDocument/2006/relationships/chart" Target="../charts/chart6.xml"/><Relationship Id="rId9" Type="http://schemas.openxmlformats.org/officeDocument/2006/relationships/chart" Target="../charts/char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troyan\Desktop\с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2710"/>
            <a:ext cx="9144000" cy="6465290"/>
          </a:xfrm>
          <a:prstGeom prst="rect">
            <a:avLst/>
          </a:prstGeom>
          <a:noFill/>
        </p:spPr>
      </p:pic>
      <p:pic>
        <p:nvPicPr>
          <p:cNvPr id="5" name="Рисунок 4" descr="БГ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12344"/>
            <a:ext cx="9144000" cy="6473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ЗАДАЧИ И приоритет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97950" y="1"/>
            <a:ext cx="9699172" cy="6858000"/>
          </a:xfrm>
        </p:spPr>
      </p:pic>
      <p:sp useBgFill="1">
        <p:nvSpPr>
          <p:cNvPr id="9" name="Прямоугольник 8"/>
          <p:cNvSpPr/>
          <p:nvPr/>
        </p:nvSpPr>
        <p:spPr>
          <a:xfrm>
            <a:off x="7308304" y="2132856"/>
            <a:ext cx="216024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714488"/>
            <a:ext cx="335758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Proxima Nova Th" pitchFamily="50" charset="0"/>
                <a:cs typeface="Angsana New" pitchFamily="18" charset="-34"/>
              </a:rPr>
              <a:t>Задачи налоговой,</a:t>
            </a:r>
          </a:p>
          <a:p>
            <a:r>
              <a:rPr lang="ru-RU" sz="1400" b="1" dirty="0" smtClean="0">
                <a:latin typeface="Proxima Nova Th" pitchFamily="50" charset="0"/>
                <a:cs typeface="Angsana New" pitchFamily="18" charset="-34"/>
              </a:rPr>
              <a:t> бюджетной и долговой политики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26674" y="212544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 smtClean="0">
                <a:latin typeface="Proxima Nova Rg" pitchFamily="50" charset="0"/>
              </a:rPr>
              <a:t>2019</a:t>
            </a:r>
            <a:endParaRPr lang="ru-RU" sz="700" dirty="0">
              <a:latin typeface="Proxima Nova Rg" pitchFamily="50" charset="0"/>
            </a:endParaRPr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8543324" y="2132856"/>
            <a:ext cx="216024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460432" y="212544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 smtClean="0">
                <a:latin typeface="Proxima Nova Rg" pitchFamily="50" charset="0"/>
              </a:rPr>
              <a:t>2020</a:t>
            </a:r>
            <a:endParaRPr lang="ru-RU" sz="700" dirty="0">
              <a:latin typeface="Proxima Nova Rg" pitchFamily="50" charset="0"/>
            </a:endParaRPr>
          </a:p>
        </p:txBody>
      </p:sp>
      <p:sp useBgFill="1">
        <p:nvSpPr>
          <p:cNvPr id="12" name="Прямоугольник 11"/>
          <p:cNvSpPr/>
          <p:nvPr/>
        </p:nvSpPr>
        <p:spPr>
          <a:xfrm>
            <a:off x="4987722" y="2295919"/>
            <a:ext cx="216024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902109" y="2272538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 smtClean="0">
                <a:latin typeface="Proxima Nova Rg" pitchFamily="50" charset="0"/>
              </a:rPr>
              <a:t>202</a:t>
            </a:r>
            <a:r>
              <a:rPr lang="en-US" sz="700" dirty="0" smtClean="0">
                <a:latin typeface="Proxima Nova Rg" pitchFamily="50" charset="0"/>
              </a:rPr>
              <a:t>1</a:t>
            </a:r>
            <a:endParaRPr lang="ru-RU" sz="700" dirty="0">
              <a:latin typeface="Proxima Nova Rg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иоритет-2-коп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6512" y="0"/>
            <a:ext cx="9144064" cy="6667524"/>
          </a:xfrm>
        </p:spPr>
      </p:pic>
      <p:sp useBgFill="1">
        <p:nvSpPr>
          <p:cNvPr id="19" name="Прямоугольник 18"/>
          <p:cNvSpPr/>
          <p:nvPr/>
        </p:nvSpPr>
        <p:spPr>
          <a:xfrm>
            <a:off x="4716016" y="3645024"/>
            <a:ext cx="216024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" name="TextBox 4"/>
          <p:cNvSpPr txBox="1"/>
          <p:nvPr/>
        </p:nvSpPr>
        <p:spPr>
          <a:xfrm>
            <a:off x="4860032" y="3573016"/>
            <a:ext cx="1800200" cy="218521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увеличение налогового потенциала за </a:t>
            </a:r>
            <a:br>
              <a:rPr lang="ru-RU" sz="800" dirty="0" smtClean="0"/>
            </a:br>
            <a:r>
              <a:rPr lang="ru-RU" sz="800" dirty="0" smtClean="0"/>
              <a:t>счет налогового стимулирования деловой активности и привлечения инвестиций, реализации высокоэффективных инвестиционных проектов;</a:t>
            </a:r>
          </a:p>
          <a:p>
            <a:endParaRPr lang="ru-RU" sz="800" dirty="0" smtClean="0"/>
          </a:p>
          <a:p>
            <a:r>
              <a:rPr lang="ru-RU" sz="800" dirty="0" smtClean="0"/>
              <a:t>сокращение неэффективных налоговых льгот;</a:t>
            </a:r>
          </a:p>
          <a:p>
            <a:endParaRPr lang="ru-RU" sz="800" dirty="0" smtClean="0"/>
          </a:p>
          <a:p>
            <a:r>
              <a:rPr lang="ru-RU" sz="800" dirty="0" smtClean="0"/>
              <a:t>повышение собираемости налогов и </a:t>
            </a:r>
          </a:p>
          <a:p>
            <a:r>
              <a:rPr lang="ru-RU" sz="800" dirty="0" smtClean="0"/>
              <a:t>улучшения налогового администрирования;</a:t>
            </a:r>
          </a:p>
          <a:p>
            <a:endParaRPr lang="ru-RU" sz="800" dirty="0" smtClean="0"/>
          </a:p>
          <a:p>
            <a:endParaRPr lang="ru-RU" sz="800" dirty="0" smtClean="0"/>
          </a:p>
          <a:p>
            <a:endParaRPr lang="ru-RU" sz="800" dirty="0">
              <a:latin typeface="Proxima Nova Rg" pitchFamily="50" charset="0"/>
              <a:cs typeface="Aparajit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4248" y="3573016"/>
            <a:ext cx="2016224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совершенствование специальных налоговых режимов для малого предпринимательства;</a:t>
            </a:r>
          </a:p>
          <a:p>
            <a:endParaRPr lang="ru-RU" sz="800" dirty="0" smtClean="0"/>
          </a:p>
          <a:p>
            <a:r>
              <a:rPr lang="ru-RU" sz="800" dirty="0" smtClean="0"/>
              <a:t>социальная поддержка  населения;</a:t>
            </a:r>
          </a:p>
          <a:p>
            <a:endParaRPr lang="ru-RU" sz="800" dirty="0" smtClean="0"/>
          </a:p>
          <a:p>
            <a:r>
              <a:rPr lang="ru-RU" sz="800" dirty="0" smtClean="0"/>
              <a:t>совершенствование областного законодательства в сфере налогообложения и приведение его в соответствие нормам федерального законодательства.</a:t>
            </a:r>
          </a:p>
          <a:p>
            <a:endParaRPr lang="ru-RU" sz="800" dirty="0" smtClean="0">
              <a:latin typeface="Proxima Nova Rg" pitchFamily="50" charset="0"/>
              <a:cs typeface="Aparajita" pitchFamily="34" charset="0"/>
            </a:endParaRPr>
          </a:p>
          <a:p>
            <a:endParaRPr lang="ru-RU" sz="800" dirty="0" smtClean="0">
              <a:latin typeface="Proxima Nova Rg" pitchFamily="50" charset="0"/>
              <a:cs typeface="Aparajita" pitchFamily="34" charset="0"/>
            </a:endParaRPr>
          </a:p>
          <a:p>
            <a:endParaRPr lang="ru-RU" sz="800" dirty="0" smtClean="0">
              <a:latin typeface="Proxima Nova Rg" pitchFamily="50" charset="0"/>
              <a:cs typeface="Aparajita" pitchFamily="34" charset="0"/>
            </a:endParaRPr>
          </a:p>
          <a:p>
            <a:endParaRPr lang="ru-RU" sz="800" dirty="0">
              <a:latin typeface="Proxima Nova Rg" pitchFamily="50" charset="0"/>
              <a:cs typeface="Aparajita" pitchFamily="34" charset="0"/>
            </a:endParaRPr>
          </a:p>
        </p:txBody>
      </p:sp>
      <p:sp useBgFill="1">
        <p:nvSpPr>
          <p:cNvPr id="8" name="TextBox 7"/>
          <p:cNvSpPr txBox="1"/>
          <p:nvPr/>
        </p:nvSpPr>
        <p:spPr>
          <a:xfrm>
            <a:off x="4712040" y="1628800"/>
            <a:ext cx="3888432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Основные направления налоговой политики Амурской области на 2019 год и плановый период </a:t>
            </a:r>
            <a:br>
              <a:rPr lang="ru-RU" sz="1200" b="1" dirty="0" smtClean="0"/>
            </a:br>
            <a:r>
              <a:rPr lang="ru-RU" sz="1200" b="1" dirty="0" smtClean="0"/>
              <a:t>2020 и 2021 годов</a:t>
            </a:r>
          </a:p>
          <a:p>
            <a:endParaRPr lang="ru-RU" sz="1200" dirty="0"/>
          </a:p>
        </p:txBody>
      </p:sp>
      <p:sp useBgFill="1">
        <p:nvSpPr>
          <p:cNvPr id="9" name="TextBox 8"/>
          <p:cNvSpPr txBox="1"/>
          <p:nvPr/>
        </p:nvSpPr>
        <p:spPr>
          <a:xfrm>
            <a:off x="4700112" y="2294582"/>
            <a:ext cx="3816424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Основные направления налоговой политики Амурской области на 2019 год и плановый период 2020 и 2021 годов (далее – Основные направления налоговой политики) разработаны в соответствии со статьями 172, 184.2 Бюджетного кодекса Российской Федерации, статьей 2 Закона Амурской области от 31.08.2007 №368-ОЗ «О бюджетном процессе в Амурской области» </a:t>
            </a:r>
          </a:p>
          <a:p>
            <a:endParaRPr lang="ru-RU" sz="700" dirty="0" smtClean="0"/>
          </a:p>
          <a:p>
            <a:endParaRPr lang="ru-RU" sz="700" dirty="0"/>
          </a:p>
        </p:txBody>
      </p:sp>
      <p:sp useBgFill="1">
        <p:nvSpPr>
          <p:cNvPr id="14" name="TextBox 13"/>
          <p:cNvSpPr txBox="1"/>
          <p:nvPr/>
        </p:nvSpPr>
        <p:spPr>
          <a:xfrm>
            <a:off x="4712040" y="3183359"/>
            <a:ext cx="388843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Основные направления налоговой политики </a:t>
            </a:r>
            <a:br>
              <a:rPr lang="ru-RU" sz="1200" b="1" dirty="0" smtClean="0"/>
            </a:br>
            <a:r>
              <a:rPr lang="ru-RU" sz="1200" b="1" dirty="0" smtClean="0"/>
              <a:t>на 2019-2021 годы</a:t>
            </a:r>
            <a:endParaRPr lang="ru-RU" sz="1200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624" y="3645024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624" y="4621605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624" y="4989366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0" name="Прямоугольник 19"/>
          <p:cNvSpPr/>
          <p:nvPr/>
        </p:nvSpPr>
        <p:spPr>
          <a:xfrm>
            <a:off x="6588224" y="3645024"/>
            <a:ext cx="216024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645024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125328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365104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Users\piskunova\Desktop\Новая папка\2 слайд без рам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71498" cy="4071942"/>
          </a:xfrm>
          <a:prstGeom prst="rect">
            <a:avLst/>
          </a:prstGeom>
          <a:noFill/>
        </p:spPr>
      </p:pic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94255105"/>
              </p:ext>
            </p:extLst>
          </p:nvPr>
        </p:nvGraphicFramePr>
        <p:xfrm>
          <a:off x="107504" y="1142984"/>
          <a:ext cx="7326982" cy="5640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835696" y="116632"/>
            <a:ext cx="65893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E2284"/>
                </a:solidFill>
              </a:rPr>
              <a:t>Структура налоговых и неналоговых доходов областного бюджета в </a:t>
            </a:r>
            <a:r>
              <a:rPr lang="ru-RU" sz="2400" b="1" dirty="0" smtClean="0">
                <a:solidFill>
                  <a:srgbClr val="CE2284"/>
                </a:solidFill>
              </a:rPr>
              <a:t>2017-2021 </a:t>
            </a:r>
            <a:r>
              <a:rPr lang="ru-RU" sz="2400" b="1" dirty="0">
                <a:solidFill>
                  <a:srgbClr val="CE2284"/>
                </a:solidFill>
              </a:rPr>
              <a:t>годах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5643570" y="1142984"/>
            <a:ext cx="3357586" cy="1533525"/>
          </a:xfrm>
          <a:prstGeom prst="downArrowCallout">
            <a:avLst/>
          </a:prstGeom>
          <a:noFill/>
          <a:ln>
            <a:solidFill>
              <a:srgbClr val="CE22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Общий объем налоговых и неналоговых доходов областного бюджета, </a:t>
            </a:r>
          </a:p>
          <a:p>
            <a:pPr algn="ctr"/>
            <a:r>
              <a:rPr lang="ru-RU" sz="1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млрд.рублей</a:t>
            </a:r>
          </a:p>
          <a:p>
            <a:pPr algn="ctr"/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500562" y="2852936"/>
            <a:ext cx="1500198" cy="1588"/>
          </a:xfrm>
          <a:prstGeom prst="line">
            <a:avLst/>
          </a:prstGeom>
          <a:ln w="15875">
            <a:solidFill>
              <a:srgbClr val="2FD5E7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48295" y="3212976"/>
            <a:ext cx="1143008" cy="1588"/>
          </a:xfrm>
          <a:prstGeom prst="line">
            <a:avLst/>
          </a:prstGeom>
          <a:ln w="15875">
            <a:solidFill>
              <a:srgbClr val="2FD5E7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130394" y="4293096"/>
            <a:ext cx="885032" cy="1588"/>
          </a:xfrm>
          <a:prstGeom prst="line">
            <a:avLst/>
          </a:prstGeom>
          <a:ln w="15875">
            <a:solidFill>
              <a:srgbClr val="2FD5E7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0230424"/>
              </p:ext>
            </p:extLst>
          </p:nvPr>
        </p:nvGraphicFramePr>
        <p:xfrm>
          <a:off x="5929322" y="2658204"/>
          <a:ext cx="3000396" cy="242698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00198"/>
                <a:gridCol w="1500198"/>
              </a:tblGrid>
              <a:tr h="354340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2017 год (отчет)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38,2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2018 год (оценка)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39,3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489952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2019 год (прогноз)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38,9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403840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2020 год (прогноз)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42,2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461744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2021 год (прогноз)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46,1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4993590" y="4869160"/>
            <a:ext cx="1021836" cy="0"/>
          </a:xfrm>
          <a:prstGeom prst="line">
            <a:avLst/>
          </a:prstGeom>
          <a:ln w="15875">
            <a:solidFill>
              <a:srgbClr val="2FD5E7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130394" y="3717032"/>
            <a:ext cx="885032" cy="9528"/>
          </a:xfrm>
          <a:prstGeom prst="line">
            <a:avLst/>
          </a:prstGeom>
          <a:ln w="15875">
            <a:solidFill>
              <a:srgbClr val="2FD5E7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81912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CE2284"/>
              </a:gs>
              <a:gs pos="0">
                <a:srgbClr val="F16BD7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3072704"/>
              </p:ext>
            </p:extLst>
          </p:nvPr>
        </p:nvGraphicFramePr>
        <p:xfrm>
          <a:off x="142844" y="928670"/>
          <a:ext cx="8643997" cy="5361863"/>
        </p:xfrm>
        <a:graphic>
          <a:graphicData uri="http://schemas.openxmlformats.org/drawingml/2006/table">
            <a:tbl>
              <a:tblPr/>
              <a:tblGrid>
                <a:gridCol w="2214578"/>
                <a:gridCol w="1285884"/>
                <a:gridCol w="1360742"/>
                <a:gridCol w="1296144"/>
                <a:gridCol w="1296144"/>
                <a:gridCol w="1190505"/>
              </a:tblGrid>
              <a:tr h="2574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latin typeface="Times New Roman"/>
                        </a:rPr>
                        <a:t>Наименование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latin typeface="Arial"/>
                        </a:rPr>
                        <a:t>2017 </a:t>
                      </a:r>
                      <a:r>
                        <a:rPr lang="ru-RU" sz="1000" b="1" i="0" u="none" strike="noStrike" dirty="0">
                          <a:latin typeface="Arial"/>
                        </a:rPr>
                        <a:t>год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2018 год (оценка)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Прогноз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2019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Прогноз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2020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Прогноз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2021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9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7030A0"/>
                          </a:solidFill>
                          <a:latin typeface="Times New Roman"/>
                        </a:rPr>
                        <a:t>38 174,3</a:t>
                      </a:r>
                      <a:endParaRPr lang="ru-RU" sz="1800" b="1" i="0" u="none" strike="noStrike" dirty="0">
                        <a:solidFill>
                          <a:srgbClr val="7030A0"/>
                        </a:solidFill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39 268,7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7030A0"/>
                          </a:solidFill>
                          <a:latin typeface="Times New Roman"/>
                        </a:rPr>
                        <a:t>38 858,4</a:t>
                      </a:r>
                      <a:endParaRPr lang="ru-RU" sz="1800" b="1" i="0" u="none" strike="noStrike" dirty="0">
                        <a:solidFill>
                          <a:srgbClr val="7030A0"/>
                        </a:solidFill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7030A0"/>
                          </a:solidFill>
                          <a:latin typeface="Times New Roman"/>
                        </a:rPr>
                        <a:t>42 233,8</a:t>
                      </a:r>
                      <a:endParaRPr lang="ru-RU" sz="1800" b="1" i="0" u="none" strike="noStrike" dirty="0">
                        <a:solidFill>
                          <a:srgbClr val="7030A0"/>
                        </a:solidFill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7030A0"/>
                          </a:solidFill>
                          <a:latin typeface="Times New Roman"/>
                        </a:rPr>
                        <a:t>46 080,8</a:t>
                      </a:r>
                      <a:endParaRPr lang="ru-RU" sz="1800" b="1" i="0" u="none" strike="noStrike" dirty="0">
                        <a:solidFill>
                          <a:srgbClr val="7030A0"/>
                        </a:solidFill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74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Times New Roman"/>
                        </a:rPr>
                        <a:t>из них:</a:t>
                      </a:r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  Налог </a:t>
                      </a:r>
                      <a:r>
                        <a:rPr lang="ru-RU" sz="1000" b="0" i="0" u="none" strike="noStrike" dirty="0">
                          <a:latin typeface="Times New Roman"/>
                        </a:rPr>
                        <a:t>на прибыль организаций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10 540,8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9 416,7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9 115,6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10 191,3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12 288,4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 Налог </a:t>
                      </a:r>
                      <a:r>
                        <a:rPr lang="ru-RU" sz="1000" b="0" i="0" u="none" strike="noStrike" dirty="0">
                          <a:latin typeface="Times New Roman"/>
                        </a:rPr>
                        <a:t>на доходы физических лиц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11 934,2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13719,5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13 859,7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14 713,5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15 647,8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Налог на имущество организаций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7 431,8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8 068,6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7 990,3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9 143,0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9 537,0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акцизы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 подакцизным товарам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2 224,2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2 592,8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2 819,1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2 936,6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3 054,0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транспортный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</a:t>
                      </a:r>
                    </a:p>
                  </a:txBody>
                  <a:tcPr marL="2814" marR="2814" marT="2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957,1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947,9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956,1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968,0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981,6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УСН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1 691,0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2 063,8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1 988,2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2 063,7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2 146,3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Налог на добычу  полезных ископаемых 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1 586,1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916,2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1 203,4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1 292,7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1 601,8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150,8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135,7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140,1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138,5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137,8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Доходы от использования имущества и продажи активов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102,7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94,0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94,1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94,6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96,2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Платежи при пользовании природными ресурсами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230,6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310,9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286,7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288,4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289,2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481,4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278,2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203,9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202,4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202,3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Прочие неналоговые доходы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843,60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724,40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201,20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201,10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9936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БЕЗВОЗМЕЗДНЫЕ ПОСТУПЛЕНИЯ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10 888,6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12 732,0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1 982,8*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1 522,1*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1 522,1*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1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из них: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900" b="0" i="0" u="none" strike="noStrike" kern="1200" dirty="0" smtClean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Дотации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4 161,2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5 096,4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1982,8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1522,1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1522,1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Субсидии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2 612,8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2 002,6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Субвенции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2 647,1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3 076,4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Иные межбюджетные трансферты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373,0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2 363,0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9936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ИТОГО ДОХОДОВ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49 062,9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52</a:t>
                      </a:r>
                      <a:r>
                        <a:rPr lang="ru-RU" sz="1800" b="1" i="0" u="none" strike="noStrike" kern="1200" baseline="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 000,7</a:t>
                      </a:r>
                      <a:endParaRPr lang="ru-RU" sz="1800" b="1" i="0" u="none" strike="noStrike" kern="1200" dirty="0" smtClean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40 841,2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43 755,9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47 602,9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2480" y="188640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E2284"/>
                </a:solidFill>
              </a:rPr>
              <a:t>Прогнозируемые объемы поступлений областного бюджета </a:t>
            </a:r>
          </a:p>
          <a:p>
            <a:pPr algn="ctr"/>
            <a:r>
              <a:rPr lang="ru-RU" sz="2000" b="1" dirty="0">
                <a:solidFill>
                  <a:srgbClr val="CE2284"/>
                </a:solidFill>
              </a:rPr>
              <a:t>(по видам доходов) на </a:t>
            </a:r>
            <a:r>
              <a:rPr lang="ru-RU" sz="2000" b="1" dirty="0" smtClean="0">
                <a:solidFill>
                  <a:srgbClr val="CE2284"/>
                </a:solidFill>
              </a:rPr>
              <a:t>2019-2021 </a:t>
            </a:r>
            <a:r>
              <a:rPr lang="ru-RU" sz="2000" b="1" dirty="0">
                <a:solidFill>
                  <a:srgbClr val="CE2284"/>
                </a:solidFill>
              </a:rPr>
              <a:t>год, </a:t>
            </a:r>
            <a:r>
              <a:rPr lang="ru-RU" sz="2000" b="1" dirty="0" err="1" smtClean="0">
                <a:solidFill>
                  <a:srgbClr val="CE2284"/>
                </a:solidFill>
              </a:rPr>
              <a:t>млн.рублей</a:t>
            </a:r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0726" y="6381328"/>
            <a:ext cx="83582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i="1" dirty="0" smtClean="0">
                <a:solidFill>
                  <a:schemeClr val="tx1"/>
                </a:solidFill>
              </a:rPr>
              <a:t>* - сведения по безвозмездным поступлениям будут уточнены ко второму чтению, исходя из проекта Федерального закона о Федеральном бюджете на 2019 год и плановый период 2020 и 2021 годов. </a:t>
            </a:r>
            <a:endParaRPr lang="ru-RU" sz="12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7762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piskunova\Desktop\Новая папка\Новая папка\14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3999" cy="6465289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93189552"/>
              </p:ext>
            </p:extLst>
          </p:nvPr>
        </p:nvGraphicFramePr>
        <p:xfrm>
          <a:off x="4860032" y="1636669"/>
          <a:ext cx="4176463" cy="27505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9204"/>
                <a:gridCol w="1104010"/>
                <a:gridCol w="945138"/>
                <a:gridCol w="1008111"/>
              </a:tblGrid>
              <a:tr h="67364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solidFill>
                            <a:schemeClr val="tx1"/>
                          </a:solidFill>
                          <a:effectLst/>
                          <a:latin typeface="Proxima Nova Lt" pitchFamily="50" charset="0"/>
                          <a:ea typeface="Courier New"/>
                          <a:cs typeface="Times New Roman" pitchFamily="18" charset="0"/>
                        </a:rPr>
                        <a:t>Год</a:t>
                      </a:r>
                      <a:r>
                        <a:rPr lang="ru-RU" sz="1050" b="0" dirty="0" smtClean="0">
                          <a:solidFill>
                            <a:schemeClr val="tx1"/>
                          </a:solidFill>
                          <a:effectLst/>
                          <a:latin typeface="Proxima Nova Bl" pitchFamily="50" charset="0"/>
                          <a:ea typeface="Courier New"/>
                          <a:cs typeface="Times New Roman" pitchFamily="18" charset="0"/>
                        </a:rPr>
                        <a:t> </a:t>
                      </a:r>
                      <a:endParaRPr lang="ru-RU" sz="1050" b="0" dirty="0">
                        <a:solidFill>
                          <a:schemeClr val="tx1"/>
                        </a:solidFill>
                        <a:effectLst/>
                        <a:latin typeface="Proxima Nova Bl" pitchFamily="50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A62EE8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Безвозмездные поступления,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A62EE8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млн. руб.</a:t>
                      </a:r>
                      <a:endParaRPr lang="ru-RU" sz="1050" dirty="0">
                        <a:solidFill>
                          <a:srgbClr val="A62EE8"/>
                        </a:solidFill>
                        <a:latin typeface="Proxima Nova Rg" pitchFamily="50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B0F0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Налоговые доходы,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B0F0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млн. 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dirty="0">
                        <a:solidFill>
                          <a:srgbClr val="00B0F0"/>
                        </a:solidFill>
                        <a:latin typeface="Proxima Nova Rg" pitchFamily="50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E64CBA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Неналоговые доходы,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E64CBA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млн. 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dirty="0">
                        <a:solidFill>
                          <a:srgbClr val="E64CBA"/>
                        </a:solidFill>
                        <a:latin typeface="Proxima Nova Rg" pitchFamily="50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  <a:tr h="4706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A62EE8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10 889</a:t>
                      </a:r>
                      <a:endParaRPr lang="ru-RU" sz="1600" dirty="0">
                        <a:solidFill>
                          <a:srgbClr val="A62EE8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36 524</a:t>
                      </a:r>
                      <a:endParaRPr lang="ru-RU" sz="1600" dirty="0">
                        <a:solidFill>
                          <a:srgbClr val="00B0F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</a:t>
                      </a:r>
                      <a:r>
                        <a:rPr lang="ru-RU" sz="1600" baseline="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650</a:t>
                      </a:r>
                      <a:endParaRPr lang="ru-RU" sz="1600" dirty="0">
                        <a:solidFill>
                          <a:srgbClr val="E64CBA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  <a:tr h="4750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2018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A62EE8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12 732</a:t>
                      </a:r>
                      <a:endParaRPr lang="ru-RU" sz="1600" dirty="0">
                        <a:solidFill>
                          <a:srgbClr val="A62EE8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37 863</a:t>
                      </a:r>
                      <a:endParaRPr lang="ru-RU" sz="1600" dirty="0">
                        <a:solidFill>
                          <a:srgbClr val="00B0F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1 406</a:t>
                      </a:r>
                      <a:endParaRPr lang="ru-RU" sz="1600" dirty="0">
                        <a:solidFill>
                          <a:srgbClr val="E64CBA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  <a:tr h="3702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2019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A62EE8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1 983</a:t>
                      </a:r>
                      <a:endParaRPr lang="ru-RU" sz="1600" dirty="0">
                        <a:solidFill>
                          <a:srgbClr val="A62EE8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38 081</a:t>
                      </a:r>
                      <a:endParaRPr lang="ru-RU" sz="1600" dirty="0">
                        <a:solidFill>
                          <a:srgbClr val="00B0F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777</a:t>
                      </a:r>
                      <a:endParaRPr lang="ru-RU" sz="1600" dirty="0">
                        <a:solidFill>
                          <a:srgbClr val="E64CBA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  <a:tr h="4750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2020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A62EE8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1 522</a:t>
                      </a:r>
                      <a:endParaRPr lang="ru-RU" sz="1600" dirty="0">
                        <a:solidFill>
                          <a:srgbClr val="A62EE8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41 456</a:t>
                      </a:r>
                      <a:endParaRPr lang="ru-RU" sz="1600" dirty="0">
                        <a:solidFill>
                          <a:srgbClr val="00B0F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778</a:t>
                      </a:r>
                      <a:endParaRPr lang="ru-RU" sz="1600" dirty="0">
                        <a:solidFill>
                          <a:srgbClr val="E64CBA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  <a:tr h="2859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2021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A62EE8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1 522</a:t>
                      </a:r>
                      <a:endParaRPr lang="ru-RU" sz="1600" dirty="0">
                        <a:solidFill>
                          <a:srgbClr val="A62EE8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45</a:t>
                      </a:r>
                      <a:r>
                        <a:rPr lang="ru-RU" sz="1600" baseline="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403</a:t>
                      </a:r>
                      <a:endParaRPr lang="ru-RU" sz="1600" dirty="0">
                        <a:solidFill>
                          <a:srgbClr val="00B0F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678</a:t>
                      </a:r>
                      <a:endParaRPr lang="ru-RU" sz="1600" dirty="0">
                        <a:solidFill>
                          <a:srgbClr val="E64CBA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792260268"/>
              </p:ext>
            </p:extLst>
          </p:nvPr>
        </p:nvGraphicFramePr>
        <p:xfrm>
          <a:off x="285720" y="1857364"/>
          <a:ext cx="4572032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4214818"/>
            <a:ext cx="4678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2017      2018       2019      2020       2021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4643446"/>
            <a:ext cx="142876" cy="142876"/>
          </a:xfrm>
          <a:prstGeom prst="rect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5072074"/>
            <a:ext cx="142876" cy="142876"/>
          </a:xfrm>
          <a:prstGeom prst="rect">
            <a:avLst/>
          </a:prstGeom>
          <a:solidFill>
            <a:srgbClr val="E64CBA"/>
          </a:solidFill>
          <a:ln>
            <a:solidFill>
              <a:srgbClr val="E64C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5429264"/>
            <a:ext cx="142876" cy="142876"/>
          </a:xfrm>
          <a:prstGeom prst="rect">
            <a:avLst/>
          </a:prstGeom>
          <a:solidFill>
            <a:srgbClr val="52D2D8"/>
          </a:solidFill>
          <a:ln>
            <a:solidFill>
              <a:srgbClr val="52D2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4587454"/>
              </p:ext>
            </p:extLst>
          </p:nvPr>
        </p:nvGraphicFramePr>
        <p:xfrm>
          <a:off x="714348" y="1928802"/>
          <a:ext cx="4143405" cy="2857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45816"/>
                <a:gridCol w="965594"/>
                <a:gridCol w="774636"/>
                <a:gridCol w="828680"/>
                <a:gridCol w="828679"/>
              </a:tblGrid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49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063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52 001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40 841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43 756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47 603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</a:tbl>
          </a:graphicData>
        </a:graphic>
      </p:graphicFrame>
      <p:graphicFrame>
        <p:nvGraphicFramePr>
          <p:cNvPr id="17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42436967"/>
              </p:ext>
            </p:extLst>
          </p:nvPr>
        </p:nvGraphicFramePr>
        <p:xfrm>
          <a:off x="3714712" y="4714884"/>
          <a:ext cx="5429288" cy="1857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4067944" y="5572140"/>
            <a:ext cx="4790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2017                      2018                2019                 2020                  2021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440885"/>
            <a:ext cx="707234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E2284"/>
                </a:solidFill>
              </a:rPr>
              <a:t>Динамика доходов областного </a:t>
            </a:r>
            <a:r>
              <a:rPr lang="ru-RU" sz="2400" b="1" dirty="0" smtClean="0">
                <a:solidFill>
                  <a:srgbClr val="CE2284"/>
                </a:solidFill>
              </a:rPr>
              <a:t>бюджета </a:t>
            </a:r>
          </a:p>
          <a:p>
            <a:r>
              <a:rPr lang="ru-RU" sz="2400" b="1" dirty="0" smtClean="0">
                <a:solidFill>
                  <a:srgbClr val="CE2284"/>
                </a:solidFill>
              </a:rPr>
              <a:t>в  </a:t>
            </a:r>
            <a:r>
              <a:rPr lang="ru-RU" sz="2400" b="1" dirty="0">
                <a:solidFill>
                  <a:srgbClr val="CE2284"/>
                </a:solidFill>
              </a:rPr>
              <a:t>2017-2021 годах</a:t>
            </a:r>
          </a:p>
          <a:p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30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E2284">
              <a:alpha val="8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5" name="Диаграмма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61337285"/>
              </p:ext>
            </p:extLst>
          </p:nvPr>
        </p:nvGraphicFramePr>
        <p:xfrm>
          <a:off x="214297" y="1772816"/>
          <a:ext cx="4572000" cy="3013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1" name="Диаграмма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89341061"/>
              </p:ext>
            </p:extLst>
          </p:nvPr>
        </p:nvGraphicFramePr>
        <p:xfrm>
          <a:off x="4786314" y="1628800"/>
          <a:ext cx="4070603" cy="3157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5720" y="142852"/>
            <a:ext cx="87154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cyr" pitchFamily="34" charset="0"/>
                <a:cs typeface="Arial cyr" pitchFamily="34" charset="0"/>
              </a:rPr>
              <a:t>Сведения об оценке объема предоставляемых налоговых льгот, установленных законодательством Амурской области в 2017-2021 годах</a:t>
            </a:r>
            <a:endParaRPr lang="ru-RU" sz="1600" b="1" dirty="0" smtClean="0">
              <a:latin typeface="Arial cyr" pitchFamily="34" charset="0"/>
              <a:cs typeface="Arial cyr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1964" y="727627"/>
            <a:ext cx="6241870" cy="555544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Региональным законодательством предусмотрены льготы по трем видам налогов: налогу на прибыль организаций, налогу на имущество организаций и транспортному налогу</a:t>
            </a:r>
            <a:endParaRPr lang="ru-RU" sz="12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5720" y="1714488"/>
            <a:ext cx="4429156" cy="3071834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86314" y="1714488"/>
            <a:ext cx="4143404" cy="3071834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571604" y="1928802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млн.рублей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898522" y="3196977"/>
            <a:ext cx="92872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2021 г.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52198" y="1954868"/>
            <a:ext cx="928726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2017 г.</a:t>
            </a:r>
            <a:endParaRPr lang="ru-RU" sz="12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6357950" y="2239032"/>
            <a:ext cx="2286016" cy="1588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982984" y="2487137"/>
            <a:ext cx="1660982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280726" y="2780928"/>
            <a:ext cx="1363240" cy="1588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431067" y="3068960"/>
            <a:ext cx="1212899" cy="1588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508020" y="3501464"/>
            <a:ext cx="1135946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852198" y="2212966"/>
            <a:ext cx="92872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2018 г.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880401" y="2487137"/>
            <a:ext cx="92872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2019 г.</a:t>
            </a:r>
            <a:endParaRPr lang="ru-RU" sz="1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7858116" y="2779012"/>
            <a:ext cx="92872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2020 г.</a:t>
            </a:r>
            <a:endParaRPr lang="ru-RU" sz="1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67347" y="1288449"/>
            <a:ext cx="328158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Общий объем выпадающих доходов</a:t>
            </a:r>
            <a:endParaRPr lang="ru-RU" sz="1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146639" y="1285860"/>
            <a:ext cx="342275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/>
              <a:t>Объем выпадающих доходов по видам налогов</a:t>
            </a:r>
            <a:endParaRPr lang="ru-RU" sz="1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57158" y="4786322"/>
            <a:ext cx="864399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/>
              <a:t>Объем выпадающих доходов от предоставления  налоговых льгот по основным категориям плательщиков, млн.рублей</a:t>
            </a:r>
            <a:endParaRPr lang="ru-RU" sz="12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68155" y="2332680"/>
            <a:ext cx="891477" cy="308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346,5</a:t>
            </a:r>
            <a:endParaRPr lang="ru-RU" sz="1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1169978" y="2487137"/>
            <a:ext cx="891477" cy="308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308,1</a:t>
            </a:r>
            <a:endParaRPr lang="ru-RU" sz="1400" b="1" dirty="0"/>
          </a:p>
        </p:txBody>
      </p:sp>
      <p:graphicFrame>
        <p:nvGraphicFramePr>
          <p:cNvPr id="40" name="Диаграмма 3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06066326"/>
              </p:ext>
            </p:extLst>
          </p:nvPr>
        </p:nvGraphicFramePr>
        <p:xfrm>
          <a:off x="1" y="4792938"/>
          <a:ext cx="8929718" cy="210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2" name="Прямоугольник 41"/>
          <p:cNvSpPr/>
          <p:nvPr/>
        </p:nvSpPr>
        <p:spPr>
          <a:xfrm>
            <a:off x="2054559" y="2318402"/>
            <a:ext cx="891477" cy="308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362,4</a:t>
            </a:r>
            <a:endParaRPr lang="ru-RU" sz="14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946036" y="2118181"/>
            <a:ext cx="891477" cy="308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417,3</a:t>
            </a:r>
            <a:endParaRPr lang="ru-RU" sz="1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3775340" y="1943287"/>
            <a:ext cx="891477" cy="308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443,3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6725598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Users\Public\Pictures\Sample Pictures\слайд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3713" y="-142900"/>
            <a:ext cx="9637713" cy="7000900"/>
          </a:xfrm>
          <a:prstGeom prst="rect">
            <a:avLst/>
          </a:prstGeom>
          <a:noFill/>
        </p:spPr>
      </p:pic>
      <p:sp>
        <p:nvSpPr>
          <p:cNvPr id="36" name="2 Subtítulo"/>
          <p:cNvSpPr txBox="1">
            <a:spLocks/>
          </p:cNvSpPr>
          <p:nvPr/>
        </p:nvSpPr>
        <p:spPr>
          <a:xfrm>
            <a:off x="403920" y="0"/>
            <a:ext cx="7776864" cy="92867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T Norms Regular" pitchFamily="50" charset="-52"/>
              </a:rPr>
              <a:t>ГОСУДАРСТВЕННЫЙ ДОЛГ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T Norms Regular" pitchFamily="50" charset="-52"/>
              </a:rPr>
              <a:t>АМУРСКОЙ ОБЛАСТИ</a:t>
            </a:r>
            <a:endParaRPr lang="es-ES" sz="2400" b="0" dirty="0">
              <a:solidFill>
                <a:schemeClr val="tx1">
                  <a:lumMod val="75000"/>
                  <a:lumOff val="25000"/>
                </a:schemeClr>
              </a:solidFill>
              <a:latin typeface="TT Norms Regular" pitchFamily="50" charset="-5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0" y="1000108"/>
            <a:ext cx="4143372" cy="7858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ru-RU" sz="1400" b="1" dirty="0" smtClean="0">
                <a:latin typeface="TT Norms Regular"/>
              </a:rPr>
              <a:t>Долговая нагрузка</a:t>
            </a:r>
          </a:p>
          <a:p>
            <a:r>
              <a:rPr lang="ru-RU" sz="1200" dirty="0" smtClean="0">
                <a:latin typeface="TT Norms Regular"/>
              </a:rPr>
              <a:t>Регламентируется постановлением Правительства РФ от 13.12.2017 № 1531 и заключенными с Минфином России соглашениями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-214346" y="5143512"/>
            <a:ext cx="4857784" cy="92869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39" name="Диаграмма 38"/>
          <p:cNvGraphicFramePr/>
          <p:nvPr/>
        </p:nvGraphicFramePr>
        <p:xfrm>
          <a:off x="0" y="1928802"/>
          <a:ext cx="4643438" cy="171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0" name="Диаграмма 39"/>
          <p:cNvGraphicFramePr/>
          <p:nvPr/>
        </p:nvGraphicFramePr>
        <p:xfrm>
          <a:off x="-357222" y="2714620"/>
          <a:ext cx="5286412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4786314" y="2857496"/>
            <a:ext cx="3714776" cy="4286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ru-RU" sz="1100" dirty="0" smtClean="0">
              <a:latin typeface="TT Norms Regular"/>
            </a:endParaRPr>
          </a:p>
          <a:p>
            <a:pPr algn="ctr"/>
            <a:r>
              <a:rPr lang="ru-RU" sz="1250" b="1" dirty="0" smtClean="0">
                <a:latin typeface="TT Norms Regular"/>
              </a:rPr>
              <a:t> </a:t>
            </a:r>
            <a:r>
              <a:rPr lang="ru-RU" sz="1400" b="1" dirty="0" smtClean="0">
                <a:latin typeface="TT Norms Regular"/>
              </a:rPr>
              <a:t>Средневзвешенная ставка по банковским кредитам</a:t>
            </a:r>
          </a:p>
          <a:p>
            <a:pPr algn="ctr"/>
            <a:endParaRPr lang="ru-RU" sz="1100" dirty="0" smtClean="0">
              <a:latin typeface="TT Norms Regular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86282" y="3357562"/>
            <a:ext cx="4357718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T Norms Regular"/>
              </a:rPr>
              <a:t>2016 г. – </a:t>
            </a:r>
            <a:r>
              <a:rPr lang="ru-RU" sz="1400" b="1" dirty="0" smtClean="0">
                <a:solidFill>
                  <a:srgbClr val="FF0000"/>
                </a:solidFill>
                <a:latin typeface="TT Norms Regular"/>
              </a:rPr>
              <a:t>13%</a:t>
            </a:r>
            <a:r>
              <a:rPr lang="ru-RU" sz="1400" b="1" dirty="0" smtClean="0">
                <a:solidFill>
                  <a:sysClr val="windowText" lastClr="000000"/>
                </a:solidFill>
                <a:latin typeface="TT Norms Regular"/>
              </a:rPr>
              <a:t>      2017 г. – </a:t>
            </a:r>
            <a:r>
              <a:rPr lang="ru-RU" sz="1400" b="1" dirty="0" smtClean="0">
                <a:solidFill>
                  <a:srgbClr val="FF0000"/>
                </a:solidFill>
                <a:latin typeface="TT Norms Regular"/>
              </a:rPr>
              <a:t>8,4%</a:t>
            </a:r>
            <a:r>
              <a:rPr lang="ru-RU" sz="1400" b="1" dirty="0" smtClean="0">
                <a:solidFill>
                  <a:sysClr val="windowText" lastClr="000000"/>
                </a:solidFill>
                <a:latin typeface="TT Norms Regular"/>
              </a:rPr>
              <a:t>     2018 г. – </a:t>
            </a:r>
            <a:r>
              <a:rPr lang="ru-RU" sz="1400" b="1" dirty="0" smtClean="0">
                <a:solidFill>
                  <a:srgbClr val="FF0000"/>
                </a:solidFill>
                <a:latin typeface="TT Norms Regular"/>
              </a:rPr>
              <a:t>7,9%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143504" y="928670"/>
            <a:ext cx="3857652" cy="64294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ru-RU" sz="1300" b="1" dirty="0" smtClean="0">
                <a:latin typeface="TT Norms Regular"/>
              </a:rPr>
              <a:t>Расходы на обслуживание </a:t>
            </a:r>
          </a:p>
          <a:p>
            <a:pPr algn="ctr"/>
            <a:r>
              <a:rPr lang="ru-RU" sz="1300" b="1" dirty="0" smtClean="0">
                <a:latin typeface="TT Norms Regular"/>
              </a:rPr>
              <a:t>государственного долга</a:t>
            </a:r>
          </a:p>
        </p:txBody>
      </p:sp>
      <p:graphicFrame>
        <p:nvGraphicFramePr>
          <p:cNvPr id="44" name="Диаграмма 43"/>
          <p:cNvGraphicFramePr/>
          <p:nvPr/>
        </p:nvGraphicFramePr>
        <p:xfrm>
          <a:off x="4786282" y="1142984"/>
          <a:ext cx="435771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4857752" y="3714752"/>
            <a:ext cx="2857520" cy="50006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ru-RU" sz="1350" b="1" dirty="0" smtClean="0">
                <a:solidFill>
                  <a:sysClr val="windowText" lastClr="000000"/>
                </a:solidFill>
                <a:latin typeface="TT Norms Regular"/>
              </a:rPr>
              <a:t>Планируемая  процентная ставка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T Norms Regular"/>
              </a:rPr>
              <a:t>на </a:t>
            </a:r>
            <a:r>
              <a:rPr lang="ru-RU" sz="1400" b="1" dirty="0" smtClean="0">
                <a:latin typeface="TT Norms Regular"/>
              </a:rPr>
              <a:t>2019 - 2021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T Norms Regular"/>
              </a:rPr>
              <a:t>г. – </a:t>
            </a:r>
            <a:r>
              <a:rPr lang="ru-RU" sz="1400" b="1" dirty="0" smtClean="0">
                <a:solidFill>
                  <a:srgbClr val="FF0000"/>
                </a:solidFill>
                <a:latin typeface="TT Norms Regular"/>
              </a:rPr>
              <a:t>8,5%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857752" y="4286256"/>
            <a:ext cx="2857520" cy="135732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  <a:latin typeface="TT Norms Regular"/>
              </a:rPr>
              <a:t>Ставка по коммерческим кредитам запланирована в соответствии с заключенными с Минфином РФ соглашениями о реструктуризации: </a:t>
            </a:r>
          </a:p>
          <a:p>
            <a:pPr algn="just"/>
            <a:r>
              <a:rPr lang="ru-RU" sz="1200" b="1" dirty="0" smtClean="0">
                <a:solidFill>
                  <a:schemeClr val="tx2"/>
                </a:solidFill>
                <a:latin typeface="TT Norms Regular"/>
              </a:rPr>
              <a:t>ключевая ставка +1%</a:t>
            </a:r>
            <a:endParaRPr lang="ru-RU" sz="1400" b="1" dirty="0" smtClean="0">
              <a:solidFill>
                <a:srgbClr val="FF0000"/>
              </a:solidFill>
              <a:latin typeface="TT Norms Regular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14844" y="2285992"/>
            <a:ext cx="857256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100" b="1" dirty="0" smtClean="0">
                <a:solidFill>
                  <a:sysClr val="windowText" lastClr="000000"/>
                </a:solidFill>
                <a:latin typeface="TT Norms Regular"/>
              </a:rPr>
              <a:t>2017 г.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643538" y="2285992"/>
            <a:ext cx="857256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100" b="1" dirty="0" smtClean="0">
                <a:solidFill>
                  <a:sysClr val="windowText" lastClr="000000"/>
                </a:solidFill>
                <a:latin typeface="TT Norms Regular"/>
              </a:rPr>
              <a:t>2018 г.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500794" y="2285992"/>
            <a:ext cx="857256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100" b="1" dirty="0" smtClean="0">
                <a:solidFill>
                  <a:sysClr val="windowText" lastClr="000000"/>
                </a:solidFill>
                <a:latin typeface="TT Norms Regular"/>
              </a:rPr>
              <a:t>2019 г.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429488" y="2285992"/>
            <a:ext cx="857256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100" b="1" dirty="0" smtClean="0">
                <a:solidFill>
                  <a:sysClr val="windowText" lastClr="000000"/>
                </a:solidFill>
                <a:latin typeface="TT Norms Regular"/>
              </a:rPr>
              <a:t>2020 г.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286744" y="2285992"/>
            <a:ext cx="857256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100" b="1" dirty="0" smtClean="0">
                <a:solidFill>
                  <a:sysClr val="windowText" lastClr="000000"/>
                </a:solidFill>
                <a:latin typeface="TT Norms Regular"/>
              </a:rPr>
              <a:t>2021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214282" y="3357562"/>
            <a:ext cx="3857620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400" b="1" cap="none" spc="6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42910" y="4857760"/>
            <a:ext cx="571504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14480" y="4857760"/>
            <a:ext cx="714380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571472" y="214290"/>
            <a:ext cx="7776864" cy="86409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T Norms Regular" pitchFamily="50" charset="-52"/>
              </a:rPr>
              <a:t>ИСТОЧНИКИ ФИНАНСИРОВАНИЯ ДЕФИЦИТА ОБЛАСТНОГО БЮДЖЕТА</a:t>
            </a:r>
            <a:endParaRPr lang="es-ES" sz="2800" b="0" dirty="0">
              <a:solidFill>
                <a:schemeClr val="tx1">
                  <a:lumMod val="75000"/>
                  <a:lumOff val="25000"/>
                </a:schemeClr>
              </a:solidFill>
              <a:latin typeface="TT Norms Regular" pitchFamily="50" charset="-52"/>
            </a:endParaRPr>
          </a:p>
        </p:txBody>
      </p:sp>
      <p:graphicFrame>
        <p:nvGraphicFramePr>
          <p:cNvPr id="17" name="Group 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55201383"/>
              </p:ext>
            </p:extLst>
          </p:nvPr>
        </p:nvGraphicFramePr>
        <p:xfrm>
          <a:off x="3571868" y="1643050"/>
          <a:ext cx="5500693" cy="4460838"/>
        </p:xfrm>
        <a:graphic>
          <a:graphicData uri="http://schemas.openxmlformats.org/drawingml/2006/table">
            <a:tbl>
              <a:tblPr/>
              <a:tblGrid>
                <a:gridCol w="2527344"/>
                <a:gridCol w="1042888"/>
                <a:gridCol w="993707"/>
                <a:gridCol w="936754"/>
              </a:tblGrid>
              <a:tr h="32375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Показатель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плановый период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323754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2019 год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2020 год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2021 год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</a:tr>
              <a:tr h="323754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Всего источников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-1 368,0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197,7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-1 036,3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513751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Кредиты от кредитных организаций в валюте РФ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-623,4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1 687,7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1 923,5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323754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получение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4 419,5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6 187,3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6 343,1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237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погашение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-5 042,9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-4 499,6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-4 419,6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89281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Бюджетные кредиты от других бюджетов бюджетной системы РФ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-745,4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-1 490,8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-2 981,7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323754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получение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0,00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0,00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0,00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237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погашение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-745,4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-1 490,8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-2 981,7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8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Иные источники внутреннего финансирования дефицитов бюджетов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0,8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0,8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21,9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09897497"/>
              </p:ext>
            </p:extLst>
          </p:nvPr>
        </p:nvGraphicFramePr>
        <p:xfrm>
          <a:off x="1" y="2571744"/>
          <a:ext cx="3714743" cy="2444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214282" y="5214950"/>
            <a:ext cx="214314" cy="214314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14282" y="5572140"/>
            <a:ext cx="214314" cy="214314"/>
          </a:xfrm>
          <a:prstGeom prst="rect">
            <a:avLst/>
          </a:prstGeom>
          <a:solidFill>
            <a:srgbClr val="FC18A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57158" y="5214950"/>
            <a:ext cx="1285884" cy="28575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400" b="1" dirty="0" err="1" smtClean="0">
                <a:latin typeface="TT Norms Regular"/>
              </a:rPr>
              <a:t>профицит</a:t>
            </a:r>
            <a:endParaRPr lang="ru-RU" sz="1400" b="1" dirty="0" smtClean="0">
              <a:latin typeface="TT Norms Regular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5572140"/>
            <a:ext cx="1285884" cy="21431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400" b="1" dirty="0" smtClean="0">
                <a:latin typeface="TT Norms Regular"/>
              </a:rPr>
              <a:t>дефицит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4348" y="1857364"/>
            <a:ext cx="2285984" cy="64294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600" b="1" dirty="0" smtClean="0">
                <a:latin typeface="TT Norms Regular"/>
              </a:rPr>
              <a:t>Прогноз по годам,</a:t>
            </a:r>
          </a:p>
          <a:p>
            <a:pPr algn="ctr"/>
            <a:r>
              <a:rPr lang="ru-RU" sz="1100" b="1" dirty="0" smtClean="0">
                <a:latin typeface="TT Norms Regular"/>
              </a:rPr>
              <a:t>млрд. рублей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858148" y="1285860"/>
            <a:ext cx="1143008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200" b="1" dirty="0" smtClean="0">
                <a:latin typeface="TT Norms Regular"/>
              </a:rPr>
              <a:t>млн. 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3 разд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5418" y="0"/>
            <a:ext cx="9699418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28662" y="3000372"/>
            <a:ext cx="5286412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Основные </a:t>
            </a:r>
          </a:p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dirty="0" err="1" smtClean="0">
                <a:latin typeface="Proxima Nova Lt" pitchFamily="50" charset="0"/>
                <a:ea typeface="Tahoma" pitchFamily="34" charset="0"/>
                <a:cs typeface="Times New Roman" pitchFamily="18" charset="0"/>
              </a:rPr>
              <a:t>х</a:t>
            </a:r>
            <a:r>
              <a:rPr kumimoji="0" lang="ru-RU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арактеристики</a:t>
            </a: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 областного</a:t>
            </a:r>
            <a:r>
              <a:rPr kumimoji="0" lang="ru-RU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  </a:t>
            </a: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piskunova\Desktop\Новая папка\Новая папка\21слайд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34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14876" y="2233190"/>
            <a:ext cx="7143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Proxima Nova Bl" pitchFamily="50" charset="0"/>
              </a:rPr>
              <a:t>2019</a:t>
            </a:r>
            <a:endParaRPr lang="ru-RU" sz="1600" b="1" dirty="0">
              <a:latin typeface="Proxima Nova Bl" pitchFamily="50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4286256"/>
            <a:ext cx="7143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Proxima Nova Bl" pitchFamily="50" charset="0"/>
              </a:rPr>
              <a:t>2021</a:t>
            </a:r>
            <a:endParaRPr lang="ru-RU" sz="1600" b="1" dirty="0">
              <a:latin typeface="Proxima Nova Bl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3214686"/>
            <a:ext cx="7143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Proxima Nova Bl" pitchFamily="50" charset="0"/>
              </a:rPr>
              <a:t>2020</a:t>
            </a:r>
            <a:endParaRPr lang="ru-RU" sz="1600" b="1" dirty="0">
              <a:latin typeface="Proxima Nova Bl" pitchFamily="50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2000240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40,8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29322" y="3143248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43,8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9322" y="2428868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39,5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72330" y="2428869"/>
            <a:ext cx="8572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1,3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15206" y="3500439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-0,2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29322" y="3500438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44,0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29322" y="4643447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46,6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58082" y="4643446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1,0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29322" y="4214818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47,6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 useBgFill="1">
        <p:nvSpPr>
          <p:cNvPr id="21" name="Прямоугольник 20"/>
          <p:cNvSpPr/>
          <p:nvPr/>
        </p:nvSpPr>
        <p:spPr>
          <a:xfrm>
            <a:off x="5148064" y="5589240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116314" y="5686648"/>
            <a:ext cx="6480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itchFamily="50" charset="0"/>
              </a:rPr>
              <a:t>доходы</a:t>
            </a:r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Proxima Nova Rg" pitchFamily="50" charset="0"/>
            </a:endParaRPr>
          </a:p>
        </p:txBody>
      </p:sp>
      <p:sp useBgFill="1">
        <p:nvSpPr>
          <p:cNvPr id="22" name="TextBox 21"/>
          <p:cNvSpPr txBox="1"/>
          <p:nvPr/>
        </p:nvSpPr>
        <p:spPr>
          <a:xfrm>
            <a:off x="6444208" y="5686648"/>
            <a:ext cx="648072" cy="2308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itchFamily="50" charset="0"/>
              </a:rPr>
              <a:t>расходы</a:t>
            </a:r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Proxima Nova Rg" pitchFamily="50" charset="0"/>
            </a:endParaRPr>
          </a:p>
        </p:txBody>
      </p:sp>
      <p:sp useBgFill="1">
        <p:nvSpPr>
          <p:cNvPr id="23" name="TextBox 22"/>
          <p:cNvSpPr txBox="1"/>
          <p:nvPr/>
        </p:nvSpPr>
        <p:spPr>
          <a:xfrm>
            <a:off x="7596336" y="5686648"/>
            <a:ext cx="144016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itchFamily="50" charset="0"/>
              </a:rPr>
              <a:t>(-)дефицит / (+)</a:t>
            </a:r>
            <a:r>
              <a:rPr lang="ru-RU" sz="9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itchFamily="50" charset="0"/>
              </a:rPr>
              <a:t>профицит</a:t>
            </a:r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Proxima Nova Rg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главление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699625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57158" y="142852"/>
            <a:ext cx="4214842" cy="428627"/>
          </a:xfrm>
        </p:spPr>
        <p:txBody>
          <a:bodyPr>
            <a:noAutofit/>
          </a:bodyPr>
          <a:lstStyle/>
          <a:p>
            <a:r>
              <a:rPr lang="ru-RU" sz="3000" dirty="0" smtClean="0">
                <a:solidFill>
                  <a:schemeClr val="bg1"/>
                </a:solidFill>
                <a:latin typeface="Proxima Nova Bl" pitchFamily="50" charset="0"/>
                <a:ea typeface="Tahoma" pitchFamily="34" charset="0"/>
                <a:cs typeface="Tahoma" pitchFamily="34" charset="0"/>
              </a:rPr>
              <a:t>СОДЕРЖАНИЕ</a:t>
            </a:r>
            <a:endParaRPr lang="ru-RU" sz="3000" dirty="0">
              <a:solidFill>
                <a:schemeClr val="bg1"/>
              </a:solidFill>
              <a:latin typeface="Proxima Nova Bl" pitchFamily="50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2844" y="928670"/>
            <a:ext cx="4572032" cy="5072098"/>
          </a:xfrm>
        </p:spPr>
        <p:txBody>
          <a:bodyPr numCol="1">
            <a:normAutofit fontScale="32500" lnSpcReduction="20000"/>
          </a:bodyPr>
          <a:lstStyle/>
          <a:p>
            <a:pPr algn="l">
              <a:lnSpc>
                <a:spcPct val="150000"/>
              </a:lnSpc>
            </a:pPr>
            <a:endParaRPr lang="ru-RU" sz="9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Глоссарий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…………………………………………………………………...…………………………..………….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03 </a:t>
            </a:r>
            <a:r>
              <a:rPr lang="ru-RU" sz="33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</a:t>
            </a:r>
          </a:p>
          <a:p>
            <a:pPr algn="l">
              <a:lnSpc>
                <a:spcPct val="110000"/>
              </a:lnSpc>
            </a:pPr>
            <a:endParaRPr lang="ru-RU" sz="15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Основные показатели развития Амурской области в динамике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………………………………………………….………………………………………………………..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06</a:t>
            </a:r>
          </a:p>
          <a:p>
            <a:pPr algn="l">
              <a:lnSpc>
                <a:spcPct val="120000"/>
              </a:lnSpc>
            </a:pPr>
            <a:endParaRPr lang="ru-RU" sz="15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Основные задачи и приоритетные направления бюджетной политики Амурской области на 2018 год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…………..………………………..…….…..…………………………………………………….… 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09</a:t>
            </a:r>
          </a:p>
          <a:p>
            <a:pPr algn="l">
              <a:lnSpc>
                <a:spcPct val="110000"/>
              </a:lnSpc>
            </a:pPr>
            <a:endParaRPr lang="ru-RU" sz="15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Объем и структура налоговых и неналоговых доходов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………........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…………………..………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12</a:t>
            </a:r>
            <a:endParaRPr lang="ru-RU" sz="3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endParaRPr lang="ru-RU" sz="15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2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Оценка объема предоставляемых налоговых льгот, </a:t>
            </a:r>
          </a:p>
          <a:p>
            <a:pPr algn="l">
              <a:lnSpc>
                <a:spcPct val="12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установленных законодательством Амурской области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....……………………………………….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15</a:t>
            </a:r>
          </a:p>
          <a:p>
            <a:pPr algn="l">
              <a:lnSpc>
                <a:spcPct val="110000"/>
              </a:lnSpc>
            </a:pPr>
            <a:endParaRPr lang="ru-RU" sz="15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Уровень долговой нагрузки на бюджет </a:t>
            </a: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Амурской области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.…………………………………………………………………………………………….….……….… 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16</a:t>
            </a:r>
            <a:endParaRPr lang="ru-RU" sz="38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endParaRPr lang="ru-RU" sz="15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Основные характеристики бюджета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……..…………………..………………………..……………... 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18</a:t>
            </a:r>
          </a:p>
          <a:p>
            <a:pPr algn="l">
              <a:lnSpc>
                <a:spcPct val="110000"/>
              </a:lnSpc>
            </a:pPr>
            <a:endParaRPr lang="ru-RU" sz="28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 algn="l"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Позиция Амурской области в рейтинге открытости </a:t>
            </a:r>
          </a:p>
          <a:p>
            <a:pPr lvl="0" algn="l"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бюджетных </a:t>
            </a:r>
            <a:r>
              <a:rPr lang="ru-RU" sz="280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данных </a:t>
            </a:r>
            <a:r>
              <a:rPr lang="ru-RU" sz="230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……………………………………………………………………………………..…</a:t>
            </a: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20</a:t>
            </a:r>
          </a:p>
          <a:p>
            <a:pPr algn="l">
              <a:lnSpc>
                <a:spcPct val="110000"/>
              </a:lnSpc>
            </a:pPr>
            <a:endParaRPr lang="ru-RU" sz="38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/>
            <a:endParaRPr lang="ru-RU" sz="10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/>
            <a:endParaRPr lang="ru-RU" sz="16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/>
            <a:endParaRPr lang="ru-RU" sz="13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50000"/>
              </a:lnSpc>
              <a:tabLst>
                <a:tab pos="93663" algn="l"/>
              </a:tabLst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</a:t>
            </a:r>
            <a:endParaRPr lang="ru-RU" sz="16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/>
            <a:endParaRPr lang="ru-RU" sz="16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/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дзаголовок 5"/>
          <p:cNvSpPr txBox="1">
            <a:spLocks/>
          </p:cNvSpPr>
          <p:nvPr/>
        </p:nvSpPr>
        <p:spPr>
          <a:xfrm>
            <a:off x="4857752" y="857232"/>
            <a:ext cx="4572032" cy="5143536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93663" algn="l"/>
              </a:tabLst>
              <a:defRPr/>
            </a:pPr>
            <a:endParaRPr kumimoji="0" lang="ru-RU" sz="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Расходная</a:t>
            </a:r>
            <a:r>
              <a:rPr kumimoji="0" lang="ru-RU" sz="9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часть бюджета в разрезе государственных </a:t>
            </a: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программ , с указанием интересов целевых групп…………………………….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…..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21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Административно-территориальное</a:t>
            </a:r>
            <a:r>
              <a:rPr kumimoji="0" lang="ru-RU" sz="9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деление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…………………………………………………………………….………………………………...</a:t>
            </a:r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51</a:t>
            </a:r>
            <a:endParaRPr kumimoji="0" lang="ru-RU" sz="13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…………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…….…………..…………………………..…………....… </a:t>
            </a:r>
            <a:r>
              <a:rPr lang="ru-RU" sz="1200" b="1" noProof="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52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на оказание государственных услуг в социальной сфере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…………….…………………………………………………………………………………..……….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57</a:t>
            </a: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Детализация расходов в разрезе </a:t>
            </a:r>
            <a:r>
              <a:rPr lang="ru-RU" sz="9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kumimoji="0" lang="ru-RU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азделов</a:t>
            </a: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подразделов, </a:t>
            </a:r>
          </a:p>
          <a:p>
            <a:pPr lvl="0">
              <a:spcBef>
                <a:spcPct val="20000"/>
              </a:spcBef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видов расходов классификации расходов</a:t>
            </a:r>
            <a:r>
              <a:rPr lang="ru-RU" sz="7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……………………………..……………………</a:t>
            </a: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60</a:t>
            </a:r>
          </a:p>
          <a:p>
            <a:pPr lvl="0">
              <a:spcBef>
                <a:spcPct val="20000"/>
              </a:spcBef>
              <a:defRPr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ru-RU" sz="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Сравнительные показатели расходов консолидированных 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бюджетов субъектов РФ</a:t>
            </a:r>
            <a:r>
              <a:rPr lang="ru-RU" sz="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……………………………………………………….………………….</a:t>
            </a: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66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……………………………..…………………………………………..…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67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3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93663" algn="l"/>
              </a:tabLst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iskunova\Desktop\Новая папка\Новая папка\19 слайд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40415" y="-24"/>
            <a:ext cx="9698761" cy="68580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42852"/>
            <a:ext cx="9144000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Рейтинг субъектов Российской Федерации по уровню  открытости бюджетных данных в</a:t>
            </a:r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 Дальневосточном Федеральном округе </a:t>
            </a:r>
          </a:p>
          <a:p>
            <a:r>
              <a:rPr lang="ru-RU" sz="1000" dirty="0" smtClean="0">
                <a:latin typeface="Proxima Nova Lt" pitchFamily="50" charset="0"/>
                <a:cs typeface="Angsana New" pitchFamily="18" charset="-34"/>
              </a:rPr>
              <a:t>(составлен Научно-исследовательским финансовым институтом Минфина России)</a:t>
            </a:r>
          </a:p>
          <a:p>
            <a:endParaRPr lang="ru-RU" sz="500" b="1" dirty="0" smtClean="0">
              <a:latin typeface="Segoe UI Light" pitchFamily="34" charset="0"/>
              <a:cs typeface="Angsana New" pitchFamily="18" charset="-34"/>
            </a:endParaRPr>
          </a:p>
          <a:p>
            <a:pPr algn="ctr"/>
            <a:r>
              <a:rPr lang="ru-RU" dirty="0" smtClean="0">
                <a:latin typeface="Segoe UI Light" pitchFamily="34" charset="0"/>
                <a:cs typeface="Angsana New" pitchFamily="18" charset="-34"/>
              </a:rPr>
              <a:t>Публичные сведения о деятельности государственных учреждений</a:t>
            </a:r>
          </a:p>
          <a:p>
            <a:pPr algn="ctr"/>
            <a:r>
              <a:rPr lang="ru-RU" sz="1100" dirty="0" smtClean="0">
                <a:latin typeface="Segoe UI Light" pitchFamily="34" charset="0"/>
                <a:cs typeface="Angsana New" pitchFamily="18" charset="-34"/>
              </a:rPr>
              <a:t>*Доля государственных бюджетных и автономных учреждений субъекта РФ разместила на официальном сайте РФ для размещения информации о государственных (муниципальных) учреждениях (</a:t>
            </a:r>
            <a:r>
              <a:rPr lang="ru-RU" sz="1100" dirty="0" err="1" smtClean="0">
                <a:latin typeface="Segoe UI Light" pitchFamily="34" charset="0"/>
                <a:cs typeface="Angsana New" pitchFamily="18" charset="-34"/>
              </a:rPr>
              <a:t>www.bus.gov.ru</a:t>
            </a:r>
            <a:r>
              <a:rPr lang="ru-RU" sz="1100" dirty="0" smtClean="0">
                <a:latin typeface="Segoe UI Light" pitchFamily="34" charset="0"/>
                <a:cs typeface="Angsana New" pitchFamily="18" charset="-34"/>
              </a:rPr>
              <a:t>) планы финансово-хозяйственной деятельности </a:t>
            </a:r>
            <a:r>
              <a:rPr lang="ru-RU" sz="1100" b="1" dirty="0" smtClean="0">
                <a:latin typeface="Segoe UI Light" pitchFamily="34" charset="0"/>
                <a:cs typeface="Angsana New" pitchFamily="18" charset="-34"/>
              </a:rPr>
              <a:t>на 2018 год </a:t>
            </a:r>
            <a:r>
              <a:rPr lang="ru-RU" sz="1100" dirty="0" smtClean="0">
                <a:latin typeface="Segoe UI Light" pitchFamily="34" charset="0"/>
                <a:cs typeface="Angsana New" pitchFamily="18" charset="-34"/>
              </a:rPr>
              <a:t>(в процентах от общего количества государственных бюджетных и автономных учреждений субъекта РФ)</a:t>
            </a:r>
          </a:p>
          <a:p>
            <a:pPr algn="ctr"/>
            <a:endParaRPr lang="ru-RU" sz="1100" dirty="0" smtClean="0"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2500306"/>
            <a:ext cx="3214710" cy="430887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2285992"/>
            <a:ext cx="4286280" cy="4408899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100" b="1" dirty="0" smtClean="0">
                <a:latin typeface="Proxima Nova Bl" pitchFamily="50" charset="0"/>
                <a:cs typeface="Times New Roman" pitchFamily="18" charset="0"/>
              </a:rPr>
              <a:t>Место/Доля %</a:t>
            </a:r>
            <a:endParaRPr lang="ru-RU" sz="1100" dirty="0" smtClean="0">
              <a:latin typeface="Proxima Nova Bl" pitchFamily="50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1-2/99,2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1-2/98,2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3-4/97,7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3-4/95,3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 5/96,1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 6-7/86,1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6-7/85,3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  8/75,1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  9/54,2</a:t>
            </a:r>
          </a:p>
          <a:p>
            <a:pPr>
              <a:lnSpc>
                <a:spcPct val="150000"/>
              </a:lnSpc>
            </a:pPr>
            <a:endParaRPr lang="ru-RU" sz="1100" dirty="0" smtClean="0">
              <a:latin typeface="Proxima Nova Lt" pitchFamily="50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100" dirty="0" smtClean="0">
              <a:latin typeface="Proxima Nova Bl" pitchFamily="50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100" dirty="0" smtClean="0">
              <a:latin typeface="Proxima Nova Bl" pitchFamily="50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100" dirty="0" smtClean="0">
              <a:latin typeface="Proxima Nova Bl" pitchFamily="50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100" b="1" dirty="0" smtClean="0">
                <a:latin typeface="Proxima Nova Bl" pitchFamily="50" charset="0"/>
                <a:cs typeface="Times New Roman" pitchFamily="18" charset="0"/>
              </a:rPr>
              <a:t>Регион</a:t>
            </a:r>
          </a:p>
          <a:p>
            <a:pPr>
              <a:lnSpc>
                <a:spcPct val="15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Приморский край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Амурская область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Сахалинская область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Хабаровский край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Камчатский край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Магаданская область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ЕАО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Республика Саха (Якутия)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Чукотский автономный округ</a:t>
            </a:r>
          </a:p>
          <a:p>
            <a:pPr marL="180975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180975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7" y="1142983"/>
          <a:ext cx="8286807" cy="55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61477"/>
                <a:gridCol w="654221"/>
                <a:gridCol w="985095"/>
                <a:gridCol w="686803"/>
                <a:gridCol w="859316"/>
                <a:gridCol w="739895"/>
              </a:tblGrid>
              <a:tr h="3589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государственной программы области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</a:t>
                      </a:r>
                      <a:r>
                        <a:rPr lang="ru-RU" sz="11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*</a:t>
                      </a: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 2017 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*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Развитие сельского хозяйства и регулирование рынков сельскохозяйственной</a:t>
                      </a:r>
                      <a:r>
                        <a:rPr lang="ru-RU" sz="800" baseline="0" dirty="0" smtClean="0">
                          <a:latin typeface="Proxima Nova Rg" pitchFamily="50" charset="0"/>
                        </a:rPr>
                        <a:t> продукции, сырья и продовольствия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1 797,1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1 134,1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239,2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508,4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355,5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Развитие системы социальной защиты населения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8 525,8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9</a:t>
                      </a:r>
                      <a:r>
                        <a:rPr lang="ru-RU" sz="800" b="0" kern="1200" baseline="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 187,0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tx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800" b="0" kern="1200" baseline="0" dirty="0" smtClean="0">
                          <a:solidFill>
                            <a:schemeClr val="tx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 674,5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7 533,3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7 423,7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Развитие и сохранение культуры и искусства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363,2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413,0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375,4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370,6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405,2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Охрана окружающей среды в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586,0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025,3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150,8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205,9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167,2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Модернизация </a:t>
                      </a:r>
                      <a:r>
                        <a:rPr lang="ru-RU" sz="800" kern="1200" dirty="0" err="1" smtClean="0">
                          <a:latin typeface="Proxima Nova Rg" pitchFamily="50" charset="0"/>
                        </a:rPr>
                        <a:t>жилищно</a:t>
                      </a:r>
                      <a:r>
                        <a:rPr lang="ru-RU" sz="800" kern="1200" dirty="0" smtClean="0">
                          <a:latin typeface="Proxima Nova Rg" pitchFamily="50" charset="0"/>
                        </a:rPr>
                        <a:t> - коммунального комплекса. энергосбережение и повышение энергетической эффективности в Амурской области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3 333,7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3 017,0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906,4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1 231,4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1 305,5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Развитие здравоохранения Амурской области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7 922,4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506,7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291,1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7 792,4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8 289,5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Обеспечение доступным и качественным жильем населения Амурской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1 559,1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969,3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320,3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206,3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171,1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Экономическое развитие и инновационная экономика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876,0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2 543,0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305,9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353,3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351,5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Развитие физической культуры и спорта на территории Амурской области</a:t>
                      </a:r>
                      <a:endParaRPr lang="ru-RU" sz="800" dirty="0" smtClean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175,3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290,4 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160,3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165,5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173,7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Повышение эффективности деятельности органов государственной власти и управления Амурской области на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746,2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910,7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883,8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8 277,5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8 360,9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4307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  <a:endParaRPr lang="ru-RU" sz="800" dirty="0" smtClean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8089,1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957,6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857,8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888,8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940,5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Развитие образования Амурской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539,7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10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256,6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966,7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10 903,3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11 726,2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Развитие транспортной системы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390,4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139,0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714,0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3 768,2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3 885,8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НЕПРОГРАММНЫЕ РАСХОДЫ</a:t>
                      </a:r>
                      <a:endParaRPr lang="ru-RU" sz="800" b="1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611,3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799,8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626,9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649,8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682,0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6109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Итого: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46 234,3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53 149,5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3</a:t>
                      </a:r>
                      <a:r>
                        <a:rPr lang="ru-RU" sz="800" baseline="0" dirty="0" smtClean="0">
                          <a:latin typeface="Proxima Nova Rg" pitchFamily="50" charset="0"/>
                        </a:rPr>
                        <a:t>9 473,1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42 854,7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44 238,3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6109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Proxima Nova Rg" pitchFamily="50" charset="0"/>
                        </a:rPr>
                        <a:t>* </a:t>
                      </a:r>
                      <a:r>
                        <a:rPr lang="ru-RU" sz="800" dirty="0" smtClean="0">
                          <a:latin typeface="Proxima Nova Rg" pitchFamily="50" charset="0"/>
                        </a:rPr>
                        <a:t>с</a:t>
                      </a:r>
                      <a:r>
                        <a:rPr lang="ru-RU" sz="800" baseline="0" dirty="0" smtClean="0">
                          <a:latin typeface="Proxima Nova Rg" pitchFamily="50" charset="0"/>
                        </a:rPr>
                        <a:t> учётом федеральных средств </a:t>
                      </a:r>
                      <a:endParaRPr lang="ru-RU" sz="11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357166"/>
            <a:ext cx="81439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Государственные программы области на 2017 - 2021 годы </a:t>
            </a:r>
          </a:p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Содержимое 25" descr="АПК-планируемый-результат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412265" y="0"/>
            <a:ext cx="9699173" cy="6858001"/>
          </a:xfrm>
        </p:spPr>
      </p:pic>
      <p:sp>
        <p:nvSpPr>
          <p:cNvPr id="5" name="Прямоугольник 4"/>
          <p:cNvSpPr/>
          <p:nvPr/>
        </p:nvSpPr>
        <p:spPr>
          <a:xfrm>
            <a:off x="1928794" y="642918"/>
            <a:ext cx="55721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Proxima Nova Lt" pitchFamily="50" charset="0"/>
                <a:cs typeface="Angsana New" pitchFamily="18" charset="-34"/>
              </a:rPr>
              <a:t>Планируемый результат на 2019-2021 годы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8" name="Содержимое 7"/>
          <p:cNvGraphicFramePr>
            <a:graphicFrameLocks/>
          </p:cNvGraphicFramePr>
          <p:nvPr/>
        </p:nvGraphicFramePr>
        <p:xfrm>
          <a:off x="214282" y="2071678"/>
          <a:ext cx="1928826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57158" y="2524448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graphicFrame>
        <p:nvGraphicFramePr>
          <p:cNvPr id="35" name="Диаграмма 34"/>
          <p:cNvGraphicFramePr/>
          <p:nvPr/>
        </p:nvGraphicFramePr>
        <p:xfrm>
          <a:off x="2214546" y="2071678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6" name="Диаграмма 35"/>
          <p:cNvGraphicFramePr/>
          <p:nvPr/>
        </p:nvGraphicFramePr>
        <p:xfrm>
          <a:off x="2285984" y="3571876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7" name="Диаграмма 36"/>
          <p:cNvGraphicFramePr/>
          <p:nvPr/>
        </p:nvGraphicFramePr>
        <p:xfrm>
          <a:off x="214282" y="3571876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8" name="Диаграмма 37"/>
          <p:cNvGraphicFramePr/>
          <p:nvPr/>
        </p:nvGraphicFramePr>
        <p:xfrm>
          <a:off x="142844" y="5072074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9" name="Диаграмма 38"/>
          <p:cNvGraphicFramePr/>
          <p:nvPr/>
        </p:nvGraphicFramePr>
        <p:xfrm>
          <a:off x="4500562" y="2071678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0" name="Диаграмма 39"/>
          <p:cNvGraphicFramePr/>
          <p:nvPr/>
        </p:nvGraphicFramePr>
        <p:xfrm>
          <a:off x="6643702" y="2000240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6643702" y="3571876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42" name="Диаграмма 41"/>
          <p:cNvGraphicFramePr/>
          <p:nvPr/>
        </p:nvGraphicFramePr>
        <p:xfrm>
          <a:off x="4572000" y="3571876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43" name="Диаграмма 42"/>
          <p:cNvGraphicFramePr/>
          <p:nvPr/>
        </p:nvGraphicFramePr>
        <p:xfrm>
          <a:off x="4572000" y="5000636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4714876" y="1641920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Молоко,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715140" y="1643050"/>
            <a:ext cx="192882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Мясо,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28860" y="1643050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Картофель,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57158" y="1630908"/>
            <a:ext cx="1857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Зерновые, зернобобовые,</a:t>
            </a:r>
          </a:p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3131106"/>
            <a:ext cx="18573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Овощи,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428860" y="3126730"/>
            <a:ext cx="18573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Крупы,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4698366"/>
            <a:ext cx="18573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Масло соевое,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14876" y="3126730"/>
            <a:ext cx="18573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КРС мясных пород, тыс. голов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786578" y="3126730"/>
            <a:ext cx="1857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Поголовье северных оленей, тыс. голов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714876" y="4698366"/>
            <a:ext cx="18573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Яйцо, млн. штук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0" y="0"/>
            <a:ext cx="92869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«Развитие сельского хозяйства и регулирование рынков сельскохозяйственной продукции, сырья и продовольствия Амурской области»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428860" y="257174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714876" y="257174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929454" y="257174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500298" y="4143380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57158" y="4214818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714876" y="4143380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858016" y="4143380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57158" y="5572140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714876" y="5572140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Содержимое 30" descr="АПК-планируемый-результат-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57222" y="0"/>
            <a:ext cx="9699172" cy="6858000"/>
          </a:xfrm>
        </p:spPr>
      </p:pic>
      <p:sp>
        <p:nvSpPr>
          <p:cNvPr id="24" name="Прямоугольник 23"/>
          <p:cNvSpPr/>
          <p:nvPr/>
        </p:nvSpPr>
        <p:spPr>
          <a:xfrm>
            <a:off x="4714876" y="1600130"/>
            <a:ext cx="1928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Гранты с/</a:t>
            </a:r>
            <a:r>
              <a:rPr lang="ru-RU" sz="900" b="1" dirty="0" err="1" smtClean="0">
                <a:latin typeface="Proxima Nova Lt" pitchFamily="50" charset="0"/>
                <a:cs typeface="Angsana New" pitchFamily="18" charset="-34"/>
              </a:rPr>
              <a:t>х</a:t>
            </a:r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 кооперативам, количество новых рабочих мест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714876" y="3214686"/>
            <a:ext cx="1928826" cy="32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Поддержка начинающих фермеров, грант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428860" y="1530996"/>
            <a:ext cx="192882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Ввод в действие новых плоскостных спортивных сооружений (комплексные площадки для подвижных игр), тыс. кв.м.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57158" y="1562068"/>
            <a:ext cx="192882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Ввод (приобретение) жилья для граждан, молодых семей и молодых специалистов, проживающих в сельской местности, тыс. кв.м.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3714752"/>
            <a:ext cx="1928826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Количество реализованных проектов местных инициатив граждан, проживающих в сельской местности, с помощью государственной поддержки, грант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85720" y="1071546"/>
            <a:ext cx="4214842" cy="352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baseline="-25000" dirty="0" smtClean="0">
                <a:latin typeface="Proxima Nova Bl" pitchFamily="50" charset="0"/>
              </a:rPr>
              <a:t>Устойчивое развитие сельских территорий</a:t>
            </a:r>
            <a:endParaRPr lang="ru-RU" sz="2000" b="1" dirty="0">
              <a:latin typeface="Proxima Nova Bl" pitchFamily="50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572000" y="1000108"/>
            <a:ext cx="5072066" cy="429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baseline="-25000" dirty="0" smtClean="0">
                <a:latin typeface="Proxima Nova Bl" pitchFamily="50" charset="0"/>
              </a:rPr>
              <a:t>Государственная поддержка малых форм хозяйствования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571480"/>
            <a:ext cx="72152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Планируемый результат 2019-2021 годы</a:t>
            </a:r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4429124" y="2214554"/>
          <a:ext cx="2428892" cy="428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4357686" y="3786190"/>
          <a:ext cx="2428892" cy="428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285720" y="2143116"/>
          <a:ext cx="2000264" cy="1285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Диаграмма 26"/>
          <p:cNvGraphicFramePr/>
          <p:nvPr/>
        </p:nvGraphicFramePr>
        <p:xfrm>
          <a:off x="2428860" y="2000240"/>
          <a:ext cx="2000264" cy="1285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Диаграмма 29"/>
          <p:cNvGraphicFramePr/>
          <p:nvPr/>
        </p:nvGraphicFramePr>
        <p:xfrm>
          <a:off x="285720" y="4357694"/>
          <a:ext cx="2000264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5" name="Прямоугольник 34"/>
          <p:cNvSpPr/>
          <p:nvPr/>
        </p:nvSpPr>
        <p:spPr>
          <a:xfrm>
            <a:off x="2643174" y="328612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786314" y="2643182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14876" y="435769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7158" y="3357562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596" y="578645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0" y="0"/>
            <a:ext cx="9286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«Развитие сельского хозяйства и регулирование рынков сельскохозяйственной продукции, сырья и продовольствия Амурской области»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royan\Desktop\БГ 19-21\АПК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5" y="-62104"/>
            <a:ext cx="9787006" cy="692010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14348" y="1345156"/>
            <a:ext cx="25717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roxima Nova Lt" pitchFamily="50" charset="0"/>
                <a:cs typeface="Angsana New" pitchFamily="18" charset="-34"/>
              </a:rPr>
              <a:t>Поддержка животноводства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71868" y="1325391"/>
            <a:ext cx="25717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roxima Nova Lt" pitchFamily="50" charset="0"/>
                <a:cs typeface="Angsana New" pitchFamily="18" charset="-34"/>
              </a:rPr>
              <a:t>Молочное скотоводство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357950" y="1325391"/>
            <a:ext cx="25717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roxima Nova Lt" pitchFamily="50" charset="0"/>
                <a:cs typeface="Angsana New" pitchFamily="18" charset="-34"/>
              </a:rPr>
              <a:t>Поддержка начинающих фермеров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28596" y="3571876"/>
            <a:ext cx="2643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roxima Nova Lt" pitchFamily="50" charset="0"/>
                <a:cs typeface="Angsana New" pitchFamily="18" charset="-34"/>
              </a:rPr>
              <a:t>Возмещение  части затрат на уплату процентов по кредитованию в животноводстве, молочном скотоводстве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572232" y="3643314"/>
            <a:ext cx="2571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roxima Nova Lt" pitchFamily="50" charset="0"/>
                <a:cs typeface="Angsana New" pitchFamily="18" charset="-34"/>
              </a:rPr>
              <a:t>Поддержка потребительских кооперативов</a:t>
            </a:r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3500430" y="1357298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785786" y="1357298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642910" y="3929066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6357950" y="1357298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6" name="Диаграмма 25"/>
          <p:cNvGraphicFramePr/>
          <p:nvPr/>
        </p:nvGraphicFramePr>
        <p:xfrm>
          <a:off x="6715108" y="3929066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7" name="Диаграмма 26"/>
          <p:cNvGraphicFramePr/>
          <p:nvPr/>
        </p:nvGraphicFramePr>
        <p:xfrm>
          <a:off x="3643306" y="3929066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0" y="785794"/>
            <a:ext cx="721523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Расходы на поддержку АПК в 2019-2021 годах, тыс. рублей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643306" y="3429000"/>
            <a:ext cx="2428892" cy="9233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b="1" dirty="0" smtClean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Proxima Nova Lt" pitchFamily="50" charset="0"/>
                <a:cs typeface="Angsana New" pitchFamily="18" charset="-34"/>
              </a:rPr>
              <a:t>Автомобильные дороги к общественно значимым объектам сельских населенных пунктов, а также к объектам производства и переработки сельскохозяйственной продукции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-285784" y="0"/>
            <a:ext cx="764386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«Развитие сельского хозяйства и регулирование рынков сельскохозяйственной продукции, сырья и продовольствия Амурской области»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Содержимое 28" descr="АПК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5073" y="0"/>
            <a:ext cx="9699171" cy="6858000"/>
          </a:xfrm>
        </p:spPr>
      </p:pic>
      <p:sp>
        <p:nvSpPr>
          <p:cNvPr id="19" name="Прямоугольник 18"/>
          <p:cNvSpPr/>
          <p:nvPr/>
        </p:nvSpPr>
        <p:spPr>
          <a:xfrm>
            <a:off x="571472" y="1142984"/>
            <a:ext cx="2857520" cy="389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Субсидии на сохранение, восстановление, расширение посевных площадей</a:t>
            </a:r>
            <a:endParaRPr lang="ru-RU" sz="1400" b="1" dirty="0">
              <a:latin typeface="Proxima Nova Bl" pitchFamily="50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2910" y="2857496"/>
            <a:ext cx="2857520" cy="27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Субсидии на развитие овощеводства</a:t>
            </a:r>
            <a:endParaRPr lang="ru-RU" sz="1400" b="1" dirty="0">
              <a:latin typeface="Proxima Nova Bl" pitchFamily="50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215074" y="2883285"/>
            <a:ext cx="2857520" cy="443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Обеспечение жильем граждан, молодых семей и молодых специалистов проживающих в сельской местности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387896" y="2857496"/>
            <a:ext cx="2857520" cy="504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Возмещение части затрат на уплату процентов по кредитованию в растениеводстве</a:t>
            </a:r>
            <a:endParaRPr lang="ru-RU" sz="1400" b="1" dirty="0">
              <a:latin typeface="Proxima Nova Bl" pitchFamily="50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428992" y="4572008"/>
            <a:ext cx="2857520" cy="213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Плоскостные спортивные сооружения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71472" y="4572008"/>
            <a:ext cx="2857520" cy="443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Гранатовая поддержка местных инициатив граждан, проживающих в сельской местности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28596" y="714356"/>
            <a:ext cx="72152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>
                <a:latin typeface="Proxima Nova Lt" pitchFamily="50" charset="0"/>
                <a:cs typeface="Angsana New" pitchFamily="18" charset="-34"/>
              </a:rPr>
              <a:t>Расходы на поддержку АПК в 2019-2021 годах, тыс. рублей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428992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6286512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642910" y="128586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714348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8" name="Диаграмма 27"/>
          <p:cNvGraphicFramePr/>
          <p:nvPr/>
        </p:nvGraphicFramePr>
        <p:xfrm>
          <a:off x="3500430" y="471488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2" name="Диаграмма 31"/>
          <p:cNvGraphicFramePr/>
          <p:nvPr/>
        </p:nvGraphicFramePr>
        <p:xfrm>
          <a:off x="642910" y="471488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3" name="Диаграмма 32"/>
          <p:cNvGraphicFramePr/>
          <p:nvPr/>
        </p:nvGraphicFramePr>
        <p:xfrm>
          <a:off x="3428992" y="1357298"/>
          <a:ext cx="257176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643306" y="1000108"/>
            <a:ext cx="2857520" cy="512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baseline="-25000" dirty="0" smtClean="0">
                <a:latin typeface="Proxima Nova Bl" pitchFamily="50" charset="0"/>
              </a:rPr>
              <a:t>Мероприятия</a:t>
            </a:r>
            <a:r>
              <a:rPr lang="ru-RU" dirty="0" smtClean="0"/>
              <a:t> </a:t>
            </a:r>
            <a:r>
              <a:rPr lang="ru-RU" sz="1400" b="1" baseline="-25000" dirty="0" smtClean="0">
                <a:latin typeface="Proxima Nova Bl" pitchFamily="50" charset="0"/>
              </a:rPr>
              <a:t>проводимые в рамках развития сельских территорий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0"/>
            <a:ext cx="742952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«Развитие сельского хозяйства и регулирование рынков сельскохозяйственной продукции, сырья и продовольствия Амурской области»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Содержимое 16" descr="50-восстановлено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285784" y="-11593"/>
            <a:ext cx="9715568" cy="6869593"/>
          </a:xfrm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785012234"/>
              </p:ext>
            </p:extLst>
          </p:nvPr>
        </p:nvGraphicFramePr>
        <p:xfrm>
          <a:off x="72008" y="2348880"/>
          <a:ext cx="4176464" cy="3286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732810" y="5402819"/>
            <a:ext cx="142876" cy="14287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732810" y="5806404"/>
            <a:ext cx="142876" cy="142876"/>
          </a:xfrm>
          <a:prstGeom prst="rect">
            <a:avLst/>
          </a:prstGeom>
          <a:solidFill>
            <a:srgbClr val="2FD5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71746" y="5408052"/>
            <a:ext cx="142876" cy="142876"/>
          </a:xfrm>
          <a:prstGeom prst="rect">
            <a:avLst/>
          </a:prstGeom>
          <a:solidFill>
            <a:srgbClr val="F69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771746" y="5780277"/>
            <a:ext cx="142876" cy="142876"/>
          </a:xfrm>
          <a:prstGeom prst="rect">
            <a:avLst/>
          </a:prstGeom>
          <a:solidFill>
            <a:srgbClr val="CE2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500702"/>
            <a:ext cx="3286148" cy="307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400" b="1" dirty="0" smtClean="0">
                <a:latin typeface="Proxima Nova Bl" pitchFamily="50" charset="0"/>
              </a:rPr>
              <a:t>   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2020  </a:t>
            </a:r>
            <a:r>
              <a:rPr lang="ru-RU" sz="1400" b="1" dirty="0" smtClean="0">
                <a:latin typeface="Proxima Nova Bl" pitchFamily="50" charset="0"/>
              </a:rPr>
              <a:t>   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07231757"/>
              </p:ext>
            </p:extLst>
          </p:nvPr>
        </p:nvGraphicFramePr>
        <p:xfrm>
          <a:off x="-36512" y="1484784"/>
          <a:ext cx="4608511" cy="1080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357686" y="3000372"/>
            <a:ext cx="3726160" cy="692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500" b="1" dirty="0" smtClean="0">
                <a:solidFill>
                  <a:srgbClr val="E046F0"/>
                </a:solidFill>
                <a:latin typeface="Times New Roman" pitchFamily="18" charset="0"/>
                <a:cs typeface="Times New Roman" pitchFamily="18" charset="0"/>
              </a:rPr>
              <a:t>21 631,6</a:t>
            </a:r>
            <a:r>
              <a:rPr lang="ru-RU" sz="2500" b="1" dirty="0" smtClean="0">
                <a:solidFill>
                  <a:srgbClr val="E046F0"/>
                </a:solidFill>
                <a:latin typeface="Proxima Nova Bl" pitchFamily="50" charset="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rgbClr val="E046F0"/>
                </a:solidFill>
                <a:latin typeface="Proxima Nova Bl" pitchFamily="50" charset="0"/>
              </a:rPr>
              <a:t>млн</a:t>
            </a:r>
            <a:r>
              <a:rPr lang="ru-RU" b="1" dirty="0">
                <a:solidFill>
                  <a:srgbClr val="E046F0"/>
                </a:solidFill>
                <a:latin typeface="Proxima Nova Bl" pitchFamily="50" charset="0"/>
              </a:rPr>
              <a:t>. рублей</a:t>
            </a:r>
            <a:endParaRPr lang="ru-RU" sz="2500" b="1" dirty="0">
              <a:solidFill>
                <a:srgbClr val="E046F0"/>
              </a:solidFill>
              <a:latin typeface="Proxima Nova Bl" pitchFamily="50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30216" y="3846948"/>
            <a:ext cx="3726160" cy="4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endParaRPr lang="ru-RU" sz="2500" b="1" dirty="0">
              <a:solidFill>
                <a:srgbClr val="E046F0"/>
              </a:solidFill>
              <a:latin typeface="Proxima Nova Bl" pitchFamily="50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7404" y="4480657"/>
            <a:ext cx="1847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900" dirty="0">
              <a:solidFill>
                <a:schemeClr val="tx1">
                  <a:lumMod val="85000"/>
                  <a:lumOff val="15000"/>
                </a:schemeClr>
              </a:solidFill>
              <a:latin typeface="Proxima Nova Cn Bl" pitchFamily="50" charset="0"/>
              <a:cs typeface="Angsana New" pitchFamily="18" charset="-3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14876" y="3500438"/>
            <a:ext cx="43576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xima Nova Lt" pitchFamily="50" charset="0"/>
                <a:cs typeface="Angsana New" pitchFamily="18" charset="-34"/>
              </a:rPr>
              <a:t>Объем выделенных бюджетных ассигнований в рамках государственной программы «Развитие системы социальной защиты населения Амурской области»</a:t>
            </a:r>
            <a:r>
              <a:rPr lang="ru-RU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xima Nova Cn Bl" pitchFamily="50" charset="0"/>
                <a:cs typeface="Angsana New" pitchFamily="18" charset="-34"/>
              </a:rPr>
              <a:t>  в </a:t>
            </a:r>
            <a:r>
              <a:rPr lang="ru-RU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– 2021 годах  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28660" y="0"/>
            <a:ext cx="9681222" cy="6845309"/>
          </a:xfrm>
        </p:spPr>
      </p:pic>
      <p:sp>
        <p:nvSpPr>
          <p:cNvPr id="5" name="Прямоугольник 4"/>
          <p:cNvSpPr/>
          <p:nvPr/>
        </p:nvSpPr>
        <p:spPr>
          <a:xfrm>
            <a:off x="7245005" y="574807"/>
            <a:ext cx="17065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2019-2021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913555056"/>
              </p:ext>
            </p:extLst>
          </p:nvPr>
        </p:nvGraphicFramePr>
        <p:xfrm>
          <a:off x="500034" y="185736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3699773049"/>
              </p:ext>
            </p:extLst>
          </p:nvPr>
        </p:nvGraphicFramePr>
        <p:xfrm>
          <a:off x="428596" y="4214818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530843" y="3365701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4510</a:t>
            </a:r>
            <a:r>
              <a:rPr lang="ru-RU" sz="9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 получателей </a:t>
            </a:r>
            <a:endParaRPr lang="ru-RU" sz="2000" b="1" dirty="0" smtClean="0">
              <a:solidFill>
                <a:srgbClr val="CE2284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2092" y="5805844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5 </a:t>
            </a:r>
            <a:r>
              <a:rPr lang="ru-RU" sz="9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500</a:t>
            </a:r>
            <a:r>
              <a:rPr lang="ru-RU" sz="9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получателей  </a:t>
            </a:r>
            <a:endParaRPr lang="ru-RU" sz="2000" b="1" dirty="0" smtClean="0">
              <a:solidFill>
                <a:srgbClr val="F696FF"/>
              </a:solidFill>
              <a:latin typeface="Proxima Nova Rg" pitchFamily="50" charset="0"/>
              <a:cs typeface="Angsana New" pitchFamily="18" charset="-34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3666555637"/>
              </p:ext>
            </p:extLst>
          </p:nvPr>
        </p:nvGraphicFramePr>
        <p:xfrm>
          <a:off x="3321363" y="184482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xmlns="" val="2179104623"/>
              </p:ext>
            </p:extLst>
          </p:nvPr>
        </p:nvGraphicFramePr>
        <p:xfrm>
          <a:off x="3249355" y="4293096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312654" y="3365701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57000 получателей </a:t>
            </a:r>
            <a:endParaRPr lang="ru-RU" sz="2000" b="1" dirty="0" smtClean="0">
              <a:solidFill>
                <a:srgbClr val="CE22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33903" y="5805844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17086</a:t>
            </a:r>
            <a:r>
              <a:rPr lang="ru-RU" sz="9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</a:t>
            </a:r>
            <a:r>
              <a:rPr lang="ru-RU" sz="8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получателей</a:t>
            </a:r>
            <a:r>
              <a:rPr lang="ru-RU" sz="9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 </a:t>
            </a:r>
            <a:endParaRPr lang="ru-RU" sz="2000" b="1" dirty="0" smtClean="0">
              <a:solidFill>
                <a:srgbClr val="F696FF"/>
              </a:solidFill>
              <a:latin typeface="Proxima Nova Rg" pitchFamily="50" charset="0"/>
              <a:cs typeface="Angsana New" pitchFamily="18" charset="-34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1320083652"/>
              </p:ext>
            </p:extLst>
          </p:nvPr>
        </p:nvGraphicFramePr>
        <p:xfrm>
          <a:off x="6188096" y="1865503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xmlns="" val="2784997480"/>
              </p:ext>
            </p:extLst>
          </p:nvPr>
        </p:nvGraphicFramePr>
        <p:xfrm>
          <a:off x="6166847" y="4305646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6166847" y="3365701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5 </a:t>
            </a:r>
            <a:r>
              <a:rPr lang="ru-RU" sz="9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получателей</a:t>
            </a:r>
            <a:r>
              <a:rPr lang="ru-RU" sz="9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 </a:t>
            </a:r>
            <a:endParaRPr lang="ru-RU" sz="2000" b="1" dirty="0" smtClean="0">
              <a:solidFill>
                <a:srgbClr val="CE2284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88096" y="5805844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E9559F"/>
                </a:solidFill>
                <a:latin typeface="Times New Roman" pitchFamily="18" charset="0"/>
                <a:cs typeface="Times New Roman" pitchFamily="18" charset="0"/>
              </a:rPr>
              <a:t>34000</a:t>
            </a:r>
            <a:r>
              <a:rPr lang="ru-RU" sz="900" b="1" dirty="0" smtClean="0">
                <a:solidFill>
                  <a:srgbClr val="E9559F"/>
                </a:solidFill>
                <a:latin typeface="Proxima Nova Rg" pitchFamily="50" charset="0"/>
                <a:cs typeface="Angsana New" pitchFamily="18" charset="-34"/>
              </a:rPr>
              <a:t>  получатель  </a:t>
            </a:r>
            <a:endParaRPr lang="ru-RU" sz="2000" b="1" dirty="0" smtClean="0">
              <a:solidFill>
                <a:srgbClr val="E9559F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25568" y="1710097"/>
            <a:ext cx="196081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chemeClr val="bg1">
                    <a:lumMod val="50000"/>
                  </a:schemeClr>
                </a:solidFill>
                <a:latin typeface="Proxima Nova Rg" pitchFamily="50" charset="0"/>
                <a:cs typeface="Angsana New" pitchFamily="18" charset="-34"/>
              </a:rPr>
              <a:t>Пособие на ребенка,</a:t>
            </a:r>
            <a:endParaRPr lang="ru-RU" b="1" dirty="0" smtClean="0">
              <a:solidFill>
                <a:schemeClr val="bg1">
                  <a:lumMod val="50000"/>
                </a:schemeClr>
              </a:solidFill>
              <a:latin typeface="Proxima Nova Rg" pitchFamily="50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оддержка-пожилых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324544" y="0"/>
            <a:ext cx="9699206" cy="6858024"/>
          </a:xfr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542981010"/>
              </p:ext>
            </p:extLst>
          </p:nvPr>
        </p:nvGraphicFramePr>
        <p:xfrm>
          <a:off x="3428992" y="121442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4024256596"/>
              </p:ext>
            </p:extLst>
          </p:nvPr>
        </p:nvGraphicFramePr>
        <p:xfrm>
          <a:off x="6143636" y="128586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834753090"/>
              </p:ext>
            </p:extLst>
          </p:nvPr>
        </p:nvGraphicFramePr>
        <p:xfrm>
          <a:off x="3286116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564494273"/>
              </p:ext>
            </p:extLst>
          </p:nvPr>
        </p:nvGraphicFramePr>
        <p:xfrm>
          <a:off x="6143636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2988957622"/>
              </p:ext>
            </p:extLst>
          </p:nvPr>
        </p:nvGraphicFramePr>
        <p:xfrm>
          <a:off x="500034" y="128586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1281142524"/>
              </p:ext>
            </p:extLst>
          </p:nvPr>
        </p:nvGraphicFramePr>
        <p:xfrm>
          <a:off x="571472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779520878"/>
              </p:ext>
            </p:extLst>
          </p:nvPr>
        </p:nvGraphicFramePr>
        <p:xfrm>
          <a:off x="3357554" y="471488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4046720899"/>
              </p:ext>
            </p:extLst>
          </p:nvPr>
        </p:nvGraphicFramePr>
        <p:xfrm>
          <a:off x="6143636" y="471488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3000243613"/>
              </p:ext>
            </p:extLst>
          </p:nvPr>
        </p:nvGraphicFramePr>
        <p:xfrm>
          <a:off x="500034" y="471488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951308" y="1446896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2 370 получатель </a:t>
            </a:r>
            <a:endParaRPr lang="ru-RU" b="1" dirty="0" smtClean="0">
              <a:solidFill>
                <a:srgbClr val="CE2284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14810" y="1714488"/>
            <a:ext cx="1357322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2 </a:t>
            </a:r>
            <a:r>
              <a:rPr lang="ru-RU" sz="8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050</a:t>
            </a:r>
            <a:r>
              <a:rPr lang="ru-RU" sz="8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 </a:t>
            </a:r>
            <a:r>
              <a:rPr lang="ru-RU" sz="8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получателя</a:t>
            </a:r>
            <a:r>
              <a:rPr lang="ru-RU" sz="8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 </a:t>
            </a:r>
            <a:endParaRPr lang="ru-RU" b="1" dirty="0" smtClean="0">
              <a:solidFill>
                <a:srgbClr val="CE2284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38672" y="1446896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47000</a:t>
            </a:r>
            <a:r>
              <a:rPr lang="ru-RU" sz="8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 получателей </a:t>
            </a:r>
            <a:endParaRPr lang="ru-RU" b="1" dirty="0" smtClean="0">
              <a:solidFill>
                <a:srgbClr val="CE2284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1600" y="3165788"/>
            <a:ext cx="181445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E13A0D"/>
                </a:solidFill>
                <a:latin typeface="Times New Roman" pitchFamily="18" charset="0"/>
                <a:cs typeface="Times New Roman" pitchFamily="18" charset="0"/>
              </a:rPr>
              <a:t>1659 получателей  </a:t>
            </a:r>
            <a:endParaRPr lang="ru-RU" b="1" dirty="0" smtClean="0">
              <a:solidFill>
                <a:srgbClr val="E13A0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04028" y="3168264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E13A0D"/>
                </a:solidFill>
                <a:latin typeface="Times New Roman" pitchFamily="18" charset="0"/>
                <a:cs typeface="Times New Roman" pitchFamily="18" charset="0"/>
              </a:rPr>
              <a:t>3 569 </a:t>
            </a:r>
            <a:r>
              <a:rPr lang="ru-RU" sz="800" b="1" dirty="0" smtClean="0">
                <a:solidFill>
                  <a:srgbClr val="E13A0D"/>
                </a:solidFill>
                <a:latin typeface="Proxima Nova Rg" pitchFamily="50" charset="0"/>
                <a:cs typeface="Angsana New" pitchFamily="18" charset="-34"/>
              </a:rPr>
              <a:t>получателей  </a:t>
            </a:r>
            <a:endParaRPr lang="ru-RU" b="1" dirty="0" smtClean="0">
              <a:solidFill>
                <a:srgbClr val="E13A0D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63696" y="3305456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E13A0D"/>
                </a:solidFill>
                <a:latin typeface="Times New Roman" pitchFamily="18" charset="0"/>
                <a:cs typeface="Times New Roman" pitchFamily="18" charset="0"/>
              </a:rPr>
              <a:t>16500 получателей  </a:t>
            </a:r>
            <a:endParaRPr lang="ru-RU" b="1" dirty="0" smtClean="0">
              <a:solidFill>
                <a:srgbClr val="E13A0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41128" y="4986460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  <a:r>
              <a:rPr lang="ru-RU" sz="8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получателей  </a:t>
            </a:r>
            <a:endParaRPr lang="ru-RU" b="1" dirty="0" smtClean="0">
              <a:solidFill>
                <a:srgbClr val="F696FF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830340" y="4982112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25000</a:t>
            </a:r>
            <a:r>
              <a:rPr lang="ru-RU" sz="8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</a:t>
            </a:r>
            <a:r>
              <a:rPr lang="ru-RU" sz="8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получателей</a:t>
            </a:r>
            <a:r>
              <a:rPr lang="ru-RU" sz="8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 </a:t>
            </a:r>
            <a:endParaRPr lang="ru-RU" b="1" dirty="0" smtClean="0">
              <a:solidFill>
                <a:srgbClr val="F696FF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334492" y="4856092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sz="8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получателей  </a:t>
            </a:r>
            <a:endParaRPr lang="ru-RU" b="1" dirty="0" smtClean="0">
              <a:solidFill>
                <a:srgbClr val="F696FF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185948" y="562328"/>
            <a:ext cx="17065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:\J\427.Отдел_планирования_обл_бюджета\БЮДЖЕТ ДЛЯ ГРАЖДАН\Бюджет для граждан на 2019 год и пл период 2020 и 2021 годов\ima\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4763"/>
            <a:ext cx="9710738" cy="68691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785850" y="274638"/>
            <a:ext cx="285752" cy="1439850"/>
          </a:xfrm>
        </p:spPr>
        <p:txBody>
          <a:bodyPr>
            <a:normAutofit/>
          </a:bodyPr>
          <a:lstStyle/>
          <a:p>
            <a:endParaRPr lang="ru-RU" sz="100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629169314"/>
              </p:ext>
            </p:extLst>
          </p:nvPr>
        </p:nvGraphicFramePr>
        <p:xfrm>
          <a:off x="357158" y="2214554"/>
          <a:ext cx="264320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5720" y="3357562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2018   2019   2020   2021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57158" y="3071810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3214678" y="2143116"/>
          <a:ext cx="2643206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143240" y="3357562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2018   2019   2020   2021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3214678" y="3071810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3478613988"/>
              </p:ext>
            </p:extLst>
          </p:nvPr>
        </p:nvGraphicFramePr>
        <p:xfrm>
          <a:off x="6072198" y="2214554"/>
          <a:ext cx="264320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000760" y="3357562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2018   2019   2020  2021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6072198" y="3071810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xmlns="" val="668503530"/>
              </p:ext>
            </p:extLst>
          </p:nvPr>
        </p:nvGraphicFramePr>
        <p:xfrm>
          <a:off x="357158" y="4714885"/>
          <a:ext cx="2643206" cy="64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85720" y="5723769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2018    2019   2020   2021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357158" y="5438017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1475130744"/>
              </p:ext>
            </p:extLst>
          </p:nvPr>
        </p:nvGraphicFramePr>
        <p:xfrm>
          <a:off x="3214678" y="5072074"/>
          <a:ext cx="2643206" cy="437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143240" y="5723769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2018   2019   2020   2021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3214678" y="5438017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xmlns="" val="2124915792"/>
              </p:ext>
            </p:extLst>
          </p:nvPr>
        </p:nvGraphicFramePr>
        <p:xfrm>
          <a:off x="6072198" y="4929198"/>
          <a:ext cx="2643206" cy="723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000760" y="5723769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2018   2019    2020   2021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6072198" y="5438017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  <p:extLst>
      <p:ext uri="{BB962C8B-B14F-4D97-AF65-F5344CB8AC3E}">
        <p14:creationId xmlns:p14="http://schemas.microsoft.com/office/powerpoint/2010/main" xmlns="" val="157517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piskunova\Desktop\Новая папка\2 слайд без рам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8858280" cy="67151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929190" y="2549436"/>
            <a:ext cx="37862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Proxima Nova Lt" pitchFamily="50" charset="0"/>
                <a:cs typeface="Angsana New" pitchFamily="18" charset="-34"/>
              </a:rPr>
              <a:t>«Бюджет для граждан» -</a:t>
            </a:r>
            <a:r>
              <a:rPr lang="ru-RU" sz="1200" dirty="0" smtClean="0">
                <a:latin typeface="Proxima Nova Lt" pitchFamily="50" charset="0"/>
                <a:cs typeface="Angsana New" pitchFamily="18" charset="-34"/>
              </a:rPr>
              <a:t>информационный сборник, который познакомит население области с основными положениями главного финансового документа, а именно с проектом закона «Об областном бюджете на 2019 и плановый период 2020 и 2021 годов».</a:t>
            </a:r>
          </a:p>
          <a:p>
            <a:endParaRPr lang="ru-RU" sz="1200" dirty="0" smtClean="0">
              <a:latin typeface="Proxima Nova Lt" pitchFamily="50" charset="0"/>
              <a:cs typeface="Angsana New" pitchFamily="18" charset="-34"/>
            </a:endParaRPr>
          </a:p>
          <a:p>
            <a:r>
              <a:rPr lang="ru-RU" sz="1200" dirty="0" smtClean="0">
                <a:latin typeface="Proxima Nova Lt" pitchFamily="50" charset="0"/>
                <a:cs typeface="Angsana New" pitchFamily="18" charset="-34"/>
              </a:rPr>
              <a:t>Он создан специально для того, что бы каждый житель Амурской области был осведомлен, как формируется и расходуется областной бюджет, сколько в бюджет поступает средств и на какие направления они расходуются.</a:t>
            </a:r>
            <a:endParaRPr lang="ru-RU" sz="1200" dirty="0"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642918"/>
            <a:ext cx="3643338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000" dirty="0" smtClean="0">
                <a:latin typeface="Proxima Nova Th" pitchFamily="50" charset="0"/>
                <a:ea typeface="Tahoma" pitchFamily="34" charset="0"/>
                <a:cs typeface="Times New Roman" pitchFamily="18" charset="0"/>
              </a:rPr>
              <a:t>Что такое «бюджет для граждан»?</a:t>
            </a:r>
            <a:endParaRPr lang="ru-RU" sz="3000" dirty="0">
              <a:latin typeface="Proxima Nova Th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1357298"/>
            <a:ext cx="2143125" cy="50006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«Охрана окружающей среды Амурской области»</a:t>
            </a:r>
            <a:r>
              <a:rPr lang="ru-RU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/>
            </a:r>
            <a:br>
              <a:rPr lang="ru-RU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428736"/>
            <a:ext cx="29289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Развитие водохозяйственного комплекса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14282" y="1714488"/>
          <a:ext cx="328614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6248" y="1214422"/>
            <a:ext cx="485775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Совершенствование условий функционирования системы особо охраняемых природных территорий и системы охраны объектов животного мира Амурской области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4929190" y="1643050"/>
          <a:ext cx="3571900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3786190"/>
            <a:ext cx="335758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Развитие лесного хозяйства в Амурской области,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42844" y="4214818"/>
          <a:ext cx="328614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786282" y="3714752"/>
            <a:ext cx="435771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Обеспечение реализации основных направлений государственной политики в сфере реализации государственной программы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5000628" y="4214818"/>
          <a:ext cx="364333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571472" y="857232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Proxima Nova Lt" pitchFamily="50" charset="0"/>
                <a:cs typeface="Angsana New" pitchFamily="18" charset="-34"/>
              </a:rPr>
              <a:t>Расходы на реализацию мероприятий в 2019-2021 годах, тыс. рублей</a:t>
            </a:r>
          </a:p>
          <a:p>
            <a:pPr algn="ctr"/>
            <a:endParaRPr lang="ru-RU" sz="1600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clp14229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4369" y="285728"/>
            <a:ext cx="2789631" cy="15716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«Охрана окружающей среды Амурской области»</a:t>
            </a:r>
            <a:r>
              <a:rPr lang="ru-RU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/>
            </a:r>
            <a:br>
              <a:rPr lang="ru-RU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857364"/>
            <a:ext cx="271464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Проведение рейдов по обеспечению контроля за соблюдением законодательства в области охраны объектов животного мира и среды их обитания, шт.	</a:t>
            </a:r>
          </a:p>
          <a:p>
            <a:pPr algn="ctr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000" dirty="0" smtClean="0"/>
              <a:t>	</a:t>
            </a:r>
          </a:p>
          <a:p>
            <a:pPr algn="ctr"/>
            <a:r>
              <a:rPr lang="ru-RU" sz="1000" dirty="0" smtClean="0"/>
              <a:t>	</a:t>
            </a:r>
          </a:p>
          <a:p>
            <a:pPr algn="ctr"/>
            <a:r>
              <a:rPr lang="ru-RU" sz="1000" dirty="0" smtClean="0"/>
              <a:t>	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2285992"/>
          <a:ext cx="2786082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357554" y="2000240"/>
            <a:ext cx="2214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Индекс роста численности основных видов охотничьих ресурсов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4071942"/>
            <a:ext cx="171451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Уровень снижения ущерба от лесных пожаров, в процентах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0" y="442913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643174" y="4071942"/>
            <a:ext cx="32147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Объем платежей в бюджетную систему Российской Федерации от использования лесов, расположенных на землях лесного фонда, в расчете на 1 гектар земель лесного фонда, рублей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3143240" y="442913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142976" y="1071546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Proxima Nova Lt" pitchFamily="50" charset="0"/>
                <a:cs typeface="Angsana New" pitchFamily="18" charset="-34"/>
              </a:rPr>
              <a:t>Показатели результативности на 2019-2021 годы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86446" y="1928802"/>
            <a:ext cx="27146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Площадь земель лесного фонда, покрытых лесными насаждениями (из расчета на тыс. га земель лесного фонда) (нарастающим итогом), га</a:t>
            </a: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5929322" y="235743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6500826" y="4071942"/>
            <a:ext cx="22145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Проведение рейдов по выявлению нарушителей лесного законодательства в количестве, шт.</a:t>
            </a:r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6429388" y="450057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3286116" y="235743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:\J\427.Отдел_планирования_обл_бюджета\БЮДЖЕТ ДЛЯ ГРАЖДАН\Бюджет для граждан на 2019 год и пл период 2020 и 2021 годов\ima\3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8138" y="148"/>
            <a:ext cx="9693276" cy="6857704"/>
          </a:xfrm>
          <a:prstGeom prst="rect">
            <a:avLst/>
          </a:prstGeom>
          <a:noFill/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528049635"/>
              </p:ext>
            </p:extLst>
          </p:nvPr>
        </p:nvGraphicFramePr>
        <p:xfrm>
          <a:off x="1214414" y="2000240"/>
          <a:ext cx="3643338" cy="1603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916770700"/>
              </p:ext>
            </p:extLst>
          </p:nvPr>
        </p:nvGraphicFramePr>
        <p:xfrm>
          <a:off x="1285852" y="3857628"/>
          <a:ext cx="2847996" cy="120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2621" y="2103577"/>
            <a:ext cx="714380" cy="134806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lnSpc>
                <a:spcPct val="170000"/>
              </a:lnSpc>
            </a:pP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2019</a:t>
            </a: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2020</a:t>
            </a:r>
          </a:p>
          <a:p>
            <a:pPr algn="ctr">
              <a:lnSpc>
                <a:spcPct val="170000"/>
              </a:lnSpc>
            </a:pP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120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766592951"/>
              </p:ext>
            </p:extLst>
          </p:nvPr>
        </p:nvGraphicFramePr>
        <p:xfrm>
          <a:off x="1285852" y="5143512"/>
          <a:ext cx="3142132" cy="1276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1112375187"/>
              </p:ext>
            </p:extLst>
          </p:nvPr>
        </p:nvGraphicFramePr>
        <p:xfrm>
          <a:off x="4211960" y="3789040"/>
          <a:ext cx="3312368" cy="120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1820794002"/>
              </p:ext>
            </p:extLst>
          </p:nvPr>
        </p:nvGraphicFramePr>
        <p:xfrm>
          <a:off x="3635896" y="5445224"/>
          <a:ext cx="4464496" cy="120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1064509133"/>
              </p:ext>
            </p:extLst>
          </p:nvPr>
        </p:nvGraphicFramePr>
        <p:xfrm>
          <a:off x="7358082" y="3857628"/>
          <a:ext cx="2847996" cy="120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2791235000"/>
              </p:ext>
            </p:extLst>
          </p:nvPr>
        </p:nvGraphicFramePr>
        <p:xfrm>
          <a:off x="7452320" y="5157192"/>
          <a:ext cx="2847996" cy="120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xmlns="" val="235831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iskunova\Desktop\Новая папка\Новая папка\36 слайд голубо-розов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94"/>
            <a:ext cx="9144000" cy="67151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428604"/>
            <a:ext cx="8358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egoe UI Light" pitchFamily="34" charset="0"/>
                <a:cs typeface="Angsana New" pitchFamily="18" charset="-34"/>
              </a:rPr>
              <a:t>Структура расходов бюджета области на здравоохранение, тыс. руб.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43240" y="2571744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2018    2019   2020  2021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xmlns="" val="2724516453"/>
              </p:ext>
            </p:extLst>
          </p:nvPr>
        </p:nvGraphicFramePr>
        <p:xfrm>
          <a:off x="518833" y="1648881"/>
          <a:ext cx="2857520" cy="1199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xmlns="" val="2489219351"/>
              </p:ext>
            </p:extLst>
          </p:nvPr>
        </p:nvGraphicFramePr>
        <p:xfrm>
          <a:off x="3250397" y="1772816"/>
          <a:ext cx="2643206" cy="714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6" name="Диаграмма 35"/>
          <p:cNvGraphicFramePr/>
          <p:nvPr>
            <p:extLst>
              <p:ext uri="{D42A27DB-BD31-4B8C-83A1-F6EECF244321}">
                <p14:modId xmlns:p14="http://schemas.microsoft.com/office/powerpoint/2010/main" xmlns="" val="4230939906"/>
              </p:ext>
            </p:extLst>
          </p:nvPr>
        </p:nvGraphicFramePr>
        <p:xfrm>
          <a:off x="5857884" y="1772816"/>
          <a:ext cx="2643206" cy="571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xmlns="" val="187703136"/>
              </p:ext>
            </p:extLst>
          </p:nvPr>
        </p:nvGraphicFramePr>
        <p:xfrm>
          <a:off x="500034" y="3284984"/>
          <a:ext cx="2643206" cy="64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8" name="Диаграмма 37"/>
          <p:cNvGraphicFramePr/>
          <p:nvPr>
            <p:extLst>
              <p:ext uri="{D42A27DB-BD31-4B8C-83A1-F6EECF244321}">
                <p14:modId xmlns:p14="http://schemas.microsoft.com/office/powerpoint/2010/main" xmlns="" val="1656258632"/>
              </p:ext>
            </p:extLst>
          </p:nvPr>
        </p:nvGraphicFramePr>
        <p:xfrm>
          <a:off x="3250397" y="3350880"/>
          <a:ext cx="2643206" cy="79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:p14="http://schemas.microsoft.com/office/powerpoint/2010/main" xmlns="" val="307303566"/>
              </p:ext>
            </p:extLst>
          </p:nvPr>
        </p:nvGraphicFramePr>
        <p:xfrm>
          <a:off x="5857884" y="3350880"/>
          <a:ext cx="2643206" cy="79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0" name="Диаграмма 39"/>
          <p:cNvGraphicFramePr/>
          <p:nvPr>
            <p:extLst>
              <p:ext uri="{D42A27DB-BD31-4B8C-83A1-F6EECF244321}">
                <p14:modId xmlns:p14="http://schemas.microsoft.com/office/powerpoint/2010/main" xmlns="" val="80840760"/>
              </p:ext>
            </p:extLst>
          </p:nvPr>
        </p:nvGraphicFramePr>
        <p:xfrm>
          <a:off x="500642" y="5085184"/>
          <a:ext cx="2643206" cy="428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xmlns="" val="1642217679"/>
              </p:ext>
            </p:extLst>
          </p:nvPr>
        </p:nvGraphicFramePr>
        <p:xfrm>
          <a:off x="3288923" y="5013176"/>
          <a:ext cx="2643206" cy="64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xmlns="" val="4238130332"/>
              </p:ext>
            </p:extLst>
          </p:nvPr>
        </p:nvGraphicFramePr>
        <p:xfrm>
          <a:off x="5860522" y="5013176"/>
          <a:ext cx="2643206" cy="741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447427" y="2571744"/>
            <a:ext cx="292892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2018  2019</a:t>
            </a:r>
            <a:r>
              <a:rPr lang="ru-RU" sz="1200" b="1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    2020    2021  </a:t>
            </a:r>
            <a:endParaRPr lang="ru-RU" sz="1200" b="1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xmlns="" val="553689274"/>
              </p:ext>
            </p:extLst>
          </p:nvPr>
        </p:nvGraphicFramePr>
        <p:xfrm>
          <a:off x="611560" y="2285992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42" name="Диаграмма 41"/>
          <p:cNvGraphicFramePr/>
          <p:nvPr/>
        </p:nvGraphicFramePr>
        <p:xfrm>
          <a:off x="3143240" y="2285992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44" name="Прямоугольник 43"/>
          <p:cNvSpPr/>
          <p:nvPr/>
        </p:nvSpPr>
        <p:spPr>
          <a:xfrm>
            <a:off x="5786446" y="2571744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2018  2019   2020   2021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45" name="Диаграмма 44"/>
          <p:cNvGraphicFramePr/>
          <p:nvPr/>
        </p:nvGraphicFramePr>
        <p:xfrm>
          <a:off x="5857884" y="2285992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3251633" y="5786452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2018  2019    2020    2021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47" name="Диаграмма 46"/>
          <p:cNvGraphicFramePr/>
          <p:nvPr>
            <p:extLst>
              <p:ext uri="{D42A27DB-BD31-4B8C-83A1-F6EECF244321}">
                <p14:modId xmlns:p14="http://schemas.microsoft.com/office/powerpoint/2010/main" xmlns="" val="2695643548"/>
              </p:ext>
            </p:extLst>
          </p:nvPr>
        </p:nvGraphicFramePr>
        <p:xfrm>
          <a:off x="3323071" y="5509455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48" name="Прямоугольник 47"/>
          <p:cNvSpPr/>
          <p:nvPr/>
        </p:nvSpPr>
        <p:spPr>
          <a:xfrm>
            <a:off x="5929290" y="4199355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2018   2019   2020   2021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49" name="Диаграмма 48"/>
          <p:cNvGraphicFramePr/>
          <p:nvPr>
            <p:extLst>
              <p:ext uri="{D42A27DB-BD31-4B8C-83A1-F6EECF244321}">
                <p14:modId xmlns:p14="http://schemas.microsoft.com/office/powerpoint/2010/main" xmlns="" val="1697266544"/>
              </p:ext>
            </p:extLst>
          </p:nvPr>
        </p:nvGraphicFramePr>
        <p:xfrm>
          <a:off x="5966277" y="3914782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50" name="Прямоугольник 49"/>
          <p:cNvSpPr/>
          <p:nvPr/>
        </p:nvSpPr>
        <p:spPr>
          <a:xfrm>
            <a:off x="3108757" y="4213061"/>
            <a:ext cx="2857520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2018   2018    2019   2020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51" name="Диаграмма 50"/>
          <p:cNvGraphicFramePr/>
          <p:nvPr>
            <p:extLst>
              <p:ext uri="{D42A27DB-BD31-4B8C-83A1-F6EECF244321}">
                <p14:modId xmlns:p14="http://schemas.microsoft.com/office/powerpoint/2010/main" xmlns="" val="554202003"/>
              </p:ext>
            </p:extLst>
          </p:nvPr>
        </p:nvGraphicFramePr>
        <p:xfrm>
          <a:off x="3248147" y="3927309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518849" y="4213061"/>
            <a:ext cx="2786082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2018   2019   2020  2021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53" name="Диаграмма 52"/>
          <p:cNvGraphicFramePr/>
          <p:nvPr>
            <p:extLst>
              <p:ext uri="{D42A27DB-BD31-4B8C-83A1-F6EECF244321}">
                <p14:modId xmlns:p14="http://schemas.microsoft.com/office/powerpoint/2010/main" xmlns="" val="3285196110"/>
              </p:ext>
            </p:extLst>
          </p:nvPr>
        </p:nvGraphicFramePr>
        <p:xfrm>
          <a:off x="626006" y="3927309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428596" y="5795207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2018   2019   2020   2021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55" name="Диаграмма 54"/>
          <p:cNvGraphicFramePr/>
          <p:nvPr>
            <p:extLst>
              <p:ext uri="{D42A27DB-BD31-4B8C-83A1-F6EECF244321}">
                <p14:modId xmlns:p14="http://schemas.microsoft.com/office/powerpoint/2010/main" xmlns="" val="2801470660"/>
              </p:ext>
            </p:extLst>
          </p:nvPr>
        </p:nvGraphicFramePr>
        <p:xfrm>
          <a:off x="626006" y="5530956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sp>
        <p:nvSpPr>
          <p:cNvPr id="56" name="Прямоугольник 55"/>
          <p:cNvSpPr/>
          <p:nvPr/>
        </p:nvSpPr>
        <p:spPr>
          <a:xfrm>
            <a:off x="5966277" y="5786454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2017   2018   2019    2020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57" name="Диаграмма 56"/>
          <p:cNvGraphicFramePr/>
          <p:nvPr>
            <p:extLst>
              <p:ext uri="{D42A27DB-BD31-4B8C-83A1-F6EECF244321}">
                <p14:modId xmlns:p14="http://schemas.microsoft.com/office/powerpoint/2010/main" xmlns="" val="4103802748"/>
              </p:ext>
            </p:extLst>
          </p:nvPr>
        </p:nvGraphicFramePr>
        <p:xfrm>
          <a:off x="5966277" y="5494210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</p:spTree>
    <p:extLst>
      <p:ext uri="{BB962C8B-B14F-4D97-AF65-F5344CB8AC3E}">
        <p14:creationId xmlns:p14="http://schemas.microsoft.com/office/powerpoint/2010/main" xmlns="" val="2156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31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85752" y="-11571"/>
            <a:ext cx="9715536" cy="6869571"/>
          </a:xfr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558129515"/>
              </p:ext>
            </p:extLst>
          </p:nvPr>
        </p:nvGraphicFramePr>
        <p:xfrm>
          <a:off x="4929190" y="4000504"/>
          <a:ext cx="3714776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860428720"/>
              </p:ext>
            </p:extLst>
          </p:nvPr>
        </p:nvGraphicFramePr>
        <p:xfrm>
          <a:off x="4857752" y="1785926"/>
          <a:ext cx="3714776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11107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piskunova\Desktop\Новая папка\Новая папка\32 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1105" y="-24"/>
            <a:ext cx="9699451" cy="6858024"/>
          </a:xfrm>
          <a:prstGeom prst="rect">
            <a:avLst/>
          </a:prstGeom>
          <a:noFill/>
        </p:spPr>
      </p:pic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52516462"/>
              </p:ext>
            </p:extLst>
          </p:nvPr>
        </p:nvGraphicFramePr>
        <p:xfrm>
          <a:off x="-1143040" y="1643050"/>
          <a:ext cx="11287204" cy="3214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 rot="10800000">
            <a:off x="571472" y="5892866"/>
            <a:ext cx="214314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42348" y="5857867"/>
            <a:ext cx="72000" cy="720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4071935" y="5892891"/>
            <a:ext cx="214314" cy="1588"/>
          </a:xfrm>
          <a:prstGeom prst="line">
            <a:avLst/>
          </a:prstGeom>
          <a:ln w="19050">
            <a:solidFill>
              <a:srgbClr val="CE22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142811" y="585789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CE22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978611"/>
            <a:ext cx="8358246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ysClr val="window" lastClr="FFFFFF"/>
                </a:solidFill>
                <a:latin typeface="Proxima Nova Lt" pitchFamily="50" charset="0"/>
                <a:cs typeface="Times New Roman" pitchFamily="18" charset="0"/>
              </a:rPr>
              <a:t> 2016                     2017                     2018                      2019                      2020                   2021</a:t>
            </a:r>
            <a:endParaRPr lang="ru-RU" sz="1400" b="1" dirty="0" smtClean="0">
              <a:latin typeface="Proxima Nova Lt" pitchFamily="50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364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Содержимое 16" descr="31 слайд ярки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699172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071770" y="1643050"/>
            <a:ext cx="60722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319" y="2000240"/>
            <a:ext cx="826664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7 223,6            798,4           9 047</a:t>
            </a:r>
            <a:endParaRPr lang="ru-RU" sz="2800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357430"/>
            <a:ext cx="635798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млн. рублей 	                                          тыс. человек	                              рублей на </a:t>
            </a:r>
          </a:p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				                            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319" y="2996952"/>
            <a:ext cx="753447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7 236,7 </a:t>
            </a:r>
            <a:r>
              <a:rPr lang="ru-RU" sz="2800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 </a:t>
            </a:r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           798,4          9 063</a:t>
            </a:r>
            <a:endParaRPr lang="ru-RU" sz="2800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453142"/>
            <a:ext cx="650085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млн. рублей 	                                             тыс. человек	                         рублей на </a:t>
            </a:r>
          </a:p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				                        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6040" y="5191796"/>
            <a:ext cx="69342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8 204,1 </a:t>
            </a:r>
            <a:r>
              <a:rPr lang="ru-RU" sz="2800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           </a:t>
            </a:r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  798,4         10 275</a:t>
            </a:r>
            <a:endParaRPr lang="ru-RU" sz="2800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4513700"/>
            <a:ext cx="642942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млн. рублей 	                                                  тыс. человек	                                 рублей на</a:t>
            </a:r>
          </a:p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				                                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08304" y="1991430"/>
            <a:ext cx="1714512" cy="37240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2018</a:t>
            </a:r>
          </a:p>
          <a:p>
            <a:endParaRPr lang="ru-RU" sz="4000" kern="100" cap="none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  <a:p>
            <a:r>
              <a:rPr lang="ru-RU" sz="2800" kern="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2019</a:t>
            </a:r>
          </a:p>
          <a:p>
            <a:endParaRPr lang="ru-RU" sz="4400" kern="100" cap="none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  <a:p>
            <a:r>
              <a:rPr lang="ru-RU" sz="2800" kern="1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2020</a:t>
            </a:r>
          </a:p>
          <a:p>
            <a:endParaRPr lang="ru-RU" sz="4000" kern="100" cap="none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  <a:p>
            <a:r>
              <a:rPr lang="ru-RU" sz="2800" kern="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2021</a:t>
            </a:r>
            <a:endParaRPr lang="ru-RU" sz="2800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3098" y="4143379"/>
            <a:ext cx="720323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Rg" pitchFamily="50" charset="0"/>
              </a:rPr>
              <a:t>7 717,0 </a:t>
            </a:r>
            <a:r>
              <a:rPr lang="ru-RU" sz="2800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Rg" pitchFamily="50" charset="0"/>
              </a:rPr>
              <a:t>              </a:t>
            </a:r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Rg" pitchFamily="50" charset="0"/>
              </a:rPr>
              <a:t>798,4          9 665</a:t>
            </a:r>
            <a:endParaRPr lang="ru-RU" sz="2800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7158" y="5572140"/>
            <a:ext cx="642942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млн. рублей 	                                                    тыс. человек	                                   рублей на</a:t>
            </a:r>
          </a:p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				                                  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047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C:\Users\piskunova\Desktop\Новая папка\Новая папка\33 слайд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16632"/>
            <a:ext cx="9350767" cy="6741368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29584" y="404664"/>
            <a:ext cx="42429113" cy="300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0670"/>
            <a:ext cx="9350766" cy="6868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1928802"/>
            <a:ext cx="4643976" cy="452431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Наибольший объем расходов областного бюджета направляется на реализацию территориальной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программы обязательного медицинского страхования,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за счет которой жителям области предоставляется бесплатная медицинская помощь. Средства областного бюджета в виде взноса за обязательное медицинское страхование неработающего населения предназначаются для оплаты медицинской помощи неработающего населения: детей, неработающих пенсионеров, неработающих и безработных граждан.</a:t>
            </a:r>
          </a:p>
          <a:p>
            <a:pPr algn="just"/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2019 года федеральным законодательством установлены новые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механизмы расчета размера страхового взноса, а именно: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в расчет численности застрахованных неработающих лиц не будут входить категории военнослужащих, получающие медицинские услуги в учреждениях Министерства обороны и лица без гражданства;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а также пересмотрен коэффициент удорожания стоимости медицинских услуг.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результате внесенных изменений, численность неработающего застрахованного населения в 2019 году  снизится на  29,9 тыс. человек, это позволило уменьшить нагрузку бюджета в 2019 году  на 116,8  млн. рублей.</a:t>
            </a:r>
          </a:p>
          <a:p>
            <a:pPr>
              <a:lnSpc>
                <a:spcPct val="150000"/>
              </a:lnSpc>
            </a:pPr>
            <a:endParaRPr lang="ru-RU" sz="1200" dirty="0" smtClean="0">
              <a:latin typeface="Segoe UI Light" pitchFamily="34" charset="0"/>
              <a:cs typeface="Angsana New" pitchFamily="18" charset="-34"/>
            </a:endParaRP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089" y="404664"/>
            <a:ext cx="878684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Сколько в нашей области тратится бюджетных средств на обеспечение обязательного медицинского страхования неработающего населения?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1532111"/>
            <a:ext cx="4084773" cy="769441"/>
          </a:xfrm>
          <a:prstGeom prst="rect">
            <a:avLst/>
          </a:prstGeom>
          <a:noFill/>
          <a:effectLst>
            <a:outerShdw blurRad="76200" dir="1854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rgbClr val="E81643"/>
                  </a:solidFill>
                  <a:prstDash val="solid"/>
                </a:ln>
                <a:solidFill>
                  <a:srgbClr val="E81643"/>
                </a:solidFill>
                <a:effectLst>
                  <a:outerShdw blurRad="63500" dist="622300" dir="18960000" sx="132000" sy="132000" algn="ctr" rotWithShape="0">
                    <a:srgbClr val="E81643">
                      <a:alpha val="41000"/>
                    </a:srgbClr>
                  </a:outerShdw>
                </a:effectLst>
                <a:latin typeface="Proxima Nova Bl" pitchFamily="50" charset="0"/>
                <a:cs typeface="Aharoni" pitchFamily="2" charset="-79"/>
              </a:rPr>
              <a:t>11 230,2 </a:t>
            </a:r>
            <a:r>
              <a:rPr lang="ru-RU" b="1" cap="none" spc="0" dirty="0" smtClean="0">
                <a:ln w="10541" cmpd="sng">
                  <a:solidFill>
                    <a:srgbClr val="E81643"/>
                  </a:solidFill>
                  <a:prstDash val="solid"/>
                </a:ln>
                <a:solidFill>
                  <a:srgbClr val="E81643"/>
                </a:solidFill>
                <a:effectLst/>
                <a:latin typeface="Proxima Nova Bl" pitchFamily="50" charset="0"/>
                <a:cs typeface="Aharoni" pitchFamily="2" charset="-79"/>
              </a:rPr>
              <a:t>рублей</a:t>
            </a:r>
            <a:endParaRPr lang="ru-RU" b="1" cap="none" spc="0" dirty="0">
              <a:ln w="10541" cmpd="sng">
                <a:solidFill>
                  <a:srgbClr val="E81643"/>
                </a:solidFill>
                <a:prstDash val="solid"/>
              </a:ln>
              <a:solidFill>
                <a:srgbClr val="E81643"/>
              </a:solidFill>
              <a:effectLst/>
              <a:latin typeface="Proxima Nova Bl" pitchFamily="50" charset="0"/>
              <a:cs typeface="Aharoni" pitchFamily="2" charset="-79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58146" y="2301552"/>
            <a:ext cx="40005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200" dirty="0" smtClean="0">
                <a:latin typeface="Proxima Nova Rg" pitchFamily="50" charset="0"/>
                <a:cs typeface="Angsana New" pitchFamily="18" charset="-34"/>
              </a:rPr>
              <a:t>Расходы из областного бюджета на 2019 год </a:t>
            </a:r>
          </a:p>
          <a:p>
            <a:pPr>
              <a:lnSpc>
                <a:spcPct val="125000"/>
              </a:lnSpc>
            </a:pPr>
            <a:r>
              <a:rPr lang="ru-RU" sz="1200" dirty="0" smtClean="0">
                <a:latin typeface="Proxima Nova Rg" pitchFamily="50" charset="0"/>
                <a:cs typeface="Angsana New" pitchFamily="18" charset="-34"/>
              </a:rPr>
              <a:t>на каждого неработающего жителя области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00628" y="2928934"/>
            <a:ext cx="392909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Proxima Nova Bl" pitchFamily="50" charset="0"/>
              </a:rPr>
              <a:t>2018 год</a:t>
            </a:r>
          </a:p>
          <a:p>
            <a:pPr>
              <a:lnSpc>
                <a:spcPct val="150000"/>
              </a:lnSpc>
            </a:pPr>
            <a:endParaRPr lang="ru-RU" sz="2000" b="1" dirty="0" smtClean="0">
              <a:latin typeface="Proxima Nova Bl" pitchFamily="50" charset="0"/>
            </a:endParaRPr>
          </a:p>
          <a:p>
            <a:pPr>
              <a:lnSpc>
                <a:spcPct val="150000"/>
              </a:lnSpc>
            </a:pPr>
            <a:endParaRPr lang="ru-RU" sz="2000" b="1" dirty="0" smtClean="0">
              <a:latin typeface="Proxima Nova Bl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Proxima Nova Bl" pitchFamily="50" charset="0"/>
              </a:rPr>
              <a:t>2019 год</a:t>
            </a:r>
          </a:p>
          <a:p>
            <a:r>
              <a:rPr lang="ru-RU" sz="2000" b="1" dirty="0" smtClean="0">
                <a:latin typeface="Proxima Nova Bl" pitchFamily="50" charset="0"/>
              </a:rPr>
              <a:t>2020 год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Proxima Nova Bl" pitchFamily="50" charset="0"/>
              </a:rPr>
              <a:t>2021 год</a:t>
            </a:r>
            <a:endParaRPr lang="ru-RU" sz="2000" b="1" dirty="0">
              <a:latin typeface="Proxima Nova Bl" pitchFamily="50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00760" y="3143248"/>
            <a:ext cx="2571736" cy="1394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Proxima Nova Bl" pitchFamily="50" charset="0"/>
              </a:rPr>
              <a:t>5 201,1</a:t>
            </a:r>
          </a:p>
          <a:p>
            <a:pPr algn="ctr">
              <a:lnSpc>
                <a:spcPct val="90000"/>
              </a:lnSpc>
            </a:pPr>
            <a:r>
              <a:rPr lang="ru-RU" sz="1200" b="1" dirty="0" smtClean="0">
                <a:latin typeface="Proxima Nova Lt" pitchFamily="50" charset="0"/>
              </a:rPr>
              <a:t>млн. рублей</a:t>
            </a:r>
          </a:p>
          <a:p>
            <a:pPr algn="ctr">
              <a:lnSpc>
                <a:spcPct val="90000"/>
              </a:lnSpc>
            </a:pPr>
            <a:endParaRPr lang="ru-RU" sz="1200" dirty="0" smtClean="0">
              <a:latin typeface="Proxima Nova Lt" pitchFamily="50" charset="0"/>
            </a:endParaRPr>
          </a:p>
          <a:p>
            <a:pPr algn="ctr">
              <a:lnSpc>
                <a:spcPct val="90000"/>
              </a:lnSpc>
            </a:pPr>
            <a:endParaRPr lang="ru-RU" sz="800" b="1" dirty="0" smtClean="0"/>
          </a:p>
          <a:p>
            <a:pPr algn="ctr">
              <a:lnSpc>
                <a:spcPct val="90000"/>
              </a:lnSpc>
            </a:pPr>
            <a:endParaRPr lang="ru-RU" sz="1200" b="1" dirty="0" smtClean="0"/>
          </a:p>
          <a:p>
            <a:pPr algn="ctr">
              <a:lnSpc>
                <a:spcPct val="90000"/>
              </a:lnSpc>
            </a:pPr>
            <a:endParaRPr lang="ru-RU" sz="1200" dirty="0" smtClean="0">
              <a:latin typeface="Proxima Nova Lt" pitchFamily="50" charset="0"/>
            </a:endParaRPr>
          </a:p>
          <a:p>
            <a:pPr algn="ctr">
              <a:lnSpc>
                <a:spcPct val="90000"/>
              </a:lnSpc>
            </a:pPr>
            <a:endParaRPr lang="ru-RU" b="1" dirty="0">
              <a:latin typeface="Proxima Nova Lt" pitchFamily="50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2990" y="4414415"/>
            <a:ext cx="2571736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Proxima Nova Bl" pitchFamily="50" charset="0"/>
              </a:rPr>
              <a:t>5 084,4</a:t>
            </a:r>
          </a:p>
          <a:p>
            <a:pPr algn="ctr">
              <a:lnSpc>
                <a:spcPct val="90000"/>
              </a:lnSpc>
            </a:pPr>
            <a:endParaRPr lang="ru-RU" sz="1200" dirty="0" smtClean="0">
              <a:latin typeface="Proxima Nova Lt" pitchFamily="50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Proxima Nova Bl" pitchFamily="50" charset="0"/>
              </a:rPr>
              <a:t>5 279,8</a:t>
            </a:r>
          </a:p>
          <a:p>
            <a:pPr algn="ctr">
              <a:lnSpc>
                <a:spcPct val="90000"/>
              </a:lnSpc>
            </a:pPr>
            <a:endParaRPr lang="ru-RU" sz="1100" b="1" dirty="0" smtClean="0">
              <a:latin typeface="Proxima Nova Bl" pitchFamily="50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Proxima Nova Bl" pitchFamily="50" charset="0"/>
              </a:rPr>
              <a:t>5 488,7</a:t>
            </a:r>
          </a:p>
          <a:p>
            <a:pPr algn="ctr">
              <a:lnSpc>
                <a:spcPct val="90000"/>
              </a:lnSpc>
            </a:pPr>
            <a:endParaRPr lang="ru-RU" sz="1200" dirty="0" smtClean="0">
              <a:latin typeface="Proxima Nova Lt" pitchFamily="50" charset="0"/>
            </a:endParaRPr>
          </a:p>
          <a:p>
            <a:pPr algn="ctr">
              <a:lnSpc>
                <a:spcPct val="90000"/>
              </a:lnSpc>
            </a:pPr>
            <a:endParaRPr lang="ru-RU" sz="800" b="1" dirty="0" smtClean="0"/>
          </a:p>
          <a:p>
            <a:pPr algn="ctr">
              <a:lnSpc>
                <a:spcPct val="90000"/>
              </a:lnSpc>
            </a:pPr>
            <a:endParaRPr lang="ru-RU" sz="1200" b="1" dirty="0" smtClean="0"/>
          </a:p>
          <a:p>
            <a:pPr algn="ctr">
              <a:lnSpc>
                <a:spcPct val="90000"/>
              </a:lnSpc>
            </a:pPr>
            <a:endParaRPr lang="ru-RU" sz="1200" dirty="0" smtClean="0">
              <a:latin typeface="Proxima Nova Lt" pitchFamily="50" charset="0"/>
            </a:endParaRPr>
          </a:p>
          <a:p>
            <a:pPr algn="ctr">
              <a:lnSpc>
                <a:spcPct val="90000"/>
              </a:lnSpc>
            </a:pPr>
            <a:endParaRPr lang="ru-RU" b="1" dirty="0">
              <a:latin typeface="Proxima Nova L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45706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 </a:t>
            </a:r>
            <a:b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928670"/>
            <a:ext cx="721523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Proxima Nova Lt" pitchFamily="50" charset="0"/>
                <a:cs typeface="Angsana New" pitchFamily="18" charset="-34"/>
              </a:rPr>
              <a:t>Расходы на обеспечение доступным и качественным жильем населения в 2019-2021 годах, тыс. рублей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786314" y="1928802"/>
          <a:ext cx="3429024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357158" y="2000240"/>
          <a:ext cx="400052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500034" y="4357694"/>
          <a:ext cx="3714776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428728" y="1785926"/>
            <a:ext cx="20794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Переселение граждан из ветхого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жилищного фонда в зоне </a:t>
            </a:r>
            <a:r>
              <a:rPr lang="ru-RU" sz="1100" b="1" dirty="0" err="1" smtClean="0">
                <a:latin typeface="Arial Narrow" pitchFamily="34" charset="0"/>
                <a:cs typeface="Browallia New" pitchFamily="34" charset="-34"/>
              </a:rPr>
              <a:t>БАМа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57818" y="1857364"/>
            <a:ext cx="25635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Повышение устойчивости жилых домов 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0100" y="4214818"/>
            <a:ext cx="307327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Обеспечение жилыми помещениями детей-сирот 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5000628" y="4357694"/>
          <a:ext cx="3214710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072066" y="4143380"/>
            <a:ext cx="26853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Улучшение жилищных условий отдельных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категорий граждан 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714356"/>
            <a:ext cx="721523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Proxima Nova Lt" pitchFamily="50" charset="0"/>
                <a:cs typeface="Angsana New" pitchFamily="18" charset="-34"/>
              </a:rPr>
              <a:t>Расходы на обеспечение доступным и качественным жильем населения в 2019-2021 годах, тыс. рублей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3643306" y="4429132"/>
          <a:ext cx="3000396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71472" y="2214554"/>
          <a:ext cx="292895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3857620" y="2000240"/>
          <a:ext cx="2714644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000100" y="1785926"/>
            <a:ext cx="23535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Градостроительная деятельность</a:t>
            </a:r>
            <a:endParaRPr lang="ru-RU" sz="12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868" y="3929066"/>
            <a:ext cx="30027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Государственная поддержка гражданам, </a:t>
            </a:r>
          </a:p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чьи денежные средства привлечены </a:t>
            </a:r>
          </a:p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для строительства многоквартирных домов</a:t>
            </a:r>
          </a:p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 и чьи права нарушены</a:t>
            </a:r>
            <a:endParaRPr lang="ru-RU" sz="12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3372" y="1785926"/>
            <a:ext cx="2618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Обеспечение жильем молодых семей </a:t>
            </a:r>
            <a:endParaRPr lang="ru-RU" sz="1200" b="1" dirty="0">
              <a:latin typeface="Arial Narrow" pitchFamily="34" charset="0"/>
              <a:cs typeface="Browallia New" pitchFamily="34" charset="-34"/>
            </a:endParaRP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571472" y="4429132"/>
          <a:ext cx="2857520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42910" y="4071942"/>
            <a:ext cx="268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Содержание органов </a:t>
            </a:r>
            <a:r>
              <a:rPr lang="ru-RU" sz="1200" b="1" dirty="0" err="1" smtClean="0">
                <a:latin typeface="Arial Narrow" pitchFamily="34" charset="0"/>
                <a:cs typeface="Browallia New" pitchFamily="34" charset="-34"/>
              </a:rPr>
              <a:t>гос.власти</a:t>
            </a:r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 и обеспечение </a:t>
            </a:r>
          </a:p>
          <a:p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        деятельности </a:t>
            </a:r>
            <a:r>
              <a:rPr lang="ru-RU" sz="1200" b="1" dirty="0" err="1" smtClean="0">
                <a:latin typeface="Arial Narrow" pitchFamily="34" charset="0"/>
                <a:cs typeface="Browallia New" pitchFamily="34" charset="-34"/>
              </a:rPr>
              <a:t>гос.учреждений</a:t>
            </a:r>
            <a:endParaRPr lang="ru-RU" sz="1200" dirty="0"/>
          </a:p>
        </p:txBody>
      </p:sp>
      <p:pic>
        <p:nvPicPr>
          <p:cNvPr id="2051" name="Picture 3" descr="C:\Users\mirsanova\Desktop\дома3.jpg"/>
          <p:cNvPicPr>
            <a:picLocks noChangeAspect="1" noChangeArrowheads="1"/>
          </p:cNvPicPr>
          <p:nvPr/>
        </p:nvPicPr>
        <p:blipFill>
          <a:blip r:embed="rId6" cstate="print">
            <a:lum bright="5000" contrast="-20000"/>
          </a:blip>
          <a:srcRect l="7143" b="16216"/>
          <a:stretch>
            <a:fillRect/>
          </a:stretch>
        </p:blipFill>
        <p:spPr bwMode="auto">
          <a:xfrm>
            <a:off x="5929322" y="2285992"/>
            <a:ext cx="3214678" cy="371477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5" name="Заголовок 3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 </a:t>
            </a:r>
            <a:b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 слай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06818"/>
            <a:ext cx="9144000" cy="64654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irsanova\Desktop\дома5.jpg"/>
          <p:cNvPicPr>
            <a:picLocks noChangeAspect="1" noChangeArrowheads="1"/>
          </p:cNvPicPr>
          <p:nvPr/>
        </p:nvPicPr>
        <p:blipFill>
          <a:blip r:embed="rId2" cstate="print">
            <a:lum bright="14000" contrast="-24000"/>
          </a:blip>
          <a:srcRect/>
          <a:stretch>
            <a:fillRect/>
          </a:stretch>
        </p:blipFill>
        <p:spPr bwMode="auto">
          <a:xfrm>
            <a:off x="6858017" y="1"/>
            <a:ext cx="1857387" cy="1785926"/>
          </a:xfrm>
          <a:prstGeom prst="rect">
            <a:avLst/>
          </a:prstGeom>
          <a:noFill/>
        </p:spPr>
      </p:pic>
      <p:graphicFrame>
        <p:nvGraphicFramePr>
          <p:cNvPr id="6" name="Диаграмма 5"/>
          <p:cNvGraphicFramePr/>
          <p:nvPr/>
        </p:nvGraphicFramePr>
        <p:xfrm>
          <a:off x="4714876" y="4572008"/>
          <a:ext cx="3429024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714876" y="2285992"/>
          <a:ext cx="350046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642910" y="2071678"/>
          <a:ext cx="314327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28596" y="1714488"/>
            <a:ext cx="34290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Количество молодых семей, получивших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поддержку на приобретение или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строительство жилья,  семей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2066" y="1785926"/>
            <a:ext cx="2740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Переселено семей в зоне </a:t>
            </a:r>
            <a:r>
              <a:rPr lang="ru-RU" sz="1100" b="1" dirty="0" err="1" smtClean="0">
                <a:latin typeface="Arial Narrow" pitchFamily="34" charset="0"/>
                <a:cs typeface="Browallia New" pitchFamily="34" charset="-34"/>
              </a:rPr>
              <a:t>БАМа</a:t>
            </a:r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, семей</a:t>
            </a:r>
          </a:p>
          <a:p>
            <a:pPr algn="ctr"/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29190" y="4071942"/>
            <a:ext cx="330571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Количество  участников и инвалидов ВОВ, ветеранов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и инвалидов боевых действий  и членов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их семей, улучшивших жилищные условия, чел.</a:t>
            </a: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714348" y="4643446"/>
          <a:ext cx="3214710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42910" y="4071942"/>
            <a:ext cx="333149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Количество многодетных семей и семей, родивших (усыновивших) третьего и последующего ребенка, инвалидов и семей имеющих детей инвалидов улучшивших жилищные условия, ед.</a:t>
            </a:r>
          </a:p>
          <a:p>
            <a:endParaRPr lang="ru-RU" sz="11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500166" y="785794"/>
            <a:ext cx="557216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Показатели результативности за 2019-2021 годы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14" name="Заголовок 3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 </a:t>
            </a:r>
            <a:b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14000" contrast="4000"/>
          </a:blip>
          <a:srcRect l="2686"/>
          <a:stretch>
            <a:fillRect/>
          </a:stretch>
        </p:blipFill>
        <p:spPr bwMode="auto">
          <a:xfrm>
            <a:off x="4714876" y="3429000"/>
            <a:ext cx="3802345" cy="319145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graphicFrame>
        <p:nvGraphicFramePr>
          <p:cNvPr id="7" name="Диаграмма 6"/>
          <p:cNvGraphicFramePr/>
          <p:nvPr/>
        </p:nvGraphicFramePr>
        <p:xfrm>
          <a:off x="5143504" y="2071678"/>
          <a:ext cx="3357586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357158" y="1928802"/>
          <a:ext cx="3429024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00034" y="1500174"/>
            <a:ext cx="32147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Число детей-сирот и детей, оставшихся без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попечения родителей, обеспеченных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жилыми помещениями, чел.</a:t>
            </a:r>
          </a:p>
          <a:p>
            <a:pPr algn="ctr"/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1571612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Количество договоров, по которым осуществлена денежная выплата, ед. </a:t>
            </a:r>
          </a:p>
          <a:p>
            <a:pPr algn="ctr"/>
            <a:endParaRPr lang="ru-RU" sz="1000" b="1" dirty="0">
              <a:latin typeface="Arial Narrow" pitchFamily="34" charset="0"/>
              <a:cs typeface="Browallia New" pitchFamily="34" charset="-34"/>
            </a:endParaRP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357158" y="4572008"/>
          <a:ext cx="3429024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28596" y="4214818"/>
            <a:ext cx="32861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Степень проведения в соответствие схемы </a:t>
            </a:r>
            <a:r>
              <a:rPr lang="ru-RU" sz="1100" b="1" dirty="0" err="1" smtClean="0">
                <a:latin typeface="Arial Narrow" pitchFamily="34" charset="0"/>
                <a:cs typeface="Browallia New" pitchFamily="34" charset="-34"/>
              </a:rPr>
              <a:t>терпланирования</a:t>
            </a:r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Амурской области, %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85918" y="857232"/>
            <a:ext cx="557216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Показатели результативности за 2019-2021 годы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 </a:t>
            </a:r>
            <a:b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J\427.Отдел_планирования_обл_бюджета\БЮДЖЕТ ДЛЯ ГРАЖДАН\Бюджет для граждан на 2019 год и пл период 2020 и 2021 годов\ima\42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109"/>
            <a:ext cx="9369426" cy="67847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3857628"/>
            <a:ext cx="18573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Proxima Nova Bl" pitchFamily="50" charset="0"/>
              </a:rPr>
              <a:t>2017</a:t>
            </a:r>
            <a:r>
              <a:rPr lang="ru-RU" sz="800" dirty="0" smtClean="0">
                <a:latin typeface="Proxima Nova Lt" pitchFamily="50" charset="0"/>
              </a:rPr>
              <a:t> факт – 6,5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2018</a:t>
            </a:r>
            <a:r>
              <a:rPr lang="ru-RU" sz="800" dirty="0" smtClean="0">
                <a:latin typeface="Proxima Nova Lt" pitchFamily="50" charset="0"/>
              </a:rPr>
              <a:t> – 6,5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2019</a:t>
            </a:r>
            <a:r>
              <a:rPr lang="ru-RU" sz="800" dirty="0" smtClean="0">
                <a:latin typeface="Proxima Nova Lt" pitchFamily="50" charset="0"/>
              </a:rPr>
              <a:t> – 3,9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2020 </a:t>
            </a:r>
            <a:r>
              <a:rPr lang="ru-RU" sz="800" dirty="0" smtClean="0">
                <a:latin typeface="Proxima Nova Lt" pitchFamily="50" charset="0"/>
              </a:rPr>
              <a:t>– 4,5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2021</a:t>
            </a:r>
            <a:r>
              <a:rPr lang="ru-RU" sz="800" b="1" dirty="0" smtClean="0">
                <a:latin typeface="Proxima Nova Lt" pitchFamily="50" charset="0"/>
              </a:rPr>
              <a:t> </a:t>
            </a:r>
            <a:r>
              <a:rPr lang="ru-RU" sz="800" dirty="0" smtClean="0">
                <a:latin typeface="Proxima Nova Lt" pitchFamily="50" charset="0"/>
              </a:rPr>
              <a:t>– 4,7 млн. рублей</a:t>
            </a:r>
            <a:endParaRPr lang="ru-RU" sz="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4572996"/>
            <a:ext cx="20002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Proxima Nova Bl" pitchFamily="50" charset="0"/>
              </a:rPr>
              <a:t>2017</a:t>
            </a:r>
            <a:r>
              <a:rPr lang="ru-RU" sz="800" dirty="0" smtClean="0">
                <a:latin typeface="Proxima Nova Lt" pitchFamily="50" charset="0"/>
              </a:rPr>
              <a:t> факт – 158,7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2018</a:t>
            </a:r>
            <a:r>
              <a:rPr lang="ru-RU" sz="800" dirty="0" smtClean="0">
                <a:latin typeface="Proxima Nova Lt" pitchFamily="50" charset="0"/>
              </a:rPr>
              <a:t> – 170,0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2019</a:t>
            </a:r>
            <a:r>
              <a:rPr lang="ru-RU" sz="800" dirty="0" smtClean="0">
                <a:latin typeface="Proxima Nova Lt" pitchFamily="50" charset="0"/>
              </a:rPr>
              <a:t> – 172,6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2020 </a:t>
            </a:r>
            <a:r>
              <a:rPr lang="ru-RU" sz="800" dirty="0" smtClean="0">
                <a:latin typeface="Proxima Nova Lt" pitchFamily="50" charset="0"/>
              </a:rPr>
              <a:t>– 179,1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2021</a:t>
            </a:r>
            <a:r>
              <a:rPr lang="ru-RU" sz="800" b="1" dirty="0" smtClean="0">
                <a:latin typeface="Proxima Nova Lt" pitchFamily="50" charset="0"/>
              </a:rPr>
              <a:t> </a:t>
            </a:r>
            <a:r>
              <a:rPr lang="ru-RU" sz="800" dirty="0" smtClean="0">
                <a:latin typeface="Proxima Nova Lt" pitchFamily="50" charset="0"/>
              </a:rPr>
              <a:t>– 190,3 млн. рублей</a:t>
            </a:r>
            <a:endParaRPr lang="ru-RU" sz="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06" y="5429264"/>
            <a:ext cx="200026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Proxima Nova Bl" pitchFamily="50" charset="0"/>
              </a:rPr>
              <a:t>2017</a:t>
            </a:r>
            <a:r>
              <a:rPr lang="ru-RU" sz="800" dirty="0" smtClean="0">
                <a:latin typeface="Proxima Nova Lt" pitchFamily="50" charset="0"/>
              </a:rPr>
              <a:t> факт – 515,1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2018</a:t>
            </a:r>
            <a:r>
              <a:rPr lang="ru-RU" sz="800" dirty="0" smtClean="0">
                <a:latin typeface="Proxima Nova Lt" pitchFamily="50" charset="0"/>
              </a:rPr>
              <a:t> – 525,9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2019</a:t>
            </a:r>
            <a:r>
              <a:rPr lang="ru-RU" sz="800" dirty="0" smtClean="0">
                <a:latin typeface="Proxima Nova Lt" pitchFamily="50" charset="0"/>
              </a:rPr>
              <a:t> – 0,0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2020 </a:t>
            </a:r>
            <a:r>
              <a:rPr lang="ru-RU" sz="800" dirty="0" smtClean="0">
                <a:latin typeface="Proxima Nova Lt" pitchFamily="50" charset="0"/>
              </a:rPr>
              <a:t>– 0,0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2021</a:t>
            </a:r>
            <a:r>
              <a:rPr lang="ru-RU" sz="800" b="1" dirty="0" smtClean="0">
                <a:latin typeface="Proxima Nova Lt" pitchFamily="50" charset="0"/>
              </a:rPr>
              <a:t> –</a:t>
            </a:r>
            <a:r>
              <a:rPr lang="ru-RU" sz="800" dirty="0" smtClean="0">
                <a:latin typeface="Proxima Nova Lt" pitchFamily="50" charset="0"/>
              </a:rPr>
              <a:t> 0,0</a:t>
            </a:r>
            <a:r>
              <a:rPr lang="ru-RU" sz="900" dirty="0" smtClean="0">
                <a:latin typeface="Proxima Nova Lt" pitchFamily="50" charset="0"/>
              </a:rPr>
              <a:t> млн. рублей</a:t>
            </a:r>
            <a:endParaRPr lang="ru-RU" sz="900" b="1" dirty="0" smtClean="0">
              <a:solidFill>
                <a:schemeClr val="tx1">
                  <a:lumMod val="85000"/>
                  <a:lumOff val="15000"/>
                </a:schemeClr>
              </a:solidFill>
              <a:latin typeface="Proxima Nova Lt" pitchFamily="50" charset="0"/>
              <a:cs typeface="Angsana New" pitchFamily="18" charset="-34"/>
            </a:endParaRPr>
          </a:p>
        </p:txBody>
      </p:sp>
      <p:graphicFrame>
        <p:nvGraphicFramePr>
          <p:cNvPr id="11" name="Содержимое 5"/>
          <p:cNvGraphicFramePr>
            <a:graphicFrameLocks/>
          </p:cNvGraphicFramePr>
          <p:nvPr/>
        </p:nvGraphicFramePr>
        <p:xfrm>
          <a:off x="7000892" y="2285992"/>
          <a:ext cx="1785950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Содержимое 5"/>
          <p:cNvGraphicFramePr>
            <a:graphicFrameLocks/>
          </p:cNvGraphicFramePr>
          <p:nvPr/>
        </p:nvGraphicFramePr>
        <p:xfrm>
          <a:off x="7000892" y="3286124"/>
          <a:ext cx="1785950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Содержимое 5"/>
          <p:cNvGraphicFramePr>
            <a:graphicFrameLocks/>
          </p:cNvGraphicFramePr>
          <p:nvPr/>
        </p:nvGraphicFramePr>
        <p:xfrm>
          <a:off x="7000892" y="4214818"/>
          <a:ext cx="1785950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Содержимое 5"/>
          <p:cNvGraphicFramePr>
            <a:graphicFrameLocks/>
          </p:cNvGraphicFramePr>
          <p:nvPr/>
        </p:nvGraphicFramePr>
        <p:xfrm>
          <a:off x="7000892" y="5000636"/>
          <a:ext cx="1785950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971600" y="2420888"/>
            <a:ext cx="3024336" cy="1077218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r>
              <a:rPr lang="ru-RU" sz="800" dirty="0" smtClean="0">
                <a:latin typeface="Proxima Nova Rg" pitchFamily="50" charset="0"/>
              </a:rPr>
              <a:t>Целью государственной программы содействие занятости населения в рамках государственной программы Амурской области «Экономическое развитие и инновационная экономика Амурской области» является проведение государственной политики и осуществление регулирования в сфере занятости населения на территории Амурской области</a:t>
            </a:r>
            <a:endParaRPr lang="ru-RU" sz="800" dirty="0">
              <a:latin typeface="Proxima Nova Rg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L:\J\427.Отдел_планирования_обл_бюджета\БЮДЖЕТ ДЛЯ ГРАЖДАН\Бюджет для граждан на 2019 год и пл период 2020 и 2021 годов\ima\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4763"/>
            <a:ext cx="9710738" cy="6869113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628" y="2357429"/>
          <a:ext cx="4000495" cy="6566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5817"/>
                <a:gridCol w="785818"/>
                <a:gridCol w="785818"/>
                <a:gridCol w="785818"/>
                <a:gridCol w="857224"/>
              </a:tblGrid>
              <a:tr h="35204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Факт 2017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2018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</a:t>
                      </a:r>
                      <a:r>
                        <a:rPr lang="ru-RU" sz="900" baseline="0" dirty="0" smtClean="0">
                          <a:latin typeface="Proxima Nova Bl" pitchFamily="50" charset="0"/>
                        </a:rPr>
                        <a:t> 2019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2020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2021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</a:tr>
              <a:tr h="29090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515,1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525,9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628" y="3786191"/>
          <a:ext cx="4000495" cy="7452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5817"/>
                <a:gridCol w="785818"/>
                <a:gridCol w="785818"/>
                <a:gridCol w="785818"/>
                <a:gridCol w="857224"/>
              </a:tblGrid>
              <a:tr h="31167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Факт 2017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2018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</a:t>
                      </a:r>
                      <a:r>
                        <a:rPr lang="ru-RU" sz="900" baseline="0" dirty="0" smtClean="0">
                          <a:latin typeface="Proxima Nova Bl" pitchFamily="50" charset="0"/>
                        </a:rPr>
                        <a:t> 2019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2020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2021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</a:tr>
              <a:tr h="331265">
                <a:tc>
                  <a:txBody>
                    <a:bodyPr/>
                    <a:lstStyle/>
                    <a:p>
                      <a:pPr lvl="0" algn="ctr">
                        <a:lnSpc>
                          <a:spcPct val="70000"/>
                        </a:lnSpc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17,8</a:t>
                      </a:r>
                    </a:p>
                    <a:p>
                      <a:pPr lvl="0" algn="ctr">
                        <a:lnSpc>
                          <a:spcPct val="70000"/>
                        </a:lnSpc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 млн. </a:t>
                      </a:r>
                      <a:r>
                        <a:rPr lang="ru-RU" sz="900" dirty="0" err="1" smtClean="0">
                          <a:latin typeface="Proxima Nova Lt" pitchFamily="50" charset="0"/>
                        </a:rPr>
                        <a:t>руб</a:t>
                      </a:r>
                      <a:r>
                        <a:rPr lang="en-US" sz="900" dirty="0" smtClean="0">
                          <a:latin typeface="Proxima Nova Lt" pitchFamily="50" charset="0"/>
                        </a:rPr>
                        <a:t>.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70000"/>
                        </a:lnSpc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18,0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 млн. </a:t>
                      </a:r>
                      <a:r>
                        <a:rPr lang="ru-RU" sz="900" dirty="0" err="1" smtClean="0">
                          <a:latin typeface="Proxima Nova Lt" pitchFamily="50" charset="0"/>
                        </a:rPr>
                        <a:t>руб</a:t>
                      </a:r>
                      <a:r>
                        <a:rPr lang="en-US" sz="900" dirty="0" smtClean="0">
                          <a:latin typeface="Proxima Nova Lt" pitchFamily="50" charset="0"/>
                        </a:rPr>
                        <a:t>.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70000"/>
                        </a:lnSpc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 млн. </a:t>
                      </a:r>
                      <a:r>
                        <a:rPr lang="ru-RU" sz="900" dirty="0" err="1" smtClean="0">
                          <a:latin typeface="Proxima Nova Lt" pitchFamily="50" charset="0"/>
                        </a:rPr>
                        <a:t>руб</a:t>
                      </a:r>
                      <a:r>
                        <a:rPr lang="en-US" sz="900" dirty="0" smtClean="0">
                          <a:latin typeface="Proxima Nova Lt" pitchFamily="50" charset="0"/>
                        </a:rPr>
                        <a:t>.</a:t>
                      </a:r>
                      <a:endParaRPr lang="ru-RU" sz="900" dirty="0" smtClean="0"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млн.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err="1" smtClean="0">
                          <a:latin typeface="Proxima Nova Lt" pitchFamily="50" charset="0"/>
                        </a:rPr>
                        <a:t>руб</a:t>
                      </a:r>
                      <a:r>
                        <a:rPr lang="en-US" sz="900" dirty="0" smtClean="0">
                          <a:latin typeface="Proxima Nova Lt" pitchFamily="50" charset="0"/>
                        </a:rPr>
                        <a:t>.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0</a:t>
                      </a:r>
                      <a:endParaRPr lang="ru-RU" sz="900" dirty="0" smtClean="0">
                        <a:latin typeface="Proxima Nova Lt" pitchFamily="50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млн.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err="1" smtClean="0">
                          <a:latin typeface="Proxima Nova Lt" pitchFamily="50" charset="0"/>
                        </a:rPr>
                        <a:t>руб</a:t>
                      </a:r>
                      <a:r>
                        <a:rPr lang="en-US" sz="900" dirty="0" smtClean="0">
                          <a:latin typeface="Proxima Nova Lt" pitchFamily="50" charset="0"/>
                        </a:rPr>
                        <a:t>.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L:\J\427.Отдел_планирования_обл_бюджета\БЮДЖЕТ ДЛЯ ГРАЖДАН\Бюджет для граждан на 2019 год и пл период 2020 и 2021 годов\ima\4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3227" y="-11113"/>
            <a:ext cx="9710455" cy="6869113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3811162708"/>
              </p:ext>
            </p:extLst>
          </p:nvPr>
        </p:nvGraphicFramePr>
        <p:xfrm>
          <a:off x="5072066" y="2214554"/>
          <a:ext cx="4071934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71472" y="3093428"/>
            <a:ext cx="392852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ru-RU" sz="900" dirty="0" smtClean="0">
                <a:latin typeface="Proxima Nova Rg" pitchFamily="50" charset="0"/>
                <a:cs typeface="Angsana New" pitchFamily="18" charset="-34"/>
              </a:rPr>
              <a:t>На расходы финансовое обеспечение программы на 2018 год запланировано – 290,4 млн. рублей,  на 2019 год – 160,3 млн. рублей, на 2020 год – 165,5 млн. рублей, 2021 год – 173,7 млн. рублей.</a:t>
            </a:r>
          </a:p>
        </p:txBody>
      </p:sp>
    </p:spTree>
    <p:extLst>
      <p:ext uri="{BB962C8B-B14F-4D97-AF65-F5344CB8AC3E}">
        <p14:creationId xmlns:p14="http://schemas.microsoft.com/office/powerpoint/2010/main" xmlns="" val="189703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J\413.Отдел_ИКТ\БГ\2017\Бюджет слайды\2017-06-23\_5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465455"/>
          </a:xfrm>
          <a:prstGeom prst="rect">
            <a:avLst/>
          </a:prstGeom>
          <a:noFill/>
        </p:spPr>
      </p:pic>
      <p:graphicFrame>
        <p:nvGraphicFramePr>
          <p:cNvPr id="8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71482008"/>
              </p:ext>
            </p:extLst>
          </p:nvPr>
        </p:nvGraphicFramePr>
        <p:xfrm>
          <a:off x="0" y="2000240"/>
          <a:ext cx="4572000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336893850"/>
              </p:ext>
            </p:extLst>
          </p:nvPr>
        </p:nvGraphicFramePr>
        <p:xfrm>
          <a:off x="4357686" y="1714488"/>
          <a:ext cx="4643438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169486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77586" y="0"/>
            <a:ext cx="9699172" cy="6858000"/>
          </a:xfrm>
        </p:spPr>
      </p:pic>
      <p:graphicFrame>
        <p:nvGraphicFramePr>
          <p:cNvPr id="5" name="Диаграмма 4"/>
          <p:cNvGraphicFramePr/>
          <p:nvPr/>
        </p:nvGraphicFramePr>
        <p:xfrm>
          <a:off x="428596" y="2285992"/>
          <a:ext cx="264320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7158" y="3429000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2018   2019   2020    2021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428596" y="3143248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65505438"/>
              </p:ext>
            </p:extLst>
          </p:nvPr>
        </p:nvGraphicFramePr>
        <p:xfrm>
          <a:off x="3286116" y="2214554"/>
          <a:ext cx="2643206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214678" y="3429000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2018    2019   2020   2021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3286116" y="3143248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1335630217"/>
              </p:ext>
            </p:extLst>
          </p:nvPr>
        </p:nvGraphicFramePr>
        <p:xfrm>
          <a:off x="6143636" y="2285992"/>
          <a:ext cx="264320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156176" y="3424335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2018   2019    2020   2021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2885818674"/>
              </p:ext>
            </p:extLst>
          </p:nvPr>
        </p:nvGraphicFramePr>
        <p:xfrm>
          <a:off x="6215074" y="3143248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xmlns="" val="353497420"/>
              </p:ext>
            </p:extLst>
          </p:nvPr>
        </p:nvGraphicFramePr>
        <p:xfrm>
          <a:off x="428596" y="4786323"/>
          <a:ext cx="2643206" cy="64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57158" y="5795207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2018    2019    2020  2021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428596" y="5509455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4185502289"/>
              </p:ext>
            </p:extLst>
          </p:nvPr>
        </p:nvGraphicFramePr>
        <p:xfrm>
          <a:off x="3316745" y="4797152"/>
          <a:ext cx="2643206" cy="437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214678" y="5795207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2018    2019    2020   2021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3286116" y="5509455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xmlns="" val="131032969"/>
              </p:ext>
            </p:extLst>
          </p:nvPr>
        </p:nvGraphicFramePr>
        <p:xfrm>
          <a:off x="6107917" y="4725144"/>
          <a:ext cx="2643206" cy="723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190862" y="5786773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2018    2019   2020   2021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xmlns="" val="1012406605"/>
              </p:ext>
            </p:extLst>
          </p:nvPr>
        </p:nvGraphicFramePr>
        <p:xfrm>
          <a:off x="6215074" y="5509455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  <p:extLst>
      <p:ext uri="{BB962C8B-B14F-4D97-AF65-F5344CB8AC3E}">
        <p14:creationId xmlns:p14="http://schemas.microsoft.com/office/powerpoint/2010/main" xmlns="" val="260006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L:\J\427.Отдел_планирования_обл_бюджета\БЮДЖЕТ ДЛЯ ГРАЖДАН\Бюджет для граждан на 2019 год и пл период 2020 и 2021 годов\ima\4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8347" y="0"/>
            <a:ext cx="9693694" cy="6858000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/>
          </p:cNvGraphicFramePr>
          <p:nvPr/>
        </p:nvGraphicFramePr>
        <p:xfrm>
          <a:off x="0" y="3714752"/>
          <a:ext cx="5000628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Содержимое 5"/>
          <p:cNvGraphicFramePr>
            <a:graphicFrameLocks/>
          </p:cNvGraphicFramePr>
          <p:nvPr/>
        </p:nvGraphicFramePr>
        <p:xfrm>
          <a:off x="0" y="2214554"/>
          <a:ext cx="5000628" cy="164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Содержимое 5"/>
          <p:cNvGraphicFramePr>
            <a:graphicFrameLocks/>
          </p:cNvGraphicFramePr>
          <p:nvPr/>
        </p:nvGraphicFramePr>
        <p:xfrm>
          <a:off x="7000860" y="1714488"/>
          <a:ext cx="2143140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Содержимое 5"/>
          <p:cNvGraphicFramePr>
            <a:graphicFrameLocks/>
          </p:cNvGraphicFramePr>
          <p:nvPr/>
        </p:nvGraphicFramePr>
        <p:xfrm>
          <a:off x="7000860" y="2786058"/>
          <a:ext cx="2143140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Содержимое 5"/>
          <p:cNvGraphicFramePr>
            <a:graphicFrameLocks/>
          </p:cNvGraphicFramePr>
          <p:nvPr/>
        </p:nvGraphicFramePr>
        <p:xfrm>
          <a:off x="7000860" y="4214818"/>
          <a:ext cx="2143140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Содержимое 5"/>
          <p:cNvGraphicFramePr>
            <a:graphicFrameLocks/>
          </p:cNvGraphicFramePr>
          <p:nvPr/>
        </p:nvGraphicFramePr>
        <p:xfrm>
          <a:off x="7000860" y="4572008"/>
          <a:ext cx="2143140" cy="64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2" name="Содержимое 5"/>
          <p:cNvGraphicFramePr>
            <a:graphicFrameLocks/>
          </p:cNvGraphicFramePr>
          <p:nvPr/>
        </p:nvGraphicFramePr>
        <p:xfrm>
          <a:off x="7000860" y="5572140"/>
          <a:ext cx="2143140" cy="428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:\J\427.Отдел_планирования_обл_бюджета\БЮДЖЕТ ДЛЯ ГРАЖДАН\Бюджет для граждан на 2019 год и пл период 2020 и 2021 годов\ima\48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239010" y="-11113"/>
            <a:ext cx="9704370" cy="686911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4402" y="1974362"/>
            <a:ext cx="1056164" cy="347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latin typeface="Proxima Nova Th" pitchFamily="50" charset="0"/>
              </a:rPr>
              <a:t>41,4</a:t>
            </a:r>
            <a:endParaRPr lang="ru-RU" b="1" dirty="0">
              <a:latin typeface="Proxima Nova Th" pitchFamily="50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64720" y="3278979"/>
            <a:ext cx="1056164" cy="347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latin typeface="Proxima Nova Th" pitchFamily="50" charset="0"/>
              </a:rPr>
              <a:t>99,1</a:t>
            </a:r>
            <a:endParaRPr lang="ru-RU" b="1" dirty="0">
              <a:latin typeface="Proxima Nova Th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26704" y="1993095"/>
            <a:ext cx="1056164" cy="347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latin typeface="Proxima Nova Th" pitchFamily="50" charset="0"/>
              </a:rPr>
              <a:t>39,3</a:t>
            </a:r>
            <a:endParaRPr lang="ru-RU" b="1" dirty="0">
              <a:latin typeface="Proxima Nova Th" pitchFamily="50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3813" y="2060848"/>
            <a:ext cx="30243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/>
              <a:t>Целью Государственной программы Амурской области «Развитие образования Амурской области» является обеспечение доступности качественного образования, соответствующего инновационному развитию экономики, современным требованиям общества, каждого гражданина.</a:t>
            </a:r>
            <a:endParaRPr lang="ru-RU" sz="800" dirty="0" smtClean="0">
              <a:latin typeface="Proxima Nova Rg" pitchFamily="50" charset="0"/>
            </a:endParaRPr>
          </a:p>
          <a:p>
            <a:endParaRPr lang="ru-RU" sz="800" dirty="0" smtClean="0">
              <a:latin typeface="Proxima Nova Rg" pitchFamily="50" charset="0"/>
            </a:endParaRPr>
          </a:p>
          <a:p>
            <a:endParaRPr lang="ru-RU" sz="800" dirty="0" smtClean="0">
              <a:latin typeface="Proxima Nova Rg" pitchFamily="50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9879" y="3766928"/>
            <a:ext cx="106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Proxima Nova Rg" pitchFamily="50" charset="0"/>
              </a:rPr>
              <a:t>425</a:t>
            </a:r>
            <a:endParaRPr lang="ru-RU" sz="3600" b="1" dirty="0">
              <a:latin typeface="Proxima Nova Rg" pitchFamily="50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0948" y="4516622"/>
            <a:ext cx="664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oxima Nova Rg" pitchFamily="50" charset="0"/>
              </a:rPr>
              <a:t>117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095" y="5037163"/>
            <a:ext cx="664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oxima Nova Rg" pitchFamily="50" charset="0"/>
              </a:rPr>
              <a:t>293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507691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oxima Nova Rg" pitchFamily="50" charset="0"/>
              </a:rPr>
              <a:t>0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00436" y="468507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oxima Nova Rg" pitchFamily="50" charset="0"/>
              </a:rPr>
              <a:t>0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80278" y="468507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oxima Nova Rg" pitchFamily="50" charset="0"/>
              </a:rPr>
              <a:t>200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1720" y="450912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Proxima Nova Rg" pitchFamily="50" charset="0"/>
              </a:rPr>
              <a:t>12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1720" y="5077233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Proxima Nova Rg" pitchFamily="50" charset="0"/>
              </a:rPr>
              <a:t>1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9797" y="556507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Proxima Nova Rg" pitchFamily="50" charset="0"/>
              </a:rPr>
              <a:t>1</a:t>
            </a:r>
            <a:endParaRPr lang="ru-RU" sz="2000" b="1" dirty="0">
              <a:latin typeface="Proxima Nova Rg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piskunova\Desktop\Новая папка\Новая папка\44 слайд яр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628" y="428604"/>
            <a:ext cx="8358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Proxima Nova Lt" pitchFamily="50" charset="0"/>
                <a:cs typeface="Angsana New" pitchFamily="18" charset="-34"/>
              </a:rPr>
              <a:t>Расходы бюджета на 1 потребителя сферы образования в 2019 году</a:t>
            </a:r>
          </a:p>
          <a:p>
            <a:endParaRPr lang="ru-RU" sz="2000" dirty="0" smtClean="0"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14546" y="1500174"/>
            <a:ext cx="6286544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2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8 791 199,7   155 528    56 525</a:t>
            </a:r>
            <a:endParaRPr lang="ru-RU" sz="2200" b="1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2071678"/>
            <a:ext cx="614366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тысяч рублей 	     детей от 0 до 18 лет</a:t>
            </a:r>
            <a:r>
              <a:rPr lang="en-US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  </a:t>
            </a:r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   рублей на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2786058"/>
            <a:ext cx="642942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7 682 577,1  140 495   54 682</a:t>
            </a:r>
            <a:r>
              <a:rPr lang="en-US" sz="2000" b="1" kern="1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       </a:t>
            </a:r>
            <a:endParaRPr lang="ru-RU" sz="2000" b="1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3286124"/>
            <a:ext cx="628654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тысяч рублей 	      детей и учащихся         рублей на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00232" y="4071942"/>
            <a:ext cx="6643734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2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Rg" pitchFamily="50" charset="0"/>
              </a:rPr>
              <a:t>1 066 511,9  10 616    100 463  	</a:t>
            </a:r>
            <a:endParaRPr lang="ru-RU" sz="2200" b="1" cap="none" spc="8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Proxima Nova Rg" pitchFamily="50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4500570"/>
            <a:ext cx="614366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тысяч рублей              учащихся              рублей на обучающегося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piskunova\Desktop\Новая папка\4 слай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548326"/>
            <a:ext cx="46434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Proxima Nova Th" pitchFamily="50" charset="0"/>
                <a:cs typeface="Angsana New" pitchFamily="18" charset="-34"/>
              </a:rPr>
              <a:t>Бюджетный процесс</a:t>
            </a:r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- ежегодное формирование и исполнение бюджета</a:t>
            </a:r>
            <a:endParaRPr lang="ru-RU" sz="2000" dirty="0">
              <a:latin typeface="Proxima Nova Th" pitchFamily="50" charset="0"/>
              <a:cs typeface="Angsana New" pitchFamily="18" charset="-3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2500306"/>
            <a:ext cx="13573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Составление проекта бюджета очередного года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000372"/>
            <a:ext cx="13573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Органы исполнительной власти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2500306"/>
            <a:ext cx="128588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Рассмотрение проекта бюджета очередного года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3000372"/>
            <a:ext cx="14287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Законодательные, представительные органы власти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2517812"/>
            <a:ext cx="1500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Утверждение бюджета очередного года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28926" y="2992607"/>
            <a:ext cx="14287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Законодательные, представительные органы власти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5143512"/>
            <a:ext cx="14287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Законодательные, представительные органы власти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71604" y="5143512"/>
            <a:ext cx="13573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Органы исполнительной власти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00364" y="5135747"/>
            <a:ext cx="171451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Органы исполнительной власти, Правительство, финансовые органы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876" y="4660952"/>
            <a:ext cx="142872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Утверждение отчета об исполнении бюджета предыдущего года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71604" y="4660952"/>
            <a:ext cx="15001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Формирование отчета об исполнении бюджета предыдущего года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00364" y="4660952"/>
            <a:ext cx="1357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Исполнение бюджета в текущем году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86380" y="2000240"/>
            <a:ext cx="3071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Proxima Nova Rg" pitchFamily="50" charset="0"/>
                <a:cs typeface="Times New Roman" pitchFamily="18" charset="0"/>
              </a:rPr>
              <a:t>Нормативно-правовые акты, регулирующие бюджетные </a:t>
            </a:r>
          </a:p>
          <a:p>
            <a:r>
              <a:rPr lang="ru-RU" sz="1600" b="1" dirty="0" smtClean="0">
                <a:latin typeface="Proxima Nova Rg" pitchFamily="50" charset="0"/>
                <a:cs typeface="Times New Roman" pitchFamily="18" charset="0"/>
              </a:rPr>
              <a:t>правоотношения</a:t>
            </a:r>
            <a:endParaRPr lang="ru-RU" sz="1600" b="1" dirty="0">
              <a:latin typeface="Proxima Nova Rg" pitchFamily="50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643570" y="3143248"/>
            <a:ext cx="2428892" cy="2562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roxima Nova Lt" pitchFamily="50" charset="0"/>
                <a:cs typeface="Times New Roman" pitchFamily="18" charset="0"/>
              </a:rPr>
              <a:t>Послание Президента Российской Федерации</a:t>
            </a:r>
          </a:p>
          <a:p>
            <a:endParaRPr lang="ru-RU" sz="1600" dirty="0" smtClean="0">
              <a:latin typeface="Proxima Nova Lt" pitchFamily="50" charset="0"/>
              <a:cs typeface="Times New Roman" pitchFamily="18" charset="0"/>
            </a:endParaRPr>
          </a:p>
          <a:p>
            <a:r>
              <a:rPr lang="ru-RU" sz="1050" dirty="0" smtClean="0">
                <a:latin typeface="Proxima Nova Lt" pitchFamily="50" charset="0"/>
                <a:cs typeface="Times New Roman" pitchFamily="18" charset="0"/>
              </a:rPr>
              <a:t>Прогноз социально-экономического развития Амурской области</a:t>
            </a:r>
          </a:p>
          <a:p>
            <a:endParaRPr lang="ru-RU" sz="1400" dirty="0">
              <a:latin typeface="Proxima Nova Lt" pitchFamily="50" charset="0"/>
              <a:cs typeface="Times New Roman" pitchFamily="18" charset="0"/>
            </a:endParaRPr>
          </a:p>
          <a:p>
            <a:r>
              <a:rPr lang="ru-RU" sz="1050" dirty="0" smtClean="0">
                <a:latin typeface="Proxima Nova Lt" pitchFamily="50" charset="0"/>
                <a:cs typeface="Times New Roman" pitchFamily="18" charset="0"/>
              </a:rPr>
              <a:t>Основные направления налоговой, бюджетной и долговой политики Амурской области</a:t>
            </a:r>
          </a:p>
          <a:p>
            <a:endParaRPr lang="ru-RU" sz="1400" dirty="0">
              <a:latin typeface="Proxima Nova Lt" pitchFamily="50" charset="0"/>
              <a:cs typeface="Times New Roman" pitchFamily="18" charset="0"/>
            </a:endParaRPr>
          </a:p>
          <a:p>
            <a:r>
              <a:rPr lang="ru-RU" sz="1050" dirty="0" smtClean="0">
                <a:latin typeface="Proxima Nova Lt" pitchFamily="50" charset="0"/>
                <a:cs typeface="Times New Roman" pitchFamily="18" charset="0"/>
              </a:rPr>
              <a:t>Государственные программы Амурской области</a:t>
            </a: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L:\J\427.Отдел_планирования_обл_бюджета\БЮДЖЕТ ДЛЯ ГРАЖДАН\Бюджет для граждан на 2019 год и пл период 2020 и 2021 годов\ima\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2194" y="-4763"/>
            <a:ext cx="9710738" cy="6869113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86447" y="1817730"/>
          <a:ext cx="3000395" cy="30858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0079"/>
                <a:gridCol w="600079"/>
                <a:gridCol w="600079"/>
                <a:gridCol w="600079"/>
                <a:gridCol w="600079"/>
              </a:tblGrid>
              <a:tr h="434019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Proxima Nova Bl" pitchFamily="50" charset="0"/>
                        </a:rPr>
                        <a:t>Факт 2017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Proxima Nova Bl" pitchFamily="50" charset="0"/>
                        </a:rPr>
                        <a:t>План 2018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Proxima Nova Bl" pitchFamily="50" charset="0"/>
                        </a:rPr>
                        <a:t>План</a:t>
                      </a:r>
                      <a:r>
                        <a:rPr lang="ru-RU" sz="900" baseline="0" dirty="0" smtClean="0">
                          <a:latin typeface="Proxima Nova Bl" pitchFamily="50" charset="0"/>
                        </a:rPr>
                        <a:t> 2019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Proxima Nova Bl" pitchFamily="50" charset="0"/>
                        </a:rPr>
                        <a:t>План 2020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smtClean="0">
                          <a:latin typeface="Proxima Nova Bl" pitchFamily="50" charset="0"/>
                        </a:rPr>
                        <a:t>План 2021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/>
                </a:tc>
              </a:tr>
              <a:tr h="54648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  <a:tr h="52295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1,8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3,5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4,5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  <a:tr h="53643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100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100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  <a:tr h="52295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1,5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1</a:t>
                      </a:r>
                    </a:p>
                  </a:txBody>
                  <a:tcPr anchor="ctr"/>
                </a:tc>
              </a:tr>
              <a:tr h="52295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Содержимое 5"/>
          <p:cNvGraphicFramePr>
            <a:graphicFrameLocks/>
          </p:cNvGraphicFramePr>
          <p:nvPr/>
        </p:nvGraphicFramePr>
        <p:xfrm>
          <a:off x="142844" y="2071678"/>
          <a:ext cx="3429024" cy="164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одержимое 5"/>
          <p:cNvGraphicFramePr>
            <a:graphicFrameLocks/>
          </p:cNvGraphicFramePr>
          <p:nvPr/>
        </p:nvGraphicFramePr>
        <p:xfrm>
          <a:off x="214282" y="4071942"/>
          <a:ext cx="3429024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779912" y="1571614"/>
          <a:ext cx="5364088" cy="3643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7685"/>
                <a:gridCol w="570261"/>
                <a:gridCol w="696987"/>
                <a:gridCol w="696987"/>
                <a:gridCol w="570261"/>
                <a:gridCol w="611907"/>
              </a:tblGrid>
              <a:tr h="408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Показатель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Факт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/>
                      </a:r>
                      <a:b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2017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План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/>
                      </a:r>
                      <a:b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2018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План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/>
                      </a:r>
                      <a:b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2019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План 2020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План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/>
                      </a:r>
                      <a:b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2021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111185"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529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ЧС природного и техногенного характера, пожаров, а также происшествий на водных объектах, 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83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ЧС природного и техногенного характера, %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083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погибших на пожарах, 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4,5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7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Доля населенных пунктов области, в которых обеспечена противопожарная защита пожарными частями, от общего количества населенных пунктов, %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13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преступлений, совершенных в общественных местах, в том числе на улицах, 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83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погибших в ЧС и происшествиях на водных объектах, %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083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погибших в происшествиях на водных объектах, 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 useBgFill="1">
        <p:nvSpPr>
          <p:cNvPr id="10" name="TextBox 9"/>
          <p:cNvSpPr txBox="1"/>
          <p:nvPr/>
        </p:nvSpPr>
        <p:spPr>
          <a:xfrm>
            <a:off x="3687808" y="5253007"/>
            <a:ext cx="5256584" cy="107721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Целью государственной программы Амурской области «Снижение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области» является минимизация социального, экономического и экологического ущерба, наносимого населению, экономике и природной среде Амурской области от чрезвычайных ситуаций природного и техногенного характера, ведения военных действий, совершения актов терроризма, экстремизма и правонарушений.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На территории Амурской области безопасность жизнедеятельности населения обеспечивают 9 филиалов противопожарной службы и 13 поисково-спасательных подразделений.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iskunova\Desktop\Новая папка\Новая папка\99 яркий 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70" y="1"/>
            <a:ext cx="9699417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5572140"/>
            <a:ext cx="271464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464,1 </a:t>
            </a:r>
            <a:r>
              <a:rPr lang="ru-RU" sz="20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тыс. чел.</a:t>
            </a:r>
            <a:endParaRPr lang="ru-RU" sz="2000" b="1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Proxima Nova Lt" pitchFamily="50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86446" y="3487167"/>
            <a:ext cx="271464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334,3</a:t>
            </a:r>
            <a:r>
              <a:rPr lang="ru-RU" sz="32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 </a:t>
            </a:r>
            <a:r>
              <a:rPr lang="ru-RU" sz="20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тыс. чел.</a:t>
            </a:r>
            <a:endParaRPr lang="ru-RU" b="1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Proxima Nova L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02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L:\J\413.Отдел_ИКТ\БГ\2017\Бюджет слайды\96 слайд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8671" cy="687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6101504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\\dc1\Store\J\413.Отдел_ИКТ\БГ\2017\Слайды-все\100-текс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272"/>
            <a:ext cx="9144000" cy="64654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iskunova\Desktop\Новая папка\Новая папка\100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55453" y="0"/>
            <a:ext cx="9699453" cy="6858024"/>
          </a:xfrm>
          <a:prstGeom prst="rect">
            <a:avLst/>
          </a:prstGeom>
          <a:noFill/>
        </p:spPr>
      </p:pic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43439541"/>
              </p:ext>
            </p:extLst>
          </p:nvPr>
        </p:nvGraphicFramePr>
        <p:xfrm>
          <a:off x="5004048" y="1340768"/>
          <a:ext cx="363991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33692994"/>
              </p:ext>
            </p:extLst>
          </p:nvPr>
        </p:nvGraphicFramePr>
        <p:xfrm>
          <a:off x="5433531" y="4764675"/>
          <a:ext cx="3206160" cy="141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2566255179"/>
              </p:ext>
            </p:extLst>
          </p:nvPr>
        </p:nvGraphicFramePr>
        <p:xfrm>
          <a:off x="357158" y="1484784"/>
          <a:ext cx="4000528" cy="2015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071670" y="3929066"/>
            <a:ext cx="142876" cy="142876"/>
          </a:xfrm>
          <a:prstGeom prst="rect">
            <a:avLst/>
          </a:prstGeom>
          <a:solidFill>
            <a:srgbClr val="FF33CC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71670" y="4286256"/>
            <a:ext cx="142876" cy="142876"/>
          </a:xfrm>
          <a:prstGeom prst="rect">
            <a:avLst/>
          </a:prstGeom>
          <a:solidFill>
            <a:srgbClr val="B81EB8"/>
          </a:solidFill>
          <a:ln>
            <a:solidFill>
              <a:srgbClr val="AD0F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86116" y="4143380"/>
            <a:ext cx="142876" cy="142876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3286124"/>
            <a:ext cx="385765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    2018                 2019                2020               2021            </a:t>
            </a:r>
            <a:endParaRPr lang="ru-RU" sz="1000" spc="20" dirty="0">
              <a:ln w="18415" cmpd="sng">
                <a:solidFill>
                  <a:schemeClr val="tx1"/>
                </a:solidFill>
                <a:prstDash val="solid"/>
              </a:ln>
              <a:latin typeface="Proxima Nova Lt" pitchFamily="50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4942" y="6183175"/>
            <a:ext cx="364333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           2018          2019                     2020              2021    </a:t>
            </a:r>
            <a:endParaRPr lang="ru-RU" sz="1000" spc="20" dirty="0">
              <a:ln w="18415" cmpd="sng">
                <a:solidFill>
                  <a:schemeClr val="tx1"/>
                </a:solidFill>
                <a:prstDash val="solid"/>
              </a:ln>
              <a:latin typeface="Proxima Nova Lt" pitchFamily="50" charset="0"/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xmlns="" val="566863855"/>
              </p:ext>
            </p:extLst>
          </p:nvPr>
        </p:nvGraphicFramePr>
        <p:xfrm>
          <a:off x="214282" y="4714884"/>
          <a:ext cx="4143404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500034" y="6183175"/>
            <a:ext cx="364333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   2018                     2019                     2020                 2021           </a:t>
            </a:r>
            <a:endParaRPr lang="ru-RU" sz="1000" spc="20" dirty="0">
              <a:ln w="18415" cmpd="sng">
                <a:solidFill>
                  <a:schemeClr val="tx1"/>
                </a:solidFill>
                <a:prstDash val="solid"/>
              </a:ln>
              <a:latin typeface="Proxima Nova Lt" pitchFamily="50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58" y="3357562"/>
            <a:ext cx="392909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      2018                     2019                     2020                  2021               </a:t>
            </a:r>
            <a:endParaRPr lang="ru-RU" sz="1000" spc="20" dirty="0">
              <a:ln w="18415" cmpd="sng">
                <a:solidFill>
                  <a:schemeClr val="tx1"/>
                </a:solidFill>
                <a:prstDash val="solid"/>
              </a:ln>
              <a:latin typeface="Proxima Nova L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114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piskunova\Desktop\Новая папка\Новая папка\101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9885" y="0"/>
            <a:ext cx="9699418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357166"/>
            <a:ext cx="557216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Дотации местным бюджетам из областного бюджета в 2019 году, млн. рублей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43608" y="3933056"/>
            <a:ext cx="1571636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None/>
            </a:pPr>
            <a:r>
              <a:rPr lang="ru-RU" sz="2200" spc="80" dirty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600,0</a:t>
            </a:r>
          </a:p>
          <a:p>
            <a:pPr>
              <a:buNone/>
            </a:pPr>
            <a:endParaRPr lang="ru-RU" sz="2200" spc="8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spc="80" dirty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200" spc="8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330,2</a:t>
            </a:r>
            <a:endParaRPr lang="ru-RU" sz="2200" spc="8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200" spc="8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spc="8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0</a:t>
            </a:r>
            <a:endParaRPr lang="ru-RU" sz="2200" spc="8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7"/>
          <p:cNvSpPr txBox="1">
            <a:spLocks/>
          </p:cNvSpPr>
          <p:nvPr/>
        </p:nvSpPr>
        <p:spPr>
          <a:xfrm>
            <a:off x="5074121" y="2276872"/>
            <a:ext cx="1714512" cy="430579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kumimoji="0" lang="ru-RU" sz="2300" b="0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357,2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300" b="1" i="0" u="none" strike="noStrike" kern="1200" cap="none" spc="80" normalizeH="0" baseline="0" noProof="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kumimoji="0" lang="ru-RU" sz="2300" b="1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1 973,0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300" b="1" i="0" u="none" strike="noStrike" kern="1200" cap="none" spc="80" normalizeH="0" baseline="0" noProof="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300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300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2300" spc="8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300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300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uLnTx/>
                <a:uFillTx/>
                <a:latin typeface="Times New Roman" pitchFamily="18" charset="0"/>
                <a:cs typeface="Times New Roman" pitchFamily="18" charset="0"/>
              </a:rPr>
              <a:t>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300" b="1" i="0" u="none" strike="noStrike" kern="1200" cap="none" spc="80" normalizeH="0" baseline="0" noProof="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2300" b="1" spc="8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300" b="1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Proxima Nova Lt" pitchFamily="50" charset="0"/>
              </a:rPr>
              <a:t> </a:t>
            </a:r>
            <a:endParaRPr kumimoji="0" lang="ru-RU" sz="2300" b="1" i="0" u="none" strike="noStrike" kern="100" cap="none" spc="0" normalizeH="0" baseline="0" noProof="0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Proxima Nova Lt" pitchFamily="50" charset="0"/>
            </a:endParaRPr>
          </a:p>
        </p:txBody>
      </p:sp>
      <p:sp>
        <p:nvSpPr>
          <p:cNvPr id="10" name="Содержимое 7"/>
          <p:cNvSpPr txBox="1">
            <a:spLocks/>
          </p:cNvSpPr>
          <p:nvPr/>
        </p:nvSpPr>
        <p:spPr>
          <a:xfrm>
            <a:off x="1142976" y="1893024"/>
            <a:ext cx="2071702" cy="58477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algn="ctr" fontAlgn="b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2 930,2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24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piskunova\Desktop\Новая папка\Новая папка\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12510" y="0"/>
            <a:ext cx="9699418" cy="6858000"/>
          </a:xfrm>
          <a:prstGeom prst="rect">
            <a:avLst/>
          </a:prstGeom>
          <a:noFill/>
        </p:spPr>
      </p:pic>
      <p:graphicFrame>
        <p:nvGraphicFramePr>
          <p:cNvPr id="5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52933270"/>
              </p:ext>
            </p:extLst>
          </p:nvPr>
        </p:nvGraphicFramePr>
        <p:xfrm>
          <a:off x="3929058" y="1643050"/>
          <a:ext cx="4357720" cy="38431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1570"/>
                <a:gridCol w="1071570"/>
                <a:gridCol w="1125150"/>
                <a:gridCol w="1089430"/>
              </a:tblGrid>
              <a:tr h="31878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kern="12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000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kern="12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Очередной 2019 год</a:t>
                      </a:r>
                      <a:endParaRPr lang="ru-RU" sz="1000" b="1" kern="1200" dirty="0" smtClean="0">
                        <a:solidFill>
                          <a:srgbClr val="00B0F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Плановый период</a:t>
                      </a:r>
                      <a:endParaRPr lang="ru-RU" sz="1000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000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/>
                </a:tc>
              </a:tr>
              <a:tr h="2708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5 529,3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2 930,2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2 434,4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2 524,1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846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21,5</a:t>
                      </a:r>
                    </a:p>
                  </a:txBody>
                  <a:tcPr marL="0" marR="0" marT="0" marB="0" anchor="ctr"/>
                </a:tc>
              </a:tr>
              <a:tr h="4726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2 178,3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299,1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2 400,3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2 499,5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387,4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326,1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305,8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0006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1 690,9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1 973,0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2 094,5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2 227,5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5719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5 460,3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015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0" marB="0" anchor="ctr"/>
                </a:tc>
              </a:tr>
              <a:tr h="3348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206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1125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royan\Desktop\35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0"/>
            <a:ext cx="9699453" cy="68580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66417" y="5072207"/>
            <a:ext cx="3440568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   2018     2019    2020    2021</a:t>
            </a:r>
            <a:endParaRPr lang="ru-RU" sz="1200" b="1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111" y="5200244"/>
            <a:ext cx="3143240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2018    2019    2020    2021</a:t>
            </a:r>
            <a:endParaRPr lang="ru-RU" sz="1200" b="1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5089" y="2060848"/>
            <a:ext cx="3320380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Оказание услуг по долечиванию (реабилитации) работающих граждан</a:t>
            </a:r>
            <a:endParaRPr lang="ru-RU" sz="1400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26822" y="836712"/>
            <a:ext cx="581683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Основные показатели деятельности учреждений</a:t>
            </a:r>
            <a:endParaRPr lang="ru-RU" sz="2800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Proxima Nova Lt" pitchFamily="50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950866453"/>
              </p:ext>
            </p:extLst>
          </p:nvPr>
        </p:nvGraphicFramePr>
        <p:xfrm>
          <a:off x="105048" y="3224945"/>
          <a:ext cx="350046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95089" y="2950307"/>
            <a:ext cx="3320380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Взрослые (получено человек)</a:t>
            </a:r>
            <a:endParaRPr lang="ru-RU" sz="1400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2400185810"/>
              </p:ext>
            </p:extLst>
          </p:nvPr>
        </p:nvGraphicFramePr>
        <p:xfrm>
          <a:off x="5142781" y="3324091"/>
          <a:ext cx="3571900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452658" y="2268207"/>
            <a:ext cx="332038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Проведение оздоровительной компании детей</a:t>
            </a:r>
            <a:endParaRPr lang="ru-RU" sz="1400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64088" y="2924944"/>
            <a:ext cx="3320380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Дети (получено человек)</a:t>
            </a:r>
            <a:endParaRPr lang="ru-RU" sz="1400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Lt" pitchFamily="50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539552" y="4725144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1407866" y="4725143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059832" y="4748998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267744" y="4748998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8100392" y="4853180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7308304" y="4863643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6516216" y="4859135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690010" y="4853181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3656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iskunova\Desktop\Новая папка\Новая папка\34 с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633" y="-24"/>
            <a:ext cx="9699417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4978611"/>
            <a:ext cx="8358246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ysClr val="window" lastClr="FFFFFF"/>
                </a:solidFill>
                <a:latin typeface="Proxima Nova Lt" pitchFamily="50" charset="0"/>
                <a:cs typeface="Times New Roman" pitchFamily="18" charset="0"/>
              </a:rPr>
              <a:t>2016                        2017                      2018                   2019                     2020                  2021</a:t>
            </a:r>
            <a:endParaRPr lang="ru-RU" sz="1400" b="1" dirty="0" smtClean="0">
              <a:latin typeface="Proxima Nova Lt" pitchFamily="50" charset="0"/>
              <a:cs typeface="Angsana New" pitchFamily="18" charset="-34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571472" y="5892866"/>
            <a:ext cx="214314" cy="1588"/>
          </a:xfrm>
          <a:prstGeom prst="line">
            <a:avLst/>
          </a:prstGeom>
          <a:ln w="19050">
            <a:solidFill>
              <a:srgbClr val="2FD5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42348" y="5857867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2928926" y="5892866"/>
            <a:ext cx="214314" cy="1588"/>
          </a:xfrm>
          <a:prstGeom prst="line">
            <a:avLst/>
          </a:prstGeom>
          <a:ln w="19050">
            <a:solidFill>
              <a:srgbClr val="CE22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999802" y="585789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CE22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428604"/>
            <a:ext cx="7429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Proxima Nova Lt" pitchFamily="50" charset="0"/>
                <a:cs typeface="Times New Roman" pitchFamily="18" charset="0"/>
              </a:rPr>
              <a:t>Основные показатели деятельности учреждений</a:t>
            </a:r>
            <a:endParaRPr lang="ru-RU" sz="2000" dirty="0" smtClean="0">
              <a:latin typeface="Proxima Nova Lt" pitchFamily="50" charset="0"/>
              <a:cs typeface="Angsana New" pitchFamily="18" charset="-34"/>
            </a:endParaRPr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31144682"/>
              </p:ext>
            </p:extLst>
          </p:nvPr>
        </p:nvGraphicFramePr>
        <p:xfrm>
          <a:off x="-1071602" y="1600201"/>
          <a:ext cx="11501518" cy="3043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олилиния 9"/>
          <p:cNvSpPr/>
          <p:nvPr/>
        </p:nvSpPr>
        <p:spPr>
          <a:xfrm>
            <a:off x="-353683" y="2078966"/>
            <a:ext cx="9782355" cy="2225615"/>
          </a:xfrm>
          <a:custGeom>
            <a:avLst/>
            <a:gdLst>
              <a:gd name="connsiteX0" fmla="*/ 9782355 w 9782355"/>
              <a:gd name="connsiteY0" fmla="*/ 2165230 h 2225615"/>
              <a:gd name="connsiteX1" fmla="*/ 9782355 w 9782355"/>
              <a:gd name="connsiteY1" fmla="*/ 129396 h 2225615"/>
              <a:gd name="connsiteX2" fmla="*/ 8617789 w 9782355"/>
              <a:gd name="connsiteY2" fmla="*/ 129396 h 2225615"/>
              <a:gd name="connsiteX3" fmla="*/ 7185804 w 9782355"/>
              <a:gd name="connsiteY3" fmla="*/ 129396 h 2225615"/>
              <a:gd name="connsiteX4" fmla="*/ 5736566 w 9782355"/>
              <a:gd name="connsiteY4" fmla="*/ 138023 h 2225615"/>
              <a:gd name="connsiteX5" fmla="*/ 4295955 w 9782355"/>
              <a:gd name="connsiteY5" fmla="*/ 284672 h 2225615"/>
              <a:gd name="connsiteX6" fmla="*/ 2907102 w 9782355"/>
              <a:gd name="connsiteY6" fmla="*/ 0 h 2225615"/>
              <a:gd name="connsiteX7" fmla="*/ 1483743 w 9782355"/>
              <a:gd name="connsiteY7" fmla="*/ 310551 h 2225615"/>
              <a:gd name="connsiteX8" fmla="*/ 8626 w 9782355"/>
              <a:gd name="connsiteY8" fmla="*/ 327804 h 2225615"/>
              <a:gd name="connsiteX9" fmla="*/ 0 w 9782355"/>
              <a:gd name="connsiteY9" fmla="*/ 2225615 h 2225615"/>
              <a:gd name="connsiteX10" fmla="*/ 1371600 w 9782355"/>
              <a:gd name="connsiteY10" fmla="*/ 2199736 h 2225615"/>
              <a:gd name="connsiteX11" fmla="*/ 2769079 w 9782355"/>
              <a:gd name="connsiteY11" fmla="*/ 2208362 h 2225615"/>
              <a:gd name="connsiteX12" fmla="*/ 4226943 w 9782355"/>
              <a:gd name="connsiteY12" fmla="*/ 2182483 h 2225615"/>
              <a:gd name="connsiteX13" fmla="*/ 5676181 w 9782355"/>
              <a:gd name="connsiteY13" fmla="*/ 2173857 h 2225615"/>
              <a:gd name="connsiteX14" fmla="*/ 7090913 w 9782355"/>
              <a:gd name="connsiteY14" fmla="*/ 2182483 h 2225615"/>
              <a:gd name="connsiteX15" fmla="*/ 8497019 w 9782355"/>
              <a:gd name="connsiteY15" fmla="*/ 2182483 h 2225615"/>
              <a:gd name="connsiteX16" fmla="*/ 9782355 w 9782355"/>
              <a:gd name="connsiteY16" fmla="*/ 2165230 h 2225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782355" h="2225615">
                <a:moveTo>
                  <a:pt x="9782355" y="2165230"/>
                </a:moveTo>
                <a:lnTo>
                  <a:pt x="9782355" y="129396"/>
                </a:lnTo>
                <a:lnTo>
                  <a:pt x="8617789" y="129396"/>
                </a:lnTo>
                <a:lnTo>
                  <a:pt x="7185804" y="129396"/>
                </a:lnTo>
                <a:lnTo>
                  <a:pt x="5736566" y="138023"/>
                </a:lnTo>
                <a:lnTo>
                  <a:pt x="4295955" y="284672"/>
                </a:lnTo>
                <a:lnTo>
                  <a:pt x="2907102" y="0"/>
                </a:lnTo>
                <a:lnTo>
                  <a:pt x="1483743" y="310551"/>
                </a:lnTo>
                <a:lnTo>
                  <a:pt x="8626" y="327804"/>
                </a:lnTo>
                <a:cubicBezTo>
                  <a:pt x="5751" y="960408"/>
                  <a:pt x="2875" y="1593011"/>
                  <a:pt x="0" y="2225615"/>
                </a:cubicBezTo>
                <a:lnTo>
                  <a:pt x="1371600" y="2199736"/>
                </a:lnTo>
                <a:lnTo>
                  <a:pt x="2769079" y="2208362"/>
                </a:lnTo>
                <a:lnTo>
                  <a:pt x="4226943" y="2182483"/>
                </a:lnTo>
                <a:lnTo>
                  <a:pt x="5676181" y="2173857"/>
                </a:lnTo>
                <a:lnTo>
                  <a:pt x="7090913" y="2182483"/>
                </a:lnTo>
                <a:lnTo>
                  <a:pt x="8497019" y="2182483"/>
                </a:lnTo>
                <a:lnTo>
                  <a:pt x="9782355" y="2165230"/>
                </a:lnTo>
                <a:close/>
              </a:path>
            </a:pathLst>
          </a:custGeom>
          <a:solidFill>
            <a:srgbClr val="F696FF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-345057" y="4252823"/>
            <a:ext cx="9834114" cy="655607"/>
          </a:xfrm>
          <a:custGeom>
            <a:avLst/>
            <a:gdLst>
              <a:gd name="connsiteX0" fmla="*/ 9790982 w 9834114"/>
              <a:gd name="connsiteY0" fmla="*/ 0 h 655607"/>
              <a:gd name="connsiteX1" fmla="*/ 8617789 w 9834114"/>
              <a:gd name="connsiteY1" fmla="*/ 0 h 655607"/>
              <a:gd name="connsiteX2" fmla="*/ 7177178 w 9834114"/>
              <a:gd name="connsiteY2" fmla="*/ 0 h 655607"/>
              <a:gd name="connsiteX3" fmla="*/ 5779699 w 9834114"/>
              <a:gd name="connsiteY3" fmla="*/ 8626 h 655607"/>
              <a:gd name="connsiteX4" fmla="*/ 4330461 w 9834114"/>
              <a:gd name="connsiteY4" fmla="*/ 17252 h 655607"/>
              <a:gd name="connsiteX5" fmla="*/ 2863970 w 9834114"/>
              <a:gd name="connsiteY5" fmla="*/ 34505 h 655607"/>
              <a:gd name="connsiteX6" fmla="*/ 1457865 w 9834114"/>
              <a:gd name="connsiteY6" fmla="*/ 25879 h 655607"/>
              <a:gd name="connsiteX7" fmla="*/ 0 w 9834114"/>
              <a:gd name="connsiteY7" fmla="*/ 25879 h 655607"/>
              <a:gd name="connsiteX8" fmla="*/ 25880 w 9834114"/>
              <a:gd name="connsiteY8" fmla="*/ 655607 h 655607"/>
              <a:gd name="connsiteX9" fmla="*/ 17253 w 9834114"/>
              <a:gd name="connsiteY9" fmla="*/ 603849 h 655607"/>
              <a:gd name="connsiteX10" fmla="*/ 9834114 w 9834114"/>
              <a:gd name="connsiteY10" fmla="*/ 586596 h 655607"/>
              <a:gd name="connsiteX11" fmla="*/ 9790982 w 9834114"/>
              <a:gd name="connsiteY11" fmla="*/ 0 h 65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34114" h="655607">
                <a:moveTo>
                  <a:pt x="9790982" y="0"/>
                </a:moveTo>
                <a:lnTo>
                  <a:pt x="8617789" y="0"/>
                </a:lnTo>
                <a:lnTo>
                  <a:pt x="7177178" y="0"/>
                </a:lnTo>
                <a:lnTo>
                  <a:pt x="5779699" y="8626"/>
                </a:lnTo>
                <a:lnTo>
                  <a:pt x="4330461" y="17252"/>
                </a:lnTo>
                <a:lnTo>
                  <a:pt x="2863970" y="34505"/>
                </a:lnTo>
                <a:lnTo>
                  <a:pt x="1457865" y="25879"/>
                </a:lnTo>
                <a:lnTo>
                  <a:pt x="0" y="25879"/>
                </a:lnTo>
                <a:lnTo>
                  <a:pt x="25880" y="655607"/>
                </a:lnTo>
                <a:lnTo>
                  <a:pt x="17253" y="603849"/>
                </a:lnTo>
                <a:lnTo>
                  <a:pt x="9834114" y="586596"/>
                </a:lnTo>
                <a:lnTo>
                  <a:pt x="9790982" y="0"/>
                </a:lnTo>
                <a:close/>
              </a:path>
            </a:pathLst>
          </a:custGeom>
          <a:solidFill>
            <a:srgbClr val="A62EE8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518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 descr="30 слайд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291"/>
            <a:ext cx="9072530" cy="6429420"/>
          </a:xfrm>
          <a:prstGeom prst="rect">
            <a:avLst/>
          </a:prstGeom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54545595"/>
              </p:ext>
            </p:extLst>
          </p:nvPr>
        </p:nvGraphicFramePr>
        <p:xfrm>
          <a:off x="285720" y="2357430"/>
          <a:ext cx="8501122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500042"/>
            <a:ext cx="614366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Расходы государственного бюджета на оказание государственных услуг в социальной сфере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cxnSp>
        <p:nvCxnSpPr>
          <p:cNvPr id="8" name="Прямая соединительная линия 7"/>
          <p:cNvCxnSpPr>
            <a:stCxn id="9" idx="6"/>
            <a:endCxn id="10" idx="3"/>
          </p:cNvCxnSpPr>
          <p:nvPr/>
        </p:nvCxnSpPr>
        <p:spPr>
          <a:xfrm flipV="1">
            <a:off x="777965" y="3109060"/>
            <a:ext cx="1631803" cy="553964"/>
          </a:xfrm>
          <a:prstGeom prst="line">
            <a:avLst/>
          </a:prstGeom>
          <a:ln>
            <a:solidFill>
              <a:srgbClr val="F69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Блок-схема: узел 8"/>
          <p:cNvSpPr/>
          <p:nvPr/>
        </p:nvSpPr>
        <p:spPr>
          <a:xfrm>
            <a:off x="741965" y="3645024"/>
            <a:ext cx="36000" cy="36000"/>
          </a:xfrm>
          <a:prstGeom prst="flowChartConnector">
            <a:avLst/>
          </a:prstGeom>
          <a:solidFill>
            <a:srgbClr val="F696FF"/>
          </a:solidFill>
          <a:ln>
            <a:solidFill>
              <a:srgbClr val="F6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Блок-схема: узел 9"/>
          <p:cNvSpPr/>
          <p:nvPr/>
        </p:nvSpPr>
        <p:spPr>
          <a:xfrm>
            <a:off x="2404496" y="3078332"/>
            <a:ext cx="36000" cy="36000"/>
          </a:xfrm>
          <a:prstGeom prst="flowChartConnector">
            <a:avLst/>
          </a:prstGeom>
          <a:solidFill>
            <a:srgbClr val="F696FF"/>
          </a:solidFill>
          <a:ln>
            <a:solidFill>
              <a:srgbClr val="F6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1" name="Прямая соединительная линия 10"/>
          <p:cNvCxnSpPr>
            <a:stCxn id="10" idx="6"/>
            <a:endCxn id="14" idx="2"/>
          </p:cNvCxnSpPr>
          <p:nvPr/>
        </p:nvCxnSpPr>
        <p:spPr>
          <a:xfrm>
            <a:off x="2440496" y="3096332"/>
            <a:ext cx="1597050" cy="460206"/>
          </a:xfrm>
          <a:prstGeom prst="line">
            <a:avLst/>
          </a:prstGeom>
          <a:ln>
            <a:solidFill>
              <a:srgbClr val="F69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Блок-схема: узел 13"/>
          <p:cNvSpPr/>
          <p:nvPr/>
        </p:nvSpPr>
        <p:spPr>
          <a:xfrm>
            <a:off x="4037546" y="3538538"/>
            <a:ext cx="36000" cy="36000"/>
          </a:xfrm>
          <a:prstGeom prst="flowChartConnector">
            <a:avLst/>
          </a:prstGeom>
          <a:solidFill>
            <a:srgbClr val="F696FF"/>
          </a:solidFill>
          <a:ln>
            <a:solidFill>
              <a:srgbClr val="F6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5662620" y="4705616"/>
            <a:ext cx="36000" cy="36000"/>
          </a:xfrm>
          <a:prstGeom prst="flowChartConnector">
            <a:avLst/>
          </a:prstGeom>
          <a:solidFill>
            <a:srgbClr val="F696FF"/>
          </a:solidFill>
          <a:ln>
            <a:solidFill>
              <a:srgbClr val="F6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Блок-схема: узел 15"/>
          <p:cNvSpPr/>
          <p:nvPr/>
        </p:nvSpPr>
        <p:spPr>
          <a:xfrm>
            <a:off x="7349362" y="4901172"/>
            <a:ext cx="36000" cy="36000"/>
          </a:xfrm>
          <a:prstGeom prst="flowChartConnector">
            <a:avLst/>
          </a:prstGeom>
          <a:solidFill>
            <a:srgbClr val="F696FF"/>
          </a:solidFill>
          <a:ln>
            <a:solidFill>
              <a:srgbClr val="F6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106397" y="3643740"/>
            <a:ext cx="1594346" cy="1060430"/>
          </a:xfrm>
          <a:prstGeom prst="line">
            <a:avLst/>
          </a:prstGeom>
          <a:ln>
            <a:solidFill>
              <a:srgbClr val="F69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5" idx="6"/>
          </p:cNvCxnSpPr>
          <p:nvPr/>
        </p:nvCxnSpPr>
        <p:spPr>
          <a:xfrm>
            <a:off x="5698620" y="4723616"/>
            <a:ext cx="1603395" cy="174626"/>
          </a:xfrm>
          <a:prstGeom prst="line">
            <a:avLst/>
          </a:prstGeom>
          <a:ln>
            <a:solidFill>
              <a:srgbClr val="F69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Блок-схема: узел 27"/>
          <p:cNvSpPr/>
          <p:nvPr/>
        </p:nvSpPr>
        <p:spPr>
          <a:xfrm>
            <a:off x="1006450" y="3538538"/>
            <a:ext cx="36000" cy="36000"/>
          </a:xfrm>
          <a:prstGeom prst="flowChartConnector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9" name="Прямая соединительная линия 28"/>
          <p:cNvCxnSpPr>
            <a:stCxn id="28" idx="6"/>
            <a:endCxn id="31" idx="3"/>
          </p:cNvCxnSpPr>
          <p:nvPr/>
        </p:nvCxnSpPr>
        <p:spPr>
          <a:xfrm flipV="1">
            <a:off x="1042450" y="3163376"/>
            <a:ext cx="1612346" cy="393162"/>
          </a:xfrm>
          <a:prstGeom prst="line">
            <a:avLst/>
          </a:prstGeom>
          <a:ln>
            <a:solidFill>
              <a:srgbClr val="A62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Блок-схема: узел 30"/>
          <p:cNvSpPr/>
          <p:nvPr/>
        </p:nvSpPr>
        <p:spPr>
          <a:xfrm>
            <a:off x="2649524" y="3132648"/>
            <a:ext cx="36000" cy="36000"/>
          </a:xfrm>
          <a:prstGeom prst="flowChartConnector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Блок-схема: узел 37"/>
          <p:cNvSpPr/>
          <p:nvPr/>
        </p:nvSpPr>
        <p:spPr>
          <a:xfrm flipH="1">
            <a:off x="4305298" y="3361250"/>
            <a:ext cx="36000" cy="36000"/>
          </a:xfrm>
          <a:prstGeom prst="flowChartConnector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1" name="Прямая соединительная линия 40"/>
          <p:cNvCxnSpPr>
            <a:stCxn id="31" idx="5"/>
            <a:endCxn id="38" idx="5"/>
          </p:cNvCxnSpPr>
          <p:nvPr/>
        </p:nvCxnSpPr>
        <p:spPr>
          <a:xfrm rot="16200000" flipH="1">
            <a:off x="3381110" y="2462518"/>
            <a:ext cx="228602" cy="1630318"/>
          </a:xfrm>
          <a:prstGeom prst="line">
            <a:avLst/>
          </a:prstGeom>
          <a:ln>
            <a:solidFill>
              <a:srgbClr val="A62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16200000" flipH="1">
            <a:off x="4517271" y="3225547"/>
            <a:ext cx="1313894" cy="1640384"/>
          </a:xfrm>
          <a:prstGeom prst="line">
            <a:avLst/>
          </a:prstGeom>
          <a:ln>
            <a:solidFill>
              <a:srgbClr val="A62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Блок-схема: узел 56"/>
          <p:cNvSpPr/>
          <p:nvPr/>
        </p:nvSpPr>
        <p:spPr>
          <a:xfrm>
            <a:off x="5981228" y="4687167"/>
            <a:ext cx="36000" cy="36000"/>
          </a:xfrm>
          <a:prstGeom prst="flowChartConnector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Блок-схема: узел 57"/>
          <p:cNvSpPr/>
          <p:nvPr/>
        </p:nvSpPr>
        <p:spPr>
          <a:xfrm>
            <a:off x="7591446" y="4845060"/>
            <a:ext cx="36000" cy="36000"/>
          </a:xfrm>
          <a:prstGeom prst="flowChartConnector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6012894" y="4722827"/>
            <a:ext cx="1633036" cy="172445"/>
          </a:xfrm>
          <a:prstGeom prst="line">
            <a:avLst/>
          </a:prstGeom>
          <a:ln>
            <a:solidFill>
              <a:srgbClr val="A62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Блок-схема: узел 67"/>
          <p:cNvSpPr/>
          <p:nvPr/>
        </p:nvSpPr>
        <p:spPr>
          <a:xfrm>
            <a:off x="1286764" y="3382943"/>
            <a:ext cx="36000" cy="36000"/>
          </a:xfrm>
          <a:prstGeom prst="flowChartConnector">
            <a:avLst/>
          </a:prstGeom>
          <a:solidFill>
            <a:srgbClr val="2FD5E7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flipV="1">
            <a:off x="1322764" y="3027105"/>
            <a:ext cx="1654862" cy="354719"/>
          </a:xfrm>
          <a:prstGeom prst="line">
            <a:avLst/>
          </a:prstGeom>
          <a:ln>
            <a:solidFill>
              <a:srgbClr val="2FD5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Блок-схема: узел 69"/>
          <p:cNvSpPr/>
          <p:nvPr/>
        </p:nvSpPr>
        <p:spPr>
          <a:xfrm>
            <a:off x="2979448" y="3009105"/>
            <a:ext cx="36000" cy="36000"/>
          </a:xfrm>
          <a:prstGeom prst="flowChartConnector">
            <a:avLst/>
          </a:prstGeom>
          <a:solidFill>
            <a:srgbClr val="2FD5E7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8" name="Блок-схема: узел 77"/>
          <p:cNvSpPr/>
          <p:nvPr/>
        </p:nvSpPr>
        <p:spPr>
          <a:xfrm>
            <a:off x="4609050" y="3308435"/>
            <a:ext cx="36000" cy="36000"/>
          </a:xfrm>
          <a:prstGeom prst="flowChartConnector">
            <a:avLst/>
          </a:prstGeom>
          <a:solidFill>
            <a:srgbClr val="2FD5E7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9" name="Прямая соединительная линия 78"/>
          <p:cNvCxnSpPr>
            <a:stCxn id="70" idx="6"/>
            <a:endCxn id="78" idx="1"/>
          </p:cNvCxnSpPr>
          <p:nvPr/>
        </p:nvCxnSpPr>
        <p:spPr>
          <a:xfrm>
            <a:off x="3015448" y="3027105"/>
            <a:ext cx="1598874" cy="286602"/>
          </a:xfrm>
          <a:prstGeom prst="line">
            <a:avLst/>
          </a:prstGeom>
          <a:ln>
            <a:solidFill>
              <a:srgbClr val="2FD5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6280162" y="4656561"/>
            <a:ext cx="1642107" cy="195679"/>
          </a:xfrm>
          <a:prstGeom prst="line">
            <a:avLst/>
          </a:prstGeom>
          <a:ln>
            <a:solidFill>
              <a:srgbClr val="2FD5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Блок-схема: узел 83"/>
          <p:cNvSpPr/>
          <p:nvPr/>
        </p:nvSpPr>
        <p:spPr>
          <a:xfrm>
            <a:off x="6244162" y="4668099"/>
            <a:ext cx="36000" cy="36000"/>
          </a:xfrm>
          <a:prstGeom prst="flowChartConnector">
            <a:avLst/>
          </a:prstGeom>
          <a:solidFill>
            <a:srgbClr val="2FD5E7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Блок-схема: узел 84"/>
          <p:cNvSpPr/>
          <p:nvPr/>
        </p:nvSpPr>
        <p:spPr>
          <a:xfrm>
            <a:off x="7891490" y="4865172"/>
            <a:ext cx="36000" cy="36000"/>
          </a:xfrm>
          <a:prstGeom prst="flowChartConnector">
            <a:avLst/>
          </a:prstGeom>
          <a:solidFill>
            <a:srgbClr val="2FD5E7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4691150" y="3457847"/>
            <a:ext cx="1571012" cy="1226557"/>
          </a:xfrm>
          <a:prstGeom prst="line">
            <a:avLst/>
          </a:prstGeom>
          <a:ln>
            <a:solidFill>
              <a:srgbClr val="2FD5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6200000" flipH="1">
            <a:off x="7295175" y="3942365"/>
            <a:ext cx="203836" cy="1637554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Блок-схема: узел 45"/>
          <p:cNvSpPr/>
          <p:nvPr/>
        </p:nvSpPr>
        <p:spPr>
          <a:xfrm>
            <a:off x="6541784" y="4648404"/>
            <a:ext cx="36000" cy="360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Блок-схема: узел 46"/>
          <p:cNvSpPr/>
          <p:nvPr/>
        </p:nvSpPr>
        <p:spPr>
          <a:xfrm>
            <a:off x="8179338" y="4852240"/>
            <a:ext cx="36000" cy="360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8" name="Прямая соединительная линия 47"/>
          <p:cNvCxnSpPr>
            <a:stCxn id="51" idx="5"/>
            <a:endCxn id="46" idx="1"/>
          </p:cNvCxnSpPr>
          <p:nvPr/>
        </p:nvCxnSpPr>
        <p:spPr>
          <a:xfrm>
            <a:off x="4906033" y="3233100"/>
            <a:ext cx="1641023" cy="1420576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50" idx="5"/>
            <a:endCxn id="51" idx="5"/>
          </p:cNvCxnSpPr>
          <p:nvPr/>
        </p:nvCxnSpPr>
        <p:spPr>
          <a:xfrm>
            <a:off x="3291224" y="2916234"/>
            <a:ext cx="1614809" cy="316866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Блок-схема: узел 49"/>
          <p:cNvSpPr/>
          <p:nvPr/>
        </p:nvSpPr>
        <p:spPr>
          <a:xfrm>
            <a:off x="3260496" y="2885506"/>
            <a:ext cx="36000" cy="360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Блок-схема: узел 50"/>
          <p:cNvSpPr/>
          <p:nvPr/>
        </p:nvSpPr>
        <p:spPr>
          <a:xfrm>
            <a:off x="4875305" y="3202372"/>
            <a:ext cx="36000" cy="360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5400000" flipH="1" flipV="1">
            <a:off x="2240248" y="2321662"/>
            <a:ext cx="364496" cy="1650544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Блок-схема: узел 53"/>
          <p:cNvSpPr/>
          <p:nvPr/>
        </p:nvSpPr>
        <p:spPr>
          <a:xfrm>
            <a:off x="1579224" y="3313942"/>
            <a:ext cx="36000" cy="360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1335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piskunova\Desktop\Новая папка\1 разде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55419" y="0"/>
            <a:ext cx="9699419" cy="6858000"/>
          </a:xfrm>
          <a:prstGeom prst="rect">
            <a:avLst/>
          </a:prstGeom>
          <a:noFill/>
        </p:spPr>
      </p:pic>
      <p:graphicFrame>
        <p:nvGraphicFramePr>
          <p:cNvPr id="39" name="Диаграмма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68758052"/>
              </p:ext>
            </p:extLst>
          </p:nvPr>
        </p:nvGraphicFramePr>
        <p:xfrm>
          <a:off x="-27693" y="1813738"/>
          <a:ext cx="8643966" cy="1638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Заголовок 3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algn="ctr"/>
            <a:endParaRPr lang="ru-RU" sz="1800" b="1" kern="0" dirty="0">
              <a:ln w="1905"/>
              <a:solidFill>
                <a:schemeClr val="accent3">
                  <a:lumMod val="9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0070C0"/>
                </a:solidFill>
                <a:latin typeface="+mn-lt"/>
              </a:rPr>
              <a:t> </a:t>
            </a:r>
            <a:endParaRPr lang="ru-RU" sz="20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12" y="440885"/>
            <a:ext cx="50720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E2284"/>
                </a:solidFill>
              </a:rPr>
              <a:t>Динамика основных показателей социально-экономического </a:t>
            </a:r>
            <a:br>
              <a:rPr lang="ru-RU" sz="2000" b="1" dirty="0" smtClean="0">
                <a:solidFill>
                  <a:srgbClr val="CE2284"/>
                </a:solidFill>
              </a:rPr>
            </a:br>
            <a:r>
              <a:rPr lang="ru-RU" sz="2000" b="1" dirty="0" smtClean="0">
                <a:solidFill>
                  <a:srgbClr val="CE2284"/>
                </a:solidFill>
              </a:rPr>
              <a:t>развития Амурской области в 2017-2021 гг.</a:t>
            </a:r>
            <a:endParaRPr lang="ru-RU" sz="2000" b="1" dirty="0">
              <a:solidFill>
                <a:srgbClr val="CE2284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1456548"/>
            <a:ext cx="8501122" cy="357190"/>
          </a:xfrm>
          <a:prstGeom prst="round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A62EE8"/>
                </a:solidFill>
              </a:rPr>
              <a:t>ЧИСЛЕННОСТЬ НАСЕЛЕНИЯ в 2017-2021 гг., тыс. человек</a:t>
            </a:r>
            <a:endParaRPr lang="ru-RU" sz="2000" b="1" dirty="0">
              <a:solidFill>
                <a:srgbClr val="A62EE8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43608" y="3296545"/>
            <a:ext cx="100010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2017 г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321843"/>
            <a:ext cx="100010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2018 г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50001" y="3676715"/>
            <a:ext cx="407196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Валовый</a:t>
            </a: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региональный продукт, млрд.рублей</a:t>
            </a:r>
          </a:p>
          <a:p>
            <a:pPr algn="ctr"/>
            <a:r>
              <a:rPr lang="ru-RU" sz="1000" b="1" kern="0" dirty="0" smtClean="0">
                <a:solidFill>
                  <a:srgbClr val="7030A0"/>
                </a:solidFill>
                <a:latin typeface="Franklin Gothic Book"/>
              </a:rPr>
              <a:t>(в основных ценах соответствующих лет)</a:t>
            </a:r>
            <a:endParaRPr kumimoji="0" lang="ru-RU" sz="1000" b="1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Franklin Gothic Book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334181" y="3643314"/>
            <a:ext cx="4643470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Индекс потребительских </a:t>
            </a: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цен,%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(за период с начала года)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0" y="5286388"/>
            <a:ext cx="4714908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Фонд начисленной заработной платы всех работников, млрд.рублей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436096" y="5286388"/>
            <a:ext cx="2928958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rgbClr val="7030A0"/>
                </a:solidFill>
                <a:latin typeface="Franklin Gothic Book"/>
              </a:rPr>
              <a:t>У</a:t>
            </a: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ровень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безработицы,%</a:t>
            </a: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42844" y="3643314"/>
            <a:ext cx="4214842" cy="1500198"/>
          </a:xfrm>
          <a:prstGeom prst="round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500562" y="3643314"/>
            <a:ext cx="4500594" cy="1571636"/>
          </a:xfrm>
          <a:prstGeom prst="round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125" y="5286388"/>
            <a:ext cx="4286280" cy="1428760"/>
          </a:xfrm>
          <a:prstGeom prst="round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500562" y="5286388"/>
            <a:ext cx="4500594" cy="1428760"/>
          </a:xfrm>
          <a:prstGeom prst="round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05549" y="3321843"/>
            <a:ext cx="85726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2019 г.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58944" y="3302855"/>
            <a:ext cx="92299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2020 г.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27179" y="3302855"/>
            <a:ext cx="100014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2021 г. 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40" name="Диаграмма 3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96596508"/>
              </p:ext>
            </p:extLst>
          </p:nvPr>
        </p:nvGraphicFramePr>
        <p:xfrm>
          <a:off x="-28514" y="3893347"/>
          <a:ext cx="4572000" cy="122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1" name="Диаграмма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15820130"/>
              </p:ext>
            </p:extLst>
          </p:nvPr>
        </p:nvGraphicFramePr>
        <p:xfrm>
          <a:off x="4429156" y="3860641"/>
          <a:ext cx="4572000" cy="1266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2" name="Диаграмма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30871820"/>
              </p:ext>
            </p:extLst>
          </p:nvPr>
        </p:nvGraphicFramePr>
        <p:xfrm>
          <a:off x="142844" y="5589240"/>
          <a:ext cx="4179124" cy="1111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43" name="Диаграмма 4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64476377"/>
              </p:ext>
            </p:extLst>
          </p:nvPr>
        </p:nvGraphicFramePr>
        <p:xfrm>
          <a:off x="4464859" y="5464983"/>
          <a:ext cx="4572000" cy="1181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117454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3" y="1214427"/>
          <a:ext cx="8143933" cy="52585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86281"/>
                <a:gridCol w="642941"/>
                <a:gridCol w="857254"/>
                <a:gridCol w="785818"/>
                <a:gridCol w="844500"/>
                <a:gridCol w="727139"/>
              </a:tblGrid>
              <a:tr h="3450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раздела подраздела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 </a:t>
                      </a:r>
                      <a:r>
                        <a:rPr lang="ru-RU" sz="11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* </a:t>
                      </a: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2017 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</a:t>
                      </a:r>
                      <a:r>
                        <a:rPr lang="ru-RU" sz="11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*</a:t>
                      </a: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16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ОБЩЕГОСУДАРСТВЕННЫЕ ВОПРОСЫ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1 253,8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1 626,0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1 637,2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1 892,2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1 819,3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50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50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87,4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97,5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96,6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106,2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704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141,7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168,2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154,3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161,1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169,9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31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Судебная система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171,7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189,9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49,3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49,3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49,3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5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174,4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195,1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125,3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133,0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41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Обеспечение проведения выборов и референдумов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50,3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139,8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53,3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55,4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58,9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41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Резервные фонды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0,0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53,0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53,3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41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Другие общегосударственные вопросы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625,5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778,4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1 149,4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1 344,3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1 282,5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57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НАЦИОНАЛЬНАЯ ОБОРОНА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33,1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41,1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57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Мобилизационная и вневойсковая подготовка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31,0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35,9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5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</a:rPr>
                        <a:t>Мобилизационная подготовка экономики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809,0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957,8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857,3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888,6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940,2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5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165,1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257,9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183,9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190,3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200,8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5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Rg" pitchFamily="50" charset="0"/>
                        </a:rPr>
                        <a:t>* </a:t>
                      </a:r>
                      <a:r>
                        <a:rPr lang="ru-RU" sz="800" dirty="0" smtClean="0">
                          <a:latin typeface="Proxima Nova Rg" pitchFamily="50" charset="0"/>
                        </a:rPr>
                        <a:t>С учётом федеральных средств</a:t>
                      </a:r>
                      <a:endParaRPr lang="ru-RU" sz="11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42852"/>
            <a:ext cx="81439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Распределение бюджетных ассигнований областного бюджета по разделам и подразделам классификации расходов областного бюджета в 2017 - 2021 годы 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3" y="1142984"/>
          <a:ext cx="8143933" cy="54087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86281"/>
                <a:gridCol w="642941"/>
                <a:gridCol w="857255"/>
                <a:gridCol w="785818"/>
                <a:gridCol w="844500"/>
                <a:gridCol w="727138"/>
              </a:tblGrid>
              <a:tr h="3539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раздела подраздела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 </a:t>
                      </a:r>
                      <a:r>
                        <a:rPr lang="ru-RU" sz="11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*</a:t>
                      </a: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 20167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 </a:t>
                      </a:r>
                      <a:r>
                        <a:rPr lang="ru-RU" sz="11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*</a:t>
                      </a: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81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Обеспечение пожарной безопасности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642,2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698,5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673,4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697,9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739,0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1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Миграционная политика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22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НАЦИОНАЛЬНАЯ ЭКОНОМИКА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8 102,4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7 755,4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4 398,8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4 801,8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4 737,1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15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Общеэкономические вопросы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264,2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282,5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264,5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274,6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291,2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Сельское хозяйство и рыболовство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1 660,7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1 113,4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249,8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418,6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360,8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Водное хозяйство</a:t>
                      </a:r>
                      <a:r>
                        <a:rPr lang="ru-RU" sz="800" kern="1200" baseline="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 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22,3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48,7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Лесное хозяйство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456,8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859,9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47,2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51,8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Транспорт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296,9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391,7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124,2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160,6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176,3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Дорожное хозяйство (дорожные фонды)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5 197,2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4 715,8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3 558,3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3 668,4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674,7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Связь и информатика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43,4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34,4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35,1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36,5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Прикладные</a:t>
                      </a:r>
                      <a:r>
                        <a:rPr lang="ru-RU" sz="800" baseline="0" dirty="0" smtClean="0">
                          <a:latin typeface="Proxima Nova Rg" pitchFamily="50" charset="0"/>
                        </a:rPr>
                        <a:t> научные исследования в области национальной экономики</a:t>
                      </a:r>
                      <a:endParaRPr lang="ru-RU" sz="800" dirty="0" smtClean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Другие вопросы в области национальной экономики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174,8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308,6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146,5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145,5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</a:rPr>
                        <a:t>ЖИЛИЩНО-КОММУНАЛЬНОЕ ХОЗЯЙСТВО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4 239,7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3 491,9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906,4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1 263,4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1 313,3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Жилищное хозяйство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833,9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524,0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45,3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25,5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Коммунальное хозяйство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3 145,9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2 713,7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841,2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1 121,8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1 215,2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Благоустройство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190,9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179,8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26,9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Другие вопросы в области жилищно-коммунального хозяйства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69,0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74,4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65,2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69,4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72,6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ОХРАНА ОКРУЖАЮЩЕЙ СРЕДЫ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62,2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83,1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41,2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44,1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Охрана объектов растительного и животного мира и среды их обитания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40,7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41,2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44,1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Другие вопросы в области охраны окружающей среды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21,5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dirty="0" smtClean="0">
                          <a:latin typeface="Proxima Nova Rg" pitchFamily="50" charset="0"/>
                        </a:rPr>
                        <a:t>* </a:t>
                      </a:r>
                      <a:r>
                        <a:rPr lang="ru-RU" sz="800" b="0" dirty="0" smtClean="0">
                          <a:latin typeface="Proxima Nova Rg" pitchFamily="50" charset="0"/>
                        </a:rPr>
                        <a:t>С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учётом федеральных средств</a:t>
                      </a:r>
                      <a:endParaRPr lang="ru-RU" sz="11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42852"/>
            <a:ext cx="81439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Распределение бюджетных ассигнований областного бюджета по разделам и подразделам классификации расходов областного бюджета в 2017 - 2021 годы 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214429"/>
          <a:ext cx="8215369" cy="56435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3878"/>
                <a:gridCol w="648582"/>
                <a:gridCol w="864775"/>
                <a:gridCol w="792710"/>
                <a:gridCol w="851908"/>
                <a:gridCol w="733516"/>
              </a:tblGrid>
              <a:tr h="4646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раздела подраздела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  </a:t>
                      </a:r>
                      <a:r>
                        <a:rPr lang="ru-RU" sz="11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*</a:t>
                      </a: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 2017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 *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15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ОБРАЗОВАНИЕ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8 241,1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9 866,5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9 175,1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10 069,0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10 890,6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40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Дошкольное образование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43,5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328,9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22,9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2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Общее образование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6 502,4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7 520,1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7 682,9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8 271,2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9 010,7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2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Дополнительное образование детей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19,2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111,1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42,1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51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Среднее профессиональное образование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1 328,6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1 540,5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1 267,4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1 378,7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1 475,4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39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128,0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105,3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105,2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108,7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114,2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Молодежная политика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146,9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171,5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137,6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40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Другие вопросы в области образования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72,5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68,7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84,6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87,7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8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КУЛЬТУРА, КИНЕМАТОГРАФИЯ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366,1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414,1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375,5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371,5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405,1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04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Культура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326,2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361,0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317,8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311,8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341,9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04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Другие вопросы в области культуры, кинематографии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39,9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53,1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57,7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59,7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63,2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04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</a:rPr>
                        <a:t>ЗДРАВООХРАНЕНИЕ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2 954,7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4 396,8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2 206,7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2 547,2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2 833,9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Стационарная медицинская помощь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1 226,0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1 756,1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1 085,3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1 223,2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1 315,5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Амбулаторная помощь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671,1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1 251,3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442,3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505,9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641,4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Медицинская помощь в дневных стационарах всех типов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14,7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92,1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18,5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19,9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Скорая медицинская помощь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279,1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311,8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78,6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81,7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86,4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Санаторно-оздоровительная помощь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125,2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141,6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148,0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154,9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Заготовка, переработка, хранение и обеспечение безопасности донорской крови и ее компонентов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70,2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104,4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dirty="0" smtClean="0">
                          <a:latin typeface="Proxima Nova Rg" pitchFamily="50" charset="0"/>
                        </a:rPr>
                        <a:t>*</a:t>
                      </a:r>
                      <a:r>
                        <a:rPr lang="ru-RU" sz="1100" b="0" baseline="0" dirty="0" smtClean="0">
                          <a:latin typeface="Proxima Nova Rg" pitchFamily="50" charset="0"/>
                        </a:rPr>
                        <a:t> 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С учётом федеральных средств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1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42852"/>
            <a:ext cx="81439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Распределение бюджетных ассигнований областного бюджета по разделам и подразделам классификации расходов областного бюджета в 2017 - 2021 годы 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357298"/>
          <a:ext cx="8143931" cy="55365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86281"/>
                <a:gridCol w="642942"/>
                <a:gridCol w="857254"/>
                <a:gridCol w="785817"/>
                <a:gridCol w="844500"/>
                <a:gridCol w="727137"/>
              </a:tblGrid>
              <a:tr h="4411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раздела подраздела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 </a:t>
                      </a:r>
                      <a:r>
                        <a:rPr lang="ru-RU" sz="11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*</a:t>
                      </a: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 2017 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</a:t>
                      </a:r>
                      <a:r>
                        <a:rPr lang="ru-RU" sz="11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*</a:t>
                      </a: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0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Другие вопросы в области здравоохранения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568,4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753,5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372,5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465,5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504,8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СОЦИАЛЬНАЯ ПОЛИТИКА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15 049,8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15 935,6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12 819,9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13 736,6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13 825,2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Пенсионное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обеспечение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103,7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106,7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56,6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64,5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Социальное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обслуживание населения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1 814,8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2 114,8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2 334,8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2 441,2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2 597,4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Социальное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обеспечение населения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10 042,5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10 285,0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8 174,3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8 900,1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8 831,7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Охрана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семьи и детства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2 994,8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3 322,6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2 149,7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2 225,7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2 215,0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289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Другие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вопросы в области социальной политики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94,0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106,5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104,5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109,2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116,6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289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ФИЗИЧЕСКАЯ </a:t>
                      </a:r>
                      <a:r>
                        <a:rPr lang="ru-RU" sz="800" b="1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КУЛЬТУРА И СПОРТ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180,8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297,6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160,3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174,4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Физическая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культура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60,6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90,5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58,9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61,9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65,3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97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Массовый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спорт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33,9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90,6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8221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Спорт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высших достижений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76,6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105,1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93,1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96,8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Другие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вопросы в области физической культуры и спорта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СРЕДСТВА </a:t>
                      </a:r>
                      <a:r>
                        <a:rPr lang="ru-RU" sz="800" b="1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МАССОВОЙ ИНФОРМАЦИИ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61,2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56,3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58,6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Телевидение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и радиовещание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61,2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52,5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53,6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Периодическая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печать и издательства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0,0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Другие вопросы в области средств массовой информации</a:t>
                      </a:r>
                      <a:endParaRPr lang="ru-RU" sz="800" b="0" i="0" u="none" strike="noStrike" baseline="0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0,0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ОБСЛУЖИВАНИЕ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ГОСУДАРСТВЕННОГО И МУНИЦИПАЛЬНОГО ДОЛГА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792,9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848,8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765,6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886,9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1 027,4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Обслуживание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государственного внутреннего и муниципального долга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792,9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848,8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765,6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886,9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1 027,4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*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 учётом федеральных средств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42852"/>
            <a:ext cx="81439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Распределение бюджетных ассигнований областного бюджета по разделам и подразделам классификации расходов областного бюджета в 2017 - 2021 годы 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214422"/>
          <a:ext cx="8072494" cy="47867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48682"/>
                <a:gridCol w="637302"/>
                <a:gridCol w="849735"/>
                <a:gridCol w="778924"/>
                <a:gridCol w="837092"/>
                <a:gridCol w="720759"/>
              </a:tblGrid>
              <a:tr h="4374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раздела подраздела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  </a:t>
                      </a:r>
                      <a:r>
                        <a:rPr lang="ru-RU" sz="11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*</a:t>
                      </a: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 2017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</a:t>
                      </a:r>
                      <a:r>
                        <a:rPr lang="ru-RU" sz="11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*</a:t>
                      </a: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Прогноз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809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МЕЖБЮДЖЕТНЫЕ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ТРАНСФЕРТЫ ОБЩЕГО ХАРАКТЕРА БЮДЖЕТАМ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 БЮДЖЕТНОЙ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СИСТЕМЫ РОССИЙСКОЙ ФЕДЕРАЦИИ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4 087,5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7 364,8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6 079,2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6 131,9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168,2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809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Дотации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на выравнивание бюджетной обеспеченности субъектов Российской Федерации и муниципальных образований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460,6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512,0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357,0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337,2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293,3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38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Иные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дотации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3 626,9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5 536,8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600,0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38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Прочие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межбюджетные трансферты общего характера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0,0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1 316,0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5 122,2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5 792,4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5 871,8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38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Всего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46 234,3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53 149,5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39 473,1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42</a:t>
                      </a:r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854,7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44 238,3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387">
                <a:tc>
                  <a:txBody>
                    <a:bodyPr/>
                    <a:lstStyle/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*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 учётом федеральных средств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42852"/>
            <a:ext cx="81439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Распределение бюджетных ассигнований областного бюджета по разделам и подразделам классификации расходов областного бюджета в 2017 - 2021 годы 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skunova\Desktop\Новая папка\Новая папка\29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428604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Распределение бюджетных ассигнований областного бюджета в разрезе видов расходов на 2018 - 2021 годы (</a:t>
            </a:r>
            <a:r>
              <a:rPr lang="ru-RU" sz="2000" dirty="0" err="1" smtClean="0">
                <a:latin typeface="Proxima Nova Lt" pitchFamily="50" charset="0"/>
                <a:cs typeface="Angsana New" pitchFamily="18" charset="-34"/>
              </a:rPr>
              <a:t>млн.руб</a:t>
            </a:r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)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6" name="Содержимое 5"/>
          <p:cNvGraphicFramePr>
            <a:graphicFrameLocks/>
          </p:cNvGraphicFramePr>
          <p:nvPr/>
        </p:nvGraphicFramePr>
        <p:xfrm>
          <a:off x="642908" y="2016398"/>
          <a:ext cx="7715306" cy="37322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22263"/>
                <a:gridCol w="1061739"/>
                <a:gridCol w="849391"/>
                <a:gridCol w="849391"/>
                <a:gridCol w="1132522"/>
              </a:tblGrid>
              <a:tr h="479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видов 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план 2018</a:t>
                      </a:r>
                      <a:endParaRPr lang="ru-RU" sz="10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2019</a:t>
                      </a:r>
                      <a:endParaRPr lang="ru-RU" sz="10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2020</a:t>
                      </a:r>
                      <a:endParaRPr lang="ru-RU" sz="10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2021</a:t>
                      </a:r>
                    </a:p>
                  </a:txBody>
                  <a:tcPr/>
                </a:tc>
              </a:tr>
              <a:tr h="709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Расходы на выплату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2 788,0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2 720,0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2 831,7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3 011,6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3776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Закупка товаров, работ и услуг для обеспечения государственных</a:t>
                      </a:r>
                      <a:br>
                        <a:rPr lang="ru-RU" sz="800" dirty="0" smtClean="0">
                          <a:latin typeface="Proxima Nova Rg" pitchFamily="50" charset="0"/>
                        </a:rPr>
                      </a:br>
                      <a:r>
                        <a:rPr lang="ru-RU" sz="800" dirty="0" smtClean="0">
                          <a:latin typeface="Proxima Nova Rg" pitchFamily="50" charset="0"/>
                        </a:rPr>
                        <a:t>(муниципальных) нужд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4 329,4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2 125,8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2 422,5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2 455,9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2888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Социальное обеспечение и иные выплаты населению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12 938,4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9 462,2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10 271,4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10 262,9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4144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Капитальные вложения в объекты государственной (муниципальной) собственности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925,3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654,4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469,7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492,99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2403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Межбюджетные трансферты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19 277,4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15 913,5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16 938,8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17 540,7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3757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Предоставление субсидии бюджетным, автономным учреждениям и иным некоммерческим организациям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8 792,9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7 047,1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7 549,7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8 068,3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2403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Обслуживание государственного (муниципального) долга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848,9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765,6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886,9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 027,3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2438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Иные бюджетные ассигнования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3 249,2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784,5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1 484,0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1 378,7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b"/>
                </a:tc>
              </a:tr>
              <a:tr h="2888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800" dirty="0" smtClean="0">
                        <a:latin typeface="Proxima Nova Rg" pitchFamily="50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Итого: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latin typeface="Proxima Nova Rg" pitchFamily="50" charset="0"/>
                        </a:rPr>
                        <a:t>53 149,5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latin typeface="Proxima Nova Rg" pitchFamily="50" charset="0"/>
                        </a:rPr>
                        <a:t>39 473,1</a:t>
                      </a:r>
                      <a:endParaRPr lang="ru-RU" sz="1000" dirty="0">
                        <a:latin typeface="Proxima Nova Rg" pitchFamily="50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latin typeface="Proxima Nova Rg" pitchFamily="50" charset="0"/>
                        </a:rPr>
                        <a:t>42</a:t>
                      </a:r>
                      <a:r>
                        <a:rPr lang="ru-RU" sz="1000" baseline="0" dirty="0" smtClean="0">
                          <a:latin typeface="Proxima Nova Rg" pitchFamily="50" charset="0"/>
                        </a:rPr>
                        <a:t> 854,7</a:t>
                      </a:r>
                      <a:endParaRPr lang="ru-RU" sz="1000" dirty="0">
                        <a:latin typeface="Proxima Nova Rg" pitchFamily="50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Proxima Nova Rg" pitchFamily="50" charset="0"/>
                        </a:rPr>
                        <a:t>44 238,3</a:t>
                      </a:r>
                    </a:p>
                  </a:txBody>
                  <a:tcPr marL="6350" marR="635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piskunova\Desktop\Новая папка\Новая папка\20 слай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0"/>
            <a:ext cx="9699453" cy="68580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314" y="428604"/>
            <a:ext cx="8358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Сравнительные показатели расходов консолидированных бюджетов субъектов РФ на одного жителя в Дальневосточном Федеральном округе за 2017 год, с корректировкой на индекс бюджетных расходов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2714620"/>
            <a:ext cx="4000528" cy="769441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180975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180975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42910" y="2667988"/>
          <a:ext cx="4071967" cy="29874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179"/>
                <a:gridCol w="2201589"/>
                <a:gridCol w="642942"/>
                <a:gridCol w="857257"/>
              </a:tblGrid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1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Сахалинская область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144,3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65,6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2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Еврейская автономная область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12,0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55,8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3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Хабаровский край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120,7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58,2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4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Магаданская область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38,5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55,8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5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>
                    <a:solidFill>
                      <a:srgbClr val="FCE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Амурская область</a:t>
                      </a:r>
                    </a:p>
                  </a:txBody>
                  <a:tcPr>
                    <a:solidFill>
                      <a:srgbClr val="FCE1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61,2</a:t>
                      </a:r>
                    </a:p>
                  </a:txBody>
                  <a:tcPr marL="9525" marR="9525" marT="9525" marB="0">
                    <a:solidFill>
                      <a:srgbClr val="FCE1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55,0</a:t>
                      </a:r>
                    </a:p>
                  </a:txBody>
                  <a:tcPr marL="9525" marR="9525" marT="9525" marB="0">
                    <a:solidFill>
                      <a:srgbClr val="FCE1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6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Приморский край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124,7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54,6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7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Республика</a:t>
                      </a:r>
                      <a:r>
                        <a:rPr lang="ru-RU" sz="1100" baseline="0" dirty="0" smtClean="0">
                          <a:latin typeface="Proxima Nova Lt" pitchFamily="50" charset="0"/>
                        </a:rPr>
                        <a:t> Саха (Якутия)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225,8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52,3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8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Чукотский автономный округ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32,8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49,7</a:t>
                      </a:r>
                    </a:p>
                  </a:txBody>
                  <a:tcPr marL="9525" marR="9525" marT="9525" marB="0"/>
                </a:tc>
              </a:tr>
              <a:tr h="41895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9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Камчатский край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79,3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46,6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5020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noskova\Desktop\Приоритетные направления\Контакт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272"/>
            <a:ext cx="9144000" cy="6465455"/>
          </a:xfrm>
          <a:prstGeom prst="rect">
            <a:avLst/>
          </a:prstGeom>
          <a:noFill/>
        </p:spPr>
      </p:pic>
      <p:sp useBgFill="1">
        <p:nvSpPr>
          <p:cNvPr id="5" name="TextBox 4"/>
          <p:cNvSpPr txBox="1"/>
          <p:nvPr/>
        </p:nvSpPr>
        <p:spPr>
          <a:xfrm>
            <a:off x="6474799" y="4671223"/>
            <a:ext cx="1800200" cy="338554"/>
          </a:xfrm>
          <a:prstGeom prst="rect">
            <a:avLst/>
          </a:prstGeom>
        </p:spPr>
        <p:txBody>
          <a:bodyPr wrap="square" lIns="0" rtlCol="0">
            <a:spAutoFit/>
          </a:bodyPr>
          <a:lstStyle/>
          <a:p>
            <a:r>
              <a:rPr lang="ru-RU" sz="800" dirty="0" smtClean="0">
                <a:latin typeface="Proxima Nova Rg" pitchFamily="50" charset="0"/>
              </a:rPr>
              <a:t>Чернышова </a:t>
            </a:r>
            <a:r>
              <a:rPr lang="ru-RU" sz="800" dirty="0" smtClean="0"/>
              <a:t>Наталья Валерьевна,</a:t>
            </a:r>
          </a:p>
          <a:p>
            <a:r>
              <a:rPr lang="ru-RU" sz="800" dirty="0" smtClean="0">
                <a:latin typeface="Proxima Nova Rg" pitchFamily="50" charset="0"/>
              </a:rPr>
              <a:t>Старший специалист 1 разряда</a:t>
            </a:r>
            <a:endParaRPr lang="ru-RU" sz="800" dirty="0">
              <a:latin typeface="Proxima Nova Rg" pitchFamily="50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8563" y="42444"/>
            <a:ext cx="8786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E2284"/>
                </a:solidFill>
              </a:rPr>
              <a:t>Основные показатели, представляемые  для разработки прогноза социально-экономического развития Амурской области на 2019-2021 годы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714356"/>
            <a:ext cx="9144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 smtClean="0">
                <a:solidFill>
                  <a:srgbClr val="7030A0"/>
                </a:solidFill>
              </a:rPr>
              <a:t>Проект прогноза социально-экономического развития Амурской области на 2019 год и на плановый период 2020 и 2021 годов</a:t>
            </a:r>
            <a:endParaRPr lang="ru-RU" sz="1100" i="1" dirty="0">
              <a:solidFill>
                <a:srgbClr val="7030A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8468597"/>
              </p:ext>
            </p:extLst>
          </p:nvPr>
        </p:nvGraphicFramePr>
        <p:xfrm>
          <a:off x="107498" y="1166810"/>
          <a:ext cx="8856987" cy="5455762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215486"/>
                <a:gridCol w="845883"/>
                <a:gridCol w="561719"/>
                <a:gridCol w="475809"/>
                <a:gridCol w="475809"/>
                <a:gridCol w="475809"/>
                <a:gridCol w="475809"/>
                <a:gridCol w="475809"/>
                <a:gridCol w="475809"/>
                <a:gridCol w="475809"/>
                <a:gridCol w="475809"/>
                <a:gridCol w="475809"/>
                <a:gridCol w="475809"/>
                <a:gridCol w="475809"/>
              </a:tblGrid>
              <a:tr h="1350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Показатели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Единица измерения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отчет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отчет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оценка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прогноз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1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2019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2020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2021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01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консервативный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базовый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целевой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консервативный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базовый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целевой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консервативный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базовый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целевой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 вариант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Население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Численность населения (в среднегодовом исчислении)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 err="1">
                          <a:effectLst/>
                        </a:rPr>
                        <a:t>тыс.чел</a:t>
                      </a:r>
                      <a:r>
                        <a:rPr lang="ru-RU" sz="600" u="none" strike="noStrike" dirty="0">
                          <a:effectLst/>
                        </a:rPr>
                        <a:t>.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803,73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800,09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797,40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796,10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796,10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796,10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797,30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797,30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797,30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Валовой региональный продукт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Валовой региональный продукт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млн. руб. 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287594,30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310774,98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336169,49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340794,50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371904,46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366879,89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355029,45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398474,60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398514,75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373477,20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426483,18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457500,96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Индекс-дефлятор объема валового регионального продукта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% г/г</a:t>
                      </a:r>
                      <a:endParaRPr lang="ru-RU" sz="6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104,15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103,70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103,20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Промышленное производство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914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Индекс промышленного производства 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% к предыдущему году в сопоставимых ценах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93,60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101,90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102,90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100,50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105,20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Строительство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Ввод в действие жилых домов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тыс. кв. м. в общей площади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221,20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181,60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158,50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115,00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121,00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127,00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171,00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180,00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189,00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180,00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189,00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198,50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Торговля и услуги наслению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Индекс  потребительских цен на конец года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% к декабрю предыдущего года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104,95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101,71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104,30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104,20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Денежные доходы населения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Реальные располагаемые денежные доходы населения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% г/г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91,18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102,06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101,04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102,43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103,05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103,51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100,81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101,17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101,42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101,93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102,43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102,58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5403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Прожиточный минимум в среднем на душу населения (в среднем за год), в том числе по основным социально-демографическим группам населения: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 err="1">
                          <a:effectLst/>
                        </a:rPr>
                        <a:t>руб</a:t>
                      </a:r>
                      <a:r>
                        <a:rPr lang="ru-RU" sz="600" u="none" strike="noStrike" dirty="0">
                          <a:effectLst/>
                        </a:rPr>
                        <a:t>/</a:t>
                      </a:r>
                      <a:r>
                        <a:rPr lang="ru-RU" sz="600" u="none" strike="noStrike" dirty="0" err="1">
                          <a:effectLst/>
                        </a:rPr>
                        <a:t>мес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11540,00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11330,00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11502,00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11583,03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11819,42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11831,24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11841,89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12083,56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12131,90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11985,48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12484,87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12509,84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Труд и занятость</a:t>
                      </a:r>
                      <a:endParaRPr lang="ru-RU" sz="900" b="1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Численность занятых в экономике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тыс. чел</a:t>
                      </a:r>
                      <a:endParaRPr lang="ru-RU" sz="6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389,40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389,30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401,80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402,39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410,60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414,71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398,47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406,60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410,67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395,53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403,60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407,64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Номинальная начисленная среднемесячная заработная плата работников организаций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 err="1">
                          <a:effectLst/>
                        </a:rPr>
                        <a:t>руб</a:t>
                      </a:r>
                      <a:r>
                        <a:rPr lang="ru-RU" sz="600" u="none" strike="noStrike" dirty="0">
                          <a:effectLst/>
                        </a:rPr>
                        <a:t>/</a:t>
                      </a:r>
                      <a:r>
                        <a:rPr lang="ru-RU" sz="600" u="none" strike="noStrike" dirty="0" err="1">
                          <a:effectLst/>
                        </a:rPr>
                        <a:t>мес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33836,00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37367,70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41559,63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44274,52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44572,71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44943,97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47144,61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47781,94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48581,44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50177,19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51198,35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52489,01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Реальная заработная плата  работников организаций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% г/г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107,40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108,40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102,14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102,93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103,98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102,39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103,47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104,54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102,14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104,29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Уровень безработицы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% к раб силе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5,90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5,90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5,90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5,86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Фонд заработной платы работников организаций</a:t>
                      </a:r>
                      <a:endParaRPr lang="ru-RU" sz="9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млн.руб. </a:t>
                      </a:r>
                      <a:endParaRPr lang="ru-RU" sz="6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111130,96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122691,01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140859,23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153346,92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154379,71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155665,61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161696,22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163882,12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166624,23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170816,00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174292,29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178686,01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Темп роста фонда заработной платы работников организаций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% г/г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102,50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110,40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114,81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108,87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109,60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110,51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105,44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106,16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107,04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105,64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106,35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107,24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9366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piskunova\Desktop\Новая папка\Новая папка\12 слайд копия белые графики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283476" y="60020"/>
            <a:ext cx="9710919" cy="68694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428604"/>
            <a:ext cx="70723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Proxima Nova Rg" pitchFamily="50" charset="0"/>
                <a:cs typeface="Times New Roman" pitchFamily="18" charset="0"/>
              </a:rPr>
              <a:t>Прогноз консолидированного бюджета Амурской области на 2019-2021 годы</a:t>
            </a:r>
            <a:endParaRPr lang="ru-RU" sz="2000" b="1" dirty="0" smtClean="0">
              <a:latin typeface="Proxima Nova Rg" pitchFamily="50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1428736"/>
            <a:ext cx="67151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Rg" pitchFamily="50" charset="0"/>
                <a:cs typeface="Times New Roman" pitchFamily="18" charset="0"/>
              </a:rPr>
              <a:t>         2019                                                2020                                       2021</a:t>
            </a:r>
            <a:endParaRPr lang="ru-RU" sz="1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Rg" pitchFamily="50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28794" y="5143512"/>
            <a:ext cx="142876" cy="142876"/>
          </a:xfrm>
          <a:prstGeom prst="rect">
            <a:avLst/>
          </a:prstGeom>
          <a:solidFill>
            <a:srgbClr val="FEB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FEBEC7"/>
              </a:solidFill>
              <a:latin typeface="Proxima Nova Lt" pitchFamily="50" charset="0"/>
            </a:endParaRPr>
          </a:p>
        </p:txBody>
      </p:sp>
      <p:graphicFrame>
        <p:nvGraphicFramePr>
          <p:cNvPr id="27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08525853"/>
              </p:ext>
            </p:extLst>
          </p:nvPr>
        </p:nvGraphicFramePr>
        <p:xfrm>
          <a:off x="7143768" y="2714620"/>
          <a:ext cx="1714512" cy="1000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79152466"/>
              </p:ext>
            </p:extLst>
          </p:nvPr>
        </p:nvGraphicFramePr>
        <p:xfrm>
          <a:off x="4714876" y="1714488"/>
          <a:ext cx="1928826" cy="1000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642910" y="5143512"/>
            <a:ext cx="142876" cy="142876"/>
          </a:xfrm>
          <a:prstGeom prst="rect">
            <a:avLst/>
          </a:prstGeom>
          <a:solidFill>
            <a:srgbClr val="CB9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CB91C7"/>
              </a:solidFill>
              <a:latin typeface="Proxima Nova Lt" pitchFamily="50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43240" y="5143512"/>
            <a:ext cx="142876" cy="1428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FEBEC7"/>
              </a:solidFill>
              <a:latin typeface="Proxima Nova Lt" pitchFamily="50" charset="0"/>
            </a:endParaRPr>
          </a:p>
        </p:txBody>
      </p:sp>
      <p:graphicFrame>
        <p:nvGraphicFramePr>
          <p:cNvPr id="26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0209651"/>
              </p:ext>
            </p:extLst>
          </p:nvPr>
        </p:nvGraphicFramePr>
        <p:xfrm>
          <a:off x="1928794" y="1714488"/>
          <a:ext cx="2071702" cy="1000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9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03351465"/>
              </p:ext>
            </p:extLst>
          </p:nvPr>
        </p:nvGraphicFramePr>
        <p:xfrm>
          <a:off x="7072298" y="1714488"/>
          <a:ext cx="1928858" cy="1000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5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24448726"/>
              </p:ext>
            </p:extLst>
          </p:nvPr>
        </p:nvGraphicFramePr>
        <p:xfrm>
          <a:off x="4429124" y="2714620"/>
          <a:ext cx="1928826" cy="1000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7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14276058"/>
              </p:ext>
            </p:extLst>
          </p:nvPr>
        </p:nvGraphicFramePr>
        <p:xfrm>
          <a:off x="1714480" y="2786058"/>
          <a:ext cx="1928826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85102320"/>
              </p:ext>
            </p:extLst>
          </p:nvPr>
        </p:nvGraphicFramePr>
        <p:xfrm>
          <a:off x="1785918" y="3714752"/>
          <a:ext cx="1777970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2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49151156"/>
              </p:ext>
            </p:extLst>
          </p:nvPr>
        </p:nvGraphicFramePr>
        <p:xfrm>
          <a:off x="4500562" y="3714752"/>
          <a:ext cx="1871638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3" name="Содержимое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0136609"/>
              </p:ext>
            </p:extLst>
          </p:nvPr>
        </p:nvGraphicFramePr>
        <p:xfrm>
          <a:off x="6858016" y="3714752"/>
          <a:ext cx="1714512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827584" y="5157192"/>
            <a:ext cx="6787180" cy="215444"/>
          </a:xfrm>
          <a:prstGeom prst="rect">
            <a:avLst/>
          </a:prstGeom>
          <a:noFill/>
          <a:effectLst>
            <a:glow rad="228600">
              <a:schemeClr val="tx1">
                <a:lumMod val="85000"/>
                <a:lumOff val="1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>
              <a:tabLst>
                <a:tab pos="1255713" algn="l"/>
                <a:tab pos="2417763" algn="l"/>
              </a:tabLst>
            </a:pPr>
            <a:r>
              <a:rPr lang="ru-RU" sz="800" kern="0" spc="1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Th" pitchFamily="50" charset="0"/>
                <a:cs typeface="Times New Roman" pitchFamily="18" charset="0"/>
              </a:rPr>
              <a:t>доходы        	</a:t>
            </a:r>
            <a:r>
              <a:rPr lang="ru-RU" sz="800" kern="0" cap="none" spc="1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Th" pitchFamily="50" charset="0"/>
                <a:cs typeface="Times New Roman" pitchFamily="18" charset="0"/>
              </a:rPr>
              <a:t>расходы	  дефицит (-) / </a:t>
            </a:r>
            <a:r>
              <a:rPr lang="ru-RU" sz="800" kern="0" cap="none" spc="15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Th" pitchFamily="50" charset="0"/>
                <a:cs typeface="Times New Roman" pitchFamily="18" charset="0"/>
              </a:rPr>
              <a:t>профицит</a:t>
            </a:r>
            <a:r>
              <a:rPr lang="ru-RU" sz="800" kern="0" cap="none" spc="15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Th" pitchFamily="50" charset="0"/>
                <a:cs typeface="Times New Roman" pitchFamily="18" charset="0"/>
              </a:rPr>
              <a:t>(+)</a:t>
            </a:r>
            <a:endParaRPr lang="ru-RU" sz="800" kern="0" cap="none" spc="15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Th" pitchFamily="50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661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iskunova\Desktop\Новая папка\2 разд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5" y="-11398"/>
            <a:ext cx="9715536" cy="6869397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28662" y="3071810"/>
            <a:ext cx="585791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Основные задачи и приоритетные</a:t>
            </a:r>
            <a:r>
              <a:rPr kumimoji="0" lang="ru-RU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 направления бюджетной политики Амурской области </a:t>
            </a:r>
            <a:endParaRPr kumimoji="0" lang="ru-RU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roxima Nova Lt" pitchFamily="50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8563</TotalTime>
  <Words>5464</Words>
  <Application>Microsoft Office PowerPoint</Application>
  <PresentationFormat>Экран (4:3)</PresentationFormat>
  <Paragraphs>2030</Paragraphs>
  <Slides>67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Слайд 1</vt:lpstr>
      <vt:lpstr>СОДЕРЖАНИЕ</vt:lpstr>
      <vt:lpstr>Слайд 3</vt:lpstr>
      <vt:lpstr>Слайд 4</vt:lpstr>
      <vt:lpstr>Слайд 5</vt:lpstr>
      <vt:lpstr> 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Государственная программа «Охрана окружающей среды Амурской области» </vt:lpstr>
      <vt:lpstr>Государственная программа «Охрана окружающей среды Амурской области» </vt:lpstr>
      <vt:lpstr>Слайд 32</vt:lpstr>
      <vt:lpstr>Слайд 33</vt:lpstr>
      <vt:lpstr>Слайд 34</vt:lpstr>
      <vt:lpstr>Слайд 35</vt:lpstr>
      <vt:lpstr>Слайд 36</vt:lpstr>
      <vt:lpstr>Слайд 37</vt:lpstr>
      <vt:lpstr>Государственная программа «Обеспечение доступным и качественным жильем населения Амурской области»  </vt:lpstr>
      <vt:lpstr>Государственная программа «Обеспечение доступным и качественным жильем населения Амурской области»  </vt:lpstr>
      <vt:lpstr>Государственная программа «Обеспечение доступным и качественным жильем населения Амурской области»  </vt:lpstr>
      <vt:lpstr>Государственная программа «Обеспечение доступным и качественным жильем населения Амурской области»  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piskunova</dc:creator>
  <cp:lastModifiedBy>Троян Д.Г.</cp:lastModifiedBy>
  <cp:revision>732</cp:revision>
  <dcterms:created xsi:type="dcterms:W3CDTF">2017-07-19T00:54:29Z</dcterms:created>
  <dcterms:modified xsi:type="dcterms:W3CDTF">2018-12-12T06:04:59Z</dcterms:modified>
</cp:coreProperties>
</file>