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wdp" ContentType="image/vnd.ms-photo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2" r:id="rId3"/>
    <p:sldId id="274" r:id="rId4"/>
    <p:sldId id="273" r:id="rId5"/>
    <p:sldId id="275" r:id="rId6"/>
    <p:sldId id="276" r:id="rId7"/>
    <p:sldId id="277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12E"/>
    <a:srgbClr val="FDFEFF"/>
    <a:srgbClr val="215AE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86" autoAdjust="0"/>
  </p:normalViewPr>
  <p:slideViewPr>
    <p:cSldViewPr>
      <p:cViewPr>
        <p:scale>
          <a:sx n="110" d="100"/>
          <a:sy n="110" d="100"/>
        </p:scale>
        <p:origin x="-658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34963477548236394"/>
          <c:y val="0.13328549345663848"/>
          <c:w val="0.37130989618461463"/>
          <c:h val="0.7871512162749123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2019 год</c:v>
                </c:pt>
              </c:strCache>
            </c:strRef>
          </c:tx>
          <c:spPr>
            <a:ln w="19050"/>
          </c:spPr>
          <c:dPt>
            <c:idx val="2"/>
            <c:spPr>
              <a:ln w="19050">
                <a:solidFill>
                  <a:schemeClr val="accent1"/>
                </a:solidFill>
              </a:ln>
            </c:spPr>
          </c:dPt>
          <c:dLbls>
            <c:dLbl>
              <c:idx val="0"/>
              <c:layout>
                <c:manualLayout>
                  <c:x val="0.27193124300695759"/>
                  <c:y val="-2.7636431325047651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rgbClr val="215AEE"/>
                        </a:solidFill>
                      </a:defRPr>
                    </a:pPr>
                    <a:r>
                      <a:rPr lang="ru-RU" b="1" dirty="0" smtClean="0">
                        <a:solidFill>
                          <a:srgbClr val="FF0000"/>
                        </a:solidFill>
                        <a:latin typeface="TT Norms Regular"/>
                      </a:rPr>
                      <a:t>10</a:t>
                    </a:r>
                    <a:endParaRPr lang="en-US" sz="1000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0.33298273593402944"/>
                  <c:y val="9.5586771374847959E-2"/>
                </c:manualLayout>
              </c:layout>
              <c:tx>
                <c:rich>
                  <a:bodyPr/>
                  <a:lstStyle/>
                  <a:p>
                    <a:pPr>
                      <a:defRPr b="1">
                        <a:solidFill>
                          <a:schemeClr val="accent2"/>
                        </a:solidFill>
                      </a:defRPr>
                    </a:pPr>
                    <a:r>
                      <a:rPr lang="ru-RU" b="1" dirty="0" smtClean="0">
                        <a:solidFill>
                          <a:srgbClr val="FF0000"/>
                        </a:solidFill>
                        <a:latin typeface="TT Norms Regular"/>
                      </a:rPr>
                      <a:t>16</a:t>
                    </a:r>
                    <a:endParaRPr lang="en-US" sz="1000" b="1" dirty="0">
                      <a:solidFill>
                        <a:srgbClr val="FF0000"/>
                      </a:solidFill>
                      <a:latin typeface="+mj-lt"/>
                    </a:endParaRPr>
                  </a:p>
                </c:rich>
              </c:tx>
              <c:spPr/>
              <c:showVal val="1"/>
            </c:dLbl>
            <c:dLbl>
              <c:idx val="2"/>
              <c:layout>
                <c:manualLayout>
                  <c:x val="-0.25248165518013693"/>
                  <c:y val="4.7234954044043313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accent3">
                            <a:lumMod val="50000"/>
                          </a:schemeClr>
                        </a:solidFill>
                        <a:latin typeface="TT Norms Regular"/>
                      </a:defRPr>
                    </a:pPr>
                    <a:r>
                      <a:rPr lang="ru-RU" b="1" dirty="0" smtClean="0">
                        <a:solidFill>
                          <a:srgbClr val="FF0000"/>
                        </a:solidFill>
                        <a:latin typeface="TT Norms Regular"/>
                      </a:rPr>
                      <a:t>18 </a:t>
                    </a:r>
                    <a:r>
                      <a:rPr lang="ru-RU" sz="1600" b="1" dirty="0" smtClean="0">
                        <a:solidFill>
                          <a:srgbClr val="FF0000"/>
                        </a:solidFill>
                        <a:latin typeface="TT Norms Regular"/>
                      </a:rPr>
                      <a:t>контрольных мероприятий</a:t>
                    </a:r>
                    <a:endParaRPr lang="en-US" sz="1600" b="1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showVal val="1"/>
            </c:dLbl>
            <c:dLbl>
              <c:idx val="3"/>
              <c:layout>
                <c:manualLayout>
                  <c:x val="5.9258159943873162E-17"/>
                  <c:y val="-0.14923964271165774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59,6</a:t>
                    </a:r>
                    <a:r>
                      <a:rPr lang="ru-RU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 </a:t>
                    </a:r>
                    <a:r>
                      <a:rPr lang="ru-RU" sz="10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млн.рублей</a:t>
                    </a:r>
                    <a:endParaRPr lang="en-US" sz="1000" b="1" dirty="0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c:rich>
              </c:tx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Органы местного самоуправления</c:v>
                </c:pt>
                <c:pt idx="1">
                  <c:v>Государственные учреждения области</c:v>
                </c:pt>
                <c:pt idx="2">
                  <c:v>Исполнительные органы государственной власти области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16</c:v>
                </c:pt>
                <c:pt idx="2">
                  <c:v>18</c:v>
                </c:pt>
              </c:numCache>
            </c:numRef>
          </c:val>
        </c:ser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DBD3B1-DBD9-4380-9D6F-DE29B51D485A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E340FBC-0CB2-4CE7-9441-7597BE48B019}">
      <dgm:prSet phldrT="[Текст]" custT="1"/>
      <dgm:spPr>
        <a:ln>
          <a:solidFill>
            <a:schemeClr val="accent1">
              <a:alpha val="97000"/>
            </a:schemeClr>
          </a:solidFill>
        </a:ln>
      </dgm:spPr>
      <dgm:t>
        <a:bodyPr/>
        <a:lstStyle/>
        <a:p>
          <a:endParaRPr lang="en-US" sz="2000" b="1" dirty="0" smtClean="0">
            <a:solidFill>
              <a:schemeClr val="tx1"/>
            </a:solidFill>
            <a:latin typeface="TT Norms Regular"/>
            <a:cs typeface="Times New Roman" pitchFamily="18" charset="0"/>
          </a:endParaRPr>
        </a:p>
        <a:p>
          <a:endParaRPr lang="ru-RU" sz="2000" b="1" dirty="0" smtClean="0">
            <a:solidFill>
              <a:schemeClr val="tx1"/>
            </a:solidFill>
            <a:latin typeface="TT Norms Regular"/>
            <a:cs typeface="Times New Roman" pitchFamily="18" charset="0"/>
          </a:endParaRPr>
        </a:p>
        <a:p>
          <a:r>
            <a:rPr lang="ru-RU" sz="2000" b="1" dirty="0" smtClean="0">
              <a:solidFill>
                <a:schemeClr val="tx1"/>
              </a:solidFill>
              <a:latin typeface="TT Norms Regular"/>
              <a:cs typeface="Times New Roman" pitchFamily="18" charset="0"/>
            </a:rPr>
            <a:t>Планы </a:t>
          </a:r>
          <a:r>
            <a:rPr lang="en-US" sz="2000" b="1" dirty="0" smtClean="0">
              <a:solidFill>
                <a:schemeClr val="tx1"/>
              </a:solidFill>
              <a:latin typeface="TT Norms Regular"/>
              <a:cs typeface="Times New Roman" pitchFamily="18" charset="0"/>
            </a:rPr>
            <a:t/>
          </a:r>
          <a:br>
            <a:rPr lang="en-US" sz="2000" b="1" dirty="0" smtClean="0">
              <a:solidFill>
                <a:schemeClr val="tx1"/>
              </a:solidFill>
              <a:latin typeface="TT Norms Regular"/>
              <a:cs typeface="Times New Roman" pitchFamily="18" charset="0"/>
            </a:rPr>
          </a:br>
          <a:r>
            <a:rPr lang="ru-RU" sz="2000" b="1" dirty="0" smtClean="0">
              <a:solidFill>
                <a:schemeClr val="tx1"/>
              </a:solidFill>
              <a:latin typeface="TT Norms Regular"/>
              <a:cs typeface="Times New Roman" pitchFamily="18" charset="0"/>
            </a:rPr>
            <a:t>контрольной деятельности </a:t>
          </a:r>
          <a:br>
            <a:rPr lang="ru-RU" sz="2000" b="1" dirty="0" smtClean="0">
              <a:solidFill>
                <a:schemeClr val="tx1"/>
              </a:solidFill>
              <a:latin typeface="TT Norms Regular"/>
              <a:cs typeface="Times New Roman" pitchFamily="18" charset="0"/>
            </a:rPr>
          </a:br>
          <a:endParaRPr lang="ru-RU" sz="2000" dirty="0"/>
        </a:p>
      </dgm:t>
    </dgm:pt>
    <dgm:pt modelId="{826A3C9C-4AB5-434D-A3E5-4D35EEFFA61F}" type="parTrans" cxnId="{D85846B2-03B8-4493-8C69-F53817A38831}">
      <dgm:prSet/>
      <dgm:spPr/>
      <dgm:t>
        <a:bodyPr/>
        <a:lstStyle/>
        <a:p>
          <a:endParaRPr lang="ru-RU"/>
        </a:p>
      </dgm:t>
    </dgm:pt>
    <dgm:pt modelId="{12E3AC4A-4DBC-4247-9005-DF43ABF1DC13}" type="sibTrans" cxnId="{D85846B2-03B8-4493-8C69-F53817A38831}">
      <dgm:prSet/>
      <dgm:spPr/>
      <dgm:t>
        <a:bodyPr/>
        <a:lstStyle/>
        <a:p>
          <a:endParaRPr lang="ru-RU"/>
        </a:p>
      </dgm:t>
    </dgm:pt>
    <dgm:pt modelId="{7BDD144D-5414-4958-8D76-C1D2473F5086}">
      <dgm:prSet phldrT="[Текст]" custT="1"/>
      <dgm:spPr>
        <a:ln>
          <a:solidFill>
            <a:schemeClr val="accent1">
              <a:alpha val="97000"/>
            </a:schemeClr>
          </a:solidFill>
        </a:ln>
      </dgm:spPr>
      <dgm:t>
        <a:bodyPr/>
        <a:lstStyle/>
        <a:p>
          <a:endParaRPr lang="en-US" sz="2000" b="1" dirty="0" smtClean="0">
            <a:solidFill>
              <a:schemeClr val="tx1"/>
            </a:solidFill>
            <a:latin typeface="TT Norms Regular"/>
            <a:cs typeface="Times New Roman" pitchFamily="18" charset="0"/>
          </a:endParaRPr>
        </a:p>
        <a:p>
          <a:r>
            <a:rPr lang="ru-RU" sz="2000" b="1" dirty="0" smtClean="0">
              <a:solidFill>
                <a:schemeClr val="tx1"/>
              </a:solidFill>
              <a:latin typeface="TT Norms Regular"/>
              <a:cs typeface="Times New Roman" pitchFamily="18" charset="0"/>
            </a:rPr>
            <a:t>Информация о проведенных контрольных мероприятиях</a:t>
          </a:r>
          <a:endParaRPr lang="ru-RU" sz="2000" dirty="0"/>
        </a:p>
      </dgm:t>
    </dgm:pt>
    <dgm:pt modelId="{3A13B795-68DB-4D4D-AEE9-91A709BC01F0}" type="parTrans" cxnId="{4255C716-1437-445C-96A5-C736DBD36CE0}">
      <dgm:prSet/>
      <dgm:spPr/>
      <dgm:t>
        <a:bodyPr/>
        <a:lstStyle/>
        <a:p>
          <a:endParaRPr lang="ru-RU"/>
        </a:p>
      </dgm:t>
    </dgm:pt>
    <dgm:pt modelId="{C9C03B6D-9607-4B35-9655-739393261E02}" type="sibTrans" cxnId="{4255C716-1437-445C-96A5-C736DBD36CE0}">
      <dgm:prSet/>
      <dgm:spPr/>
      <dgm:t>
        <a:bodyPr/>
        <a:lstStyle/>
        <a:p>
          <a:endParaRPr lang="ru-RU"/>
        </a:p>
      </dgm:t>
    </dgm:pt>
    <dgm:pt modelId="{5479A3AE-309E-42DA-B106-7819B254562B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endParaRPr lang="en-US" sz="1600" b="1" dirty="0" smtClean="0">
            <a:solidFill>
              <a:schemeClr val="tx1"/>
            </a:solidFill>
            <a:latin typeface="TT Norms Regular"/>
            <a:cs typeface="Times New Roman" pitchFamily="18" charset="0"/>
          </a:endParaRPr>
        </a:p>
        <a:p>
          <a:r>
            <a:rPr lang="ru-RU" sz="2000" b="1" dirty="0" smtClean="0">
              <a:solidFill>
                <a:schemeClr val="tx1"/>
              </a:solidFill>
              <a:latin typeface="TT Norms Regular"/>
              <a:cs typeface="Times New Roman" pitchFamily="18" charset="0"/>
            </a:rPr>
            <a:t>Методические материалы</a:t>
          </a:r>
          <a:endParaRPr lang="ru-RU" sz="2000" dirty="0"/>
        </a:p>
      </dgm:t>
    </dgm:pt>
    <dgm:pt modelId="{881BBD13-4D28-4599-B174-9A16ABE1BAC1}" type="parTrans" cxnId="{3084ECEF-9CED-4CBB-9B1F-93D471B81335}">
      <dgm:prSet/>
      <dgm:spPr/>
      <dgm:t>
        <a:bodyPr/>
        <a:lstStyle/>
        <a:p>
          <a:endParaRPr lang="ru-RU"/>
        </a:p>
      </dgm:t>
    </dgm:pt>
    <dgm:pt modelId="{2EA3A0B0-1623-4280-AD65-6430AAA96389}" type="sibTrans" cxnId="{3084ECEF-9CED-4CBB-9B1F-93D471B81335}">
      <dgm:prSet/>
      <dgm:spPr/>
      <dgm:t>
        <a:bodyPr/>
        <a:lstStyle/>
        <a:p>
          <a:endParaRPr lang="ru-RU"/>
        </a:p>
      </dgm:t>
    </dgm:pt>
    <dgm:pt modelId="{365E3DAB-6937-46F7-8189-D27FEC99207B}" type="pres">
      <dgm:prSet presAssocID="{2FDBD3B1-DBD9-4380-9D6F-DE29B51D485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86BD7D-C23E-4573-9FDE-DAD50A297F67}" type="pres">
      <dgm:prSet presAssocID="{DE340FBC-0CB2-4CE7-9441-7597BE48B019}" presName="compNode" presStyleCnt="0"/>
      <dgm:spPr/>
    </dgm:pt>
    <dgm:pt modelId="{65E2A143-D1BD-4ECE-B89D-9501DB2F56D5}" type="pres">
      <dgm:prSet presAssocID="{DE340FBC-0CB2-4CE7-9441-7597BE48B019}" presName="aNode" presStyleLbl="bgShp" presStyleIdx="0" presStyleCnt="3"/>
      <dgm:spPr/>
      <dgm:t>
        <a:bodyPr/>
        <a:lstStyle/>
        <a:p>
          <a:endParaRPr lang="ru-RU"/>
        </a:p>
      </dgm:t>
    </dgm:pt>
    <dgm:pt modelId="{2D5D36D1-32F0-4718-B586-7CF18D26F4BE}" type="pres">
      <dgm:prSet presAssocID="{DE340FBC-0CB2-4CE7-9441-7597BE48B019}" presName="textNode" presStyleLbl="bgShp" presStyleIdx="0" presStyleCnt="3"/>
      <dgm:spPr/>
      <dgm:t>
        <a:bodyPr/>
        <a:lstStyle/>
        <a:p>
          <a:endParaRPr lang="ru-RU"/>
        </a:p>
      </dgm:t>
    </dgm:pt>
    <dgm:pt modelId="{4C5EDA37-5F57-4E88-9DE0-6361ACD4D4BA}" type="pres">
      <dgm:prSet presAssocID="{DE340FBC-0CB2-4CE7-9441-7597BE48B019}" presName="compChildNode" presStyleCnt="0"/>
      <dgm:spPr/>
    </dgm:pt>
    <dgm:pt modelId="{F5281B17-987E-4A4A-A019-2E3C9E072CCB}" type="pres">
      <dgm:prSet presAssocID="{DE340FBC-0CB2-4CE7-9441-7597BE48B019}" presName="theInnerList" presStyleCnt="0"/>
      <dgm:spPr/>
    </dgm:pt>
    <dgm:pt modelId="{FBE51ABB-E757-42BB-BE10-2B554BD3CDE6}" type="pres">
      <dgm:prSet presAssocID="{DE340FBC-0CB2-4CE7-9441-7597BE48B019}" presName="aSpace" presStyleCnt="0"/>
      <dgm:spPr/>
    </dgm:pt>
    <dgm:pt modelId="{29594181-3D54-4D30-9F82-5BCC341F6F55}" type="pres">
      <dgm:prSet presAssocID="{7BDD144D-5414-4958-8D76-C1D2473F5086}" presName="compNode" presStyleCnt="0"/>
      <dgm:spPr/>
    </dgm:pt>
    <dgm:pt modelId="{6B471BA5-BD0D-4526-AA11-65FB0D2464B2}" type="pres">
      <dgm:prSet presAssocID="{7BDD144D-5414-4958-8D76-C1D2473F5086}" presName="aNode" presStyleLbl="bgShp" presStyleIdx="1" presStyleCnt="3"/>
      <dgm:spPr/>
      <dgm:t>
        <a:bodyPr/>
        <a:lstStyle/>
        <a:p>
          <a:endParaRPr lang="ru-RU"/>
        </a:p>
      </dgm:t>
    </dgm:pt>
    <dgm:pt modelId="{66FC1C4B-CF68-4414-BADA-A490CC286663}" type="pres">
      <dgm:prSet presAssocID="{7BDD144D-5414-4958-8D76-C1D2473F5086}" presName="textNode" presStyleLbl="bgShp" presStyleIdx="1" presStyleCnt="3"/>
      <dgm:spPr/>
      <dgm:t>
        <a:bodyPr/>
        <a:lstStyle/>
        <a:p>
          <a:endParaRPr lang="ru-RU"/>
        </a:p>
      </dgm:t>
    </dgm:pt>
    <dgm:pt modelId="{8C8A30DC-DE96-4E41-A87E-80F2AB2DCDBD}" type="pres">
      <dgm:prSet presAssocID="{7BDD144D-5414-4958-8D76-C1D2473F5086}" presName="compChildNode" presStyleCnt="0"/>
      <dgm:spPr/>
    </dgm:pt>
    <dgm:pt modelId="{F15EBAAA-1C2A-4E96-B615-29046FD3FECB}" type="pres">
      <dgm:prSet presAssocID="{7BDD144D-5414-4958-8D76-C1D2473F5086}" presName="theInnerList" presStyleCnt="0"/>
      <dgm:spPr/>
    </dgm:pt>
    <dgm:pt modelId="{2CADFD32-3430-41EA-A487-58C1DB5BBDDD}" type="pres">
      <dgm:prSet presAssocID="{7BDD144D-5414-4958-8D76-C1D2473F5086}" presName="aSpace" presStyleCnt="0"/>
      <dgm:spPr/>
    </dgm:pt>
    <dgm:pt modelId="{425DF2CD-7D50-4D14-8505-5A67A97C210A}" type="pres">
      <dgm:prSet presAssocID="{5479A3AE-309E-42DA-B106-7819B254562B}" presName="compNode" presStyleCnt="0"/>
      <dgm:spPr/>
    </dgm:pt>
    <dgm:pt modelId="{797DFBE6-A77E-4D1B-9AA0-1ED27475B60C}" type="pres">
      <dgm:prSet presAssocID="{5479A3AE-309E-42DA-B106-7819B254562B}" presName="aNode" presStyleLbl="bgShp" presStyleIdx="2" presStyleCnt="3"/>
      <dgm:spPr/>
      <dgm:t>
        <a:bodyPr/>
        <a:lstStyle/>
        <a:p>
          <a:endParaRPr lang="ru-RU"/>
        </a:p>
      </dgm:t>
    </dgm:pt>
    <dgm:pt modelId="{58D60AE6-D51A-404B-B7A8-30E92633C478}" type="pres">
      <dgm:prSet presAssocID="{5479A3AE-309E-42DA-B106-7819B254562B}" presName="textNode" presStyleLbl="bgShp" presStyleIdx="2" presStyleCnt="3"/>
      <dgm:spPr/>
      <dgm:t>
        <a:bodyPr/>
        <a:lstStyle/>
        <a:p>
          <a:endParaRPr lang="ru-RU"/>
        </a:p>
      </dgm:t>
    </dgm:pt>
    <dgm:pt modelId="{F30F620D-0136-48BE-9EF6-9E0B157D1343}" type="pres">
      <dgm:prSet presAssocID="{5479A3AE-309E-42DA-B106-7819B254562B}" presName="compChildNode" presStyleCnt="0"/>
      <dgm:spPr/>
    </dgm:pt>
    <dgm:pt modelId="{958103BD-7D5A-4F8D-96E2-EE4A99BEE560}" type="pres">
      <dgm:prSet presAssocID="{5479A3AE-309E-42DA-B106-7819B254562B}" presName="theInnerList" presStyleCnt="0"/>
      <dgm:spPr/>
    </dgm:pt>
  </dgm:ptLst>
  <dgm:cxnLst>
    <dgm:cxn modelId="{3084ECEF-9CED-4CBB-9B1F-93D471B81335}" srcId="{2FDBD3B1-DBD9-4380-9D6F-DE29B51D485A}" destId="{5479A3AE-309E-42DA-B106-7819B254562B}" srcOrd="2" destOrd="0" parTransId="{881BBD13-4D28-4599-B174-9A16ABE1BAC1}" sibTransId="{2EA3A0B0-1623-4280-AD65-6430AAA96389}"/>
    <dgm:cxn modelId="{4255C716-1437-445C-96A5-C736DBD36CE0}" srcId="{2FDBD3B1-DBD9-4380-9D6F-DE29B51D485A}" destId="{7BDD144D-5414-4958-8D76-C1D2473F5086}" srcOrd="1" destOrd="0" parTransId="{3A13B795-68DB-4D4D-AEE9-91A709BC01F0}" sibTransId="{C9C03B6D-9607-4B35-9655-739393261E02}"/>
    <dgm:cxn modelId="{35F95D6A-49B1-4970-B8B0-5FC2FD1809EE}" type="presOf" srcId="{7BDD144D-5414-4958-8D76-C1D2473F5086}" destId="{6B471BA5-BD0D-4526-AA11-65FB0D2464B2}" srcOrd="0" destOrd="0" presId="urn:microsoft.com/office/officeart/2005/8/layout/lProcess2"/>
    <dgm:cxn modelId="{5804383E-F3DD-4E89-862C-5FEF4867650E}" type="presOf" srcId="{5479A3AE-309E-42DA-B106-7819B254562B}" destId="{797DFBE6-A77E-4D1B-9AA0-1ED27475B60C}" srcOrd="0" destOrd="0" presId="urn:microsoft.com/office/officeart/2005/8/layout/lProcess2"/>
    <dgm:cxn modelId="{D85846B2-03B8-4493-8C69-F53817A38831}" srcId="{2FDBD3B1-DBD9-4380-9D6F-DE29B51D485A}" destId="{DE340FBC-0CB2-4CE7-9441-7597BE48B019}" srcOrd="0" destOrd="0" parTransId="{826A3C9C-4AB5-434D-A3E5-4D35EEFFA61F}" sibTransId="{12E3AC4A-4DBC-4247-9005-DF43ABF1DC13}"/>
    <dgm:cxn modelId="{AE912C84-B0FA-4B4E-9554-4F6883A76586}" type="presOf" srcId="{7BDD144D-5414-4958-8D76-C1D2473F5086}" destId="{66FC1C4B-CF68-4414-BADA-A490CC286663}" srcOrd="1" destOrd="0" presId="urn:microsoft.com/office/officeart/2005/8/layout/lProcess2"/>
    <dgm:cxn modelId="{49375493-00B0-4435-A0CE-EABD2FCDF4C0}" type="presOf" srcId="{DE340FBC-0CB2-4CE7-9441-7597BE48B019}" destId="{2D5D36D1-32F0-4718-B586-7CF18D26F4BE}" srcOrd="1" destOrd="0" presId="urn:microsoft.com/office/officeart/2005/8/layout/lProcess2"/>
    <dgm:cxn modelId="{E30C9969-B6BD-4556-B84A-C3EACBB7F2D9}" type="presOf" srcId="{5479A3AE-309E-42DA-B106-7819B254562B}" destId="{58D60AE6-D51A-404B-B7A8-30E92633C478}" srcOrd="1" destOrd="0" presId="urn:microsoft.com/office/officeart/2005/8/layout/lProcess2"/>
    <dgm:cxn modelId="{E02AA1E7-DE12-4882-9388-56F41A016CCC}" type="presOf" srcId="{2FDBD3B1-DBD9-4380-9D6F-DE29B51D485A}" destId="{365E3DAB-6937-46F7-8189-D27FEC99207B}" srcOrd="0" destOrd="0" presId="urn:microsoft.com/office/officeart/2005/8/layout/lProcess2"/>
    <dgm:cxn modelId="{B2FD9177-75EC-452A-BE6F-9A48187EEC96}" type="presOf" srcId="{DE340FBC-0CB2-4CE7-9441-7597BE48B019}" destId="{65E2A143-D1BD-4ECE-B89D-9501DB2F56D5}" srcOrd="0" destOrd="0" presId="urn:microsoft.com/office/officeart/2005/8/layout/lProcess2"/>
    <dgm:cxn modelId="{64B5D46C-4846-4CBC-B621-5C7179B756CA}" type="presParOf" srcId="{365E3DAB-6937-46F7-8189-D27FEC99207B}" destId="{5186BD7D-C23E-4573-9FDE-DAD50A297F67}" srcOrd="0" destOrd="0" presId="urn:microsoft.com/office/officeart/2005/8/layout/lProcess2"/>
    <dgm:cxn modelId="{EDD24080-CFFC-4FC0-B2B7-3BFC14C96E0B}" type="presParOf" srcId="{5186BD7D-C23E-4573-9FDE-DAD50A297F67}" destId="{65E2A143-D1BD-4ECE-B89D-9501DB2F56D5}" srcOrd="0" destOrd="0" presId="urn:microsoft.com/office/officeart/2005/8/layout/lProcess2"/>
    <dgm:cxn modelId="{6934ECCA-AAFA-4E11-AA5B-E4BC7BCABE0C}" type="presParOf" srcId="{5186BD7D-C23E-4573-9FDE-DAD50A297F67}" destId="{2D5D36D1-32F0-4718-B586-7CF18D26F4BE}" srcOrd="1" destOrd="0" presId="urn:microsoft.com/office/officeart/2005/8/layout/lProcess2"/>
    <dgm:cxn modelId="{26ACEAE6-ABEE-47D7-94D9-D4B293B20597}" type="presParOf" srcId="{5186BD7D-C23E-4573-9FDE-DAD50A297F67}" destId="{4C5EDA37-5F57-4E88-9DE0-6361ACD4D4BA}" srcOrd="2" destOrd="0" presId="urn:microsoft.com/office/officeart/2005/8/layout/lProcess2"/>
    <dgm:cxn modelId="{B31A3184-D644-4634-AF55-436CD60FD0AE}" type="presParOf" srcId="{4C5EDA37-5F57-4E88-9DE0-6361ACD4D4BA}" destId="{F5281B17-987E-4A4A-A019-2E3C9E072CCB}" srcOrd="0" destOrd="0" presId="urn:microsoft.com/office/officeart/2005/8/layout/lProcess2"/>
    <dgm:cxn modelId="{9C78E7D6-668D-4E5F-BF27-E2457E124E98}" type="presParOf" srcId="{365E3DAB-6937-46F7-8189-D27FEC99207B}" destId="{FBE51ABB-E757-42BB-BE10-2B554BD3CDE6}" srcOrd="1" destOrd="0" presId="urn:microsoft.com/office/officeart/2005/8/layout/lProcess2"/>
    <dgm:cxn modelId="{04914D85-2632-4636-8C38-AC5F9654096B}" type="presParOf" srcId="{365E3DAB-6937-46F7-8189-D27FEC99207B}" destId="{29594181-3D54-4D30-9F82-5BCC341F6F55}" srcOrd="2" destOrd="0" presId="urn:microsoft.com/office/officeart/2005/8/layout/lProcess2"/>
    <dgm:cxn modelId="{60BE7603-4BC6-4427-A2A7-AAE722436F94}" type="presParOf" srcId="{29594181-3D54-4D30-9F82-5BCC341F6F55}" destId="{6B471BA5-BD0D-4526-AA11-65FB0D2464B2}" srcOrd="0" destOrd="0" presId="urn:microsoft.com/office/officeart/2005/8/layout/lProcess2"/>
    <dgm:cxn modelId="{BB4AD158-6505-4ACB-8F58-72551887158E}" type="presParOf" srcId="{29594181-3D54-4D30-9F82-5BCC341F6F55}" destId="{66FC1C4B-CF68-4414-BADA-A490CC286663}" srcOrd="1" destOrd="0" presId="urn:microsoft.com/office/officeart/2005/8/layout/lProcess2"/>
    <dgm:cxn modelId="{BCB199A7-DE94-4037-98FB-76FA3DCB5D5A}" type="presParOf" srcId="{29594181-3D54-4D30-9F82-5BCC341F6F55}" destId="{8C8A30DC-DE96-4E41-A87E-80F2AB2DCDBD}" srcOrd="2" destOrd="0" presId="urn:microsoft.com/office/officeart/2005/8/layout/lProcess2"/>
    <dgm:cxn modelId="{056ADEEB-8B7B-4AF0-B042-8ED34091157E}" type="presParOf" srcId="{8C8A30DC-DE96-4E41-A87E-80F2AB2DCDBD}" destId="{F15EBAAA-1C2A-4E96-B615-29046FD3FECB}" srcOrd="0" destOrd="0" presId="urn:microsoft.com/office/officeart/2005/8/layout/lProcess2"/>
    <dgm:cxn modelId="{86AF3815-3AB6-429B-973C-7656DDB8913E}" type="presParOf" srcId="{365E3DAB-6937-46F7-8189-D27FEC99207B}" destId="{2CADFD32-3430-41EA-A487-58C1DB5BBDDD}" srcOrd="3" destOrd="0" presId="urn:microsoft.com/office/officeart/2005/8/layout/lProcess2"/>
    <dgm:cxn modelId="{11B955A3-38B6-404D-AC2B-6C16A955823C}" type="presParOf" srcId="{365E3DAB-6937-46F7-8189-D27FEC99207B}" destId="{425DF2CD-7D50-4D14-8505-5A67A97C210A}" srcOrd="4" destOrd="0" presId="urn:microsoft.com/office/officeart/2005/8/layout/lProcess2"/>
    <dgm:cxn modelId="{8F9053D2-465A-4F05-A82B-8722ED4E80AA}" type="presParOf" srcId="{425DF2CD-7D50-4D14-8505-5A67A97C210A}" destId="{797DFBE6-A77E-4D1B-9AA0-1ED27475B60C}" srcOrd="0" destOrd="0" presId="urn:microsoft.com/office/officeart/2005/8/layout/lProcess2"/>
    <dgm:cxn modelId="{B677C097-6D66-4357-B1AF-7F407FDD98A0}" type="presParOf" srcId="{425DF2CD-7D50-4D14-8505-5A67A97C210A}" destId="{58D60AE6-D51A-404B-B7A8-30E92633C478}" srcOrd="1" destOrd="0" presId="urn:microsoft.com/office/officeart/2005/8/layout/lProcess2"/>
    <dgm:cxn modelId="{EE616F4A-5C2A-458D-B203-AE1D46251848}" type="presParOf" srcId="{425DF2CD-7D50-4D14-8505-5A67A97C210A}" destId="{F30F620D-0136-48BE-9EF6-9E0B157D1343}" srcOrd="2" destOrd="0" presId="urn:microsoft.com/office/officeart/2005/8/layout/lProcess2"/>
    <dgm:cxn modelId="{9A22BDED-F1D6-4D5B-AB5A-856C11BA49A6}" type="presParOf" srcId="{F30F620D-0136-48BE-9EF6-9E0B157D1343}" destId="{958103BD-7D5A-4F8D-96E2-EE4A99BEE560}" srcOrd="0" destOrd="0" presId="urn:microsoft.com/office/officeart/2005/8/layout/l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0.46552</cdr:x>
      <cdr:y>0.44326</cdr:y>
    </cdr:from>
    <cdr:to>
      <cdr:x>0.60188</cdr:x>
      <cdr:y>0.57817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3857652" y="1643074"/>
          <a:ext cx="1129989" cy="50008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2800" b="1" dirty="0" smtClean="0">
              <a:solidFill>
                <a:srgbClr val="FF0000"/>
              </a:solidFill>
              <a:latin typeface="TT Norms Regular"/>
            </a:rPr>
            <a:t>44</a:t>
          </a:r>
          <a:endParaRPr lang="ru-RU" sz="2800" b="1" dirty="0">
            <a:solidFill>
              <a:srgbClr val="FF0000"/>
            </a:solidFill>
            <a:latin typeface="TT Norms Regular"/>
          </a:endParaRPr>
        </a:p>
      </cdr:txBody>
    </cdr:sp>
  </cdr:relSizeAnchor>
  <cdr:relSizeAnchor xmlns:cdr="http://schemas.openxmlformats.org/drawingml/2006/chartDrawing">
    <cdr:from>
      <cdr:x>0.63636</cdr:x>
      <cdr:y>0.79016</cdr:y>
    </cdr:from>
    <cdr:to>
      <cdr:x>0.9</cdr:x>
      <cdr:y>0.88652</cdr:y>
    </cdr:to>
    <cdr:sp macro="" textlink="">
      <cdr:nvSpPr>
        <cdr:cNvPr id="6" name="Соединительная линия уступом 5"/>
        <cdr:cNvSpPr/>
      </cdr:nvSpPr>
      <cdr:spPr>
        <a:xfrm xmlns:a="http://schemas.openxmlformats.org/drawingml/2006/main">
          <a:off x="5000660" y="2928958"/>
          <a:ext cx="2071702" cy="357190"/>
        </a:xfrm>
        <a:prstGeom xmlns:a="http://schemas.openxmlformats.org/drawingml/2006/main" prst="bentConnector3">
          <a:avLst>
            <a:gd name="adj1" fmla="val 50000"/>
          </a:avLst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0.46364</cdr:x>
      <cdr:y>0.40471</cdr:y>
    </cdr:from>
    <cdr:to>
      <cdr:x>0.6</cdr:x>
      <cdr:y>0.61799</cdr:y>
    </cdr:to>
    <cdr:sp macro="" textlink="">
      <cdr:nvSpPr>
        <cdr:cNvPr id="7" name="Прямоугольник 1"/>
        <cdr:cNvSpPr/>
      </cdr:nvSpPr>
      <cdr:spPr>
        <a:xfrm xmlns:a="http://schemas.openxmlformats.org/drawingml/2006/main">
          <a:off x="3643338" y="1500198"/>
          <a:ext cx="1071570" cy="7905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sz="1800" b="1" dirty="0" smtClean="0">
            <a:solidFill>
              <a:schemeClr val="tx1"/>
            </a:solidFill>
            <a:latin typeface="TT Norms Regular"/>
          </a:endParaRPr>
        </a:p>
      </cdr:txBody>
    </cdr:sp>
  </cdr:relSizeAnchor>
  <cdr:relSizeAnchor xmlns:cdr="http://schemas.openxmlformats.org/drawingml/2006/chartDrawing">
    <cdr:from>
      <cdr:x>0.09483</cdr:x>
      <cdr:y>0.36617</cdr:y>
    </cdr:from>
    <cdr:to>
      <cdr:x>0.39483</cdr:x>
      <cdr:y>0.6167</cdr:y>
    </cdr:to>
    <cdr:sp macro="" textlink="">
      <cdr:nvSpPr>
        <cdr:cNvPr id="8" name="Соединительная линия уступом 3"/>
        <cdr:cNvSpPr/>
      </cdr:nvSpPr>
      <cdr:spPr>
        <a:xfrm xmlns:a="http://schemas.openxmlformats.org/drawingml/2006/main" rot="10800000">
          <a:off x="785818" y="1357322"/>
          <a:ext cx="2486042" cy="928667"/>
        </a:xfrm>
        <a:prstGeom xmlns:a="http://schemas.openxmlformats.org/drawingml/2006/main" prst="bentConnector3">
          <a:avLst>
            <a:gd name="adj1" fmla="val 23113"/>
          </a:avLst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0.57759</cdr:x>
      <cdr:y>0.17345</cdr:y>
    </cdr:from>
    <cdr:to>
      <cdr:x>0.84123</cdr:x>
      <cdr:y>0.26981</cdr:y>
    </cdr:to>
    <cdr:sp macro="" textlink="">
      <cdr:nvSpPr>
        <cdr:cNvPr id="9" name="Соединительная линия уступом 5"/>
        <cdr:cNvSpPr/>
      </cdr:nvSpPr>
      <cdr:spPr>
        <a:xfrm xmlns:a="http://schemas.openxmlformats.org/drawingml/2006/main">
          <a:off x="4786346" y="642942"/>
          <a:ext cx="2184734" cy="357188"/>
        </a:xfrm>
        <a:prstGeom xmlns:a="http://schemas.openxmlformats.org/drawingml/2006/main" prst="bentConnector3">
          <a:avLst>
            <a:gd name="adj1" fmla="val 50000"/>
          </a:avLst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0.75862</cdr:x>
      <cdr:y>0.59743</cdr:y>
    </cdr:from>
    <cdr:to>
      <cdr:x>0.98448</cdr:x>
      <cdr:y>0.80943</cdr:y>
    </cdr:to>
    <cdr:sp macro="" textlink="">
      <cdr:nvSpPr>
        <cdr:cNvPr id="10" name="2 Subtítulo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6286544" y="2214578"/>
          <a:ext cx="1871676" cy="7858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1600" dirty="0" smtClean="0">
              <a:latin typeface="TT Norms Regular"/>
              <a:cs typeface="Times New Roman" pitchFamily="18" charset="0"/>
            </a:rPr>
            <a:t>Государственные учреждения области</a:t>
          </a:r>
          <a:endParaRPr lang="es-ES" sz="1600" dirty="0">
            <a:solidFill>
              <a:sysClr val="windowText" lastClr="000000">
                <a:lumMod val="75000"/>
                <a:lumOff val="25000"/>
              </a:sysClr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0.72414</cdr:x>
      <cdr:y>0.07709</cdr:y>
    </cdr:from>
    <cdr:to>
      <cdr:x>0.97367</cdr:x>
      <cdr:y>0.26981</cdr:y>
    </cdr:to>
    <cdr:sp macro="" textlink="">
      <cdr:nvSpPr>
        <cdr:cNvPr id="11" name="2 Subtítulo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6000792" y="285752"/>
          <a:ext cx="2067805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>
          <a:no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600" dirty="0" smtClean="0">
              <a:latin typeface="TT Norms Regular"/>
              <a:cs typeface="Times New Roman" pitchFamily="18" charset="0"/>
            </a:rPr>
            <a:t>Органы местного самоуправления</a:t>
          </a:r>
          <a:endParaRPr lang="es-ES" sz="1600" dirty="0">
            <a:solidFill>
              <a:sysClr val="windowText" lastClr="000000">
                <a:lumMod val="75000"/>
                <a:lumOff val="25000"/>
              </a:sysClr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7C4E27-DD5F-4592-A6BA-278671BF97BB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8D1F4-2D51-445C-830E-B1CD9A39A1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64063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AE7D3-4446-45EC-AAC2-D014B6902716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8DA2C-C52B-4D99-8967-82319E33F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40000"/>
                    </a14:imgEffect>
                    <a14:imgEffect>
                      <a14:colorTemperature colorTemp="5200"/>
                    </a14:imgEffect>
                    <a14:imgEffect>
                      <a14:brightnessContrast bright="6000" contrast="3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3363" b="14351"/>
          <a:stretch/>
        </p:blipFill>
        <p:spPr bwMode="auto">
          <a:xfrm>
            <a:off x="236789" y="6309320"/>
            <a:ext cx="1152128" cy="36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710136" y="2490465"/>
            <a:ext cx="4966320" cy="1802631"/>
          </a:xfrm>
          <a:prstGeom prst="rect">
            <a:avLst/>
          </a:prstGeom>
        </p:spPr>
        <p:txBody>
          <a:bodyPr/>
          <a:lstStyle>
            <a:lvl1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3600" baseline="0">
                <a:latin typeface="TT Norms Regular" pitchFamily="50" charset="-52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T Norms Regular" pitchFamily="50" charset="-52"/>
                <a:ea typeface="+mn-ea"/>
                <a:cs typeface="+mn-cs"/>
              </a:rPr>
              <a:t>Проект презентации </a:t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T Norms Regular" pitchFamily="50" charset="-52"/>
                <a:ea typeface="+mn-ea"/>
                <a:cs typeface="+mn-cs"/>
              </a:rPr>
            </a:b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T Norms Regular" pitchFamily="50" charset="-52"/>
                <a:ea typeface="+mn-ea"/>
                <a:cs typeface="+mn-cs"/>
              </a:rPr>
              <a:t>Правительства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T Norms Regular" pitchFamily="50" charset="-52"/>
                <a:ea typeface="+mn-ea"/>
                <a:cs typeface="+mn-cs"/>
              </a:rPr>
              <a:t/>
            </a:r>
            <a:b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T Norms Regular" pitchFamily="50" charset="-52"/>
                <a:ea typeface="+mn-ea"/>
                <a:cs typeface="+mn-cs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T Norms Regular" pitchFamily="50" charset="-52"/>
                <a:ea typeface="+mn-ea"/>
                <a:cs typeface="+mn-cs"/>
              </a:rPr>
              <a:t>Амурской области</a:t>
            </a:r>
            <a:endParaRPr kumimoji="0" lang="es-ES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T Norms Regular" pitchFamily="50" charset="-52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2626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solidFill>
          <a:srgbClr val="FD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3"/>
          <p:cNvSpPr>
            <a:spLocks noGrp="1"/>
          </p:cNvSpPr>
          <p:nvPr>
            <p:ph type="body" sz="half" idx="11" hasCustomPrompt="1"/>
          </p:nvPr>
        </p:nvSpPr>
        <p:spPr>
          <a:xfrm>
            <a:off x="323528" y="6165304"/>
            <a:ext cx="1584176" cy="50405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г. Благовещенск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>
            <a:lvl1pPr>
              <a:defRPr sz="2800" b="0">
                <a:solidFill>
                  <a:schemeClr val="tx1">
                    <a:lumMod val="75000"/>
                    <a:lumOff val="25000"/>
                  </a:schemeClr>
                </a:solidFill>
                <a:latin typeface="TT Norms Regular" pitchFamily="50" charset="-52"/>
              </a:defRPr>
            </a:lvl1pPr>
          </a:lstStyle>
          <a:p>
            <a:r>
              <a:rPr lang="ru-RU" dirty="0" smtClean="0"/>
              <a:t>ШАБЛОН презентации</a:t>
            </a:r>
            <a:br>
              <a:rPr lang="ru-RU" dirty="0" smtClean="0"/>
            </a:br>
            <a:r>
              <a:rPr lang="ru-RU" dirty="0" smtClean="0"/>
              <a:t>Правительства Амурской области</a:t>
            </a:r>
            <a:endParaRPr lang="ru-RU" dirty="0"/>
          </a:p>
        </p:txBody>
      </p:sp>
      <p:sp>
        <p:nvSpPr>
          <p:cNvPr id="10" name="34 Recortar rectángulo de esquina del mismo lado"/>
          <p:cNvSpPr/>
          <p:nvPr userDrawn="1"/>
        </p:nvSpPr>
        <p:spPr>
          <a:xfrm>
            <a:off x="8388424" y="-27384"/>
            <a:ext cx="504056" cy="432048"/>
          </a:xfrm>
          <a:prstGeom prst="snip2SameRect">
            <a:avLst/>
          </a:prstGeom>
          <a:gradFill>
            <a:gsLst>
              <a:gs pos="0">
                <a:srgbClr val="C00000"/>
              </a:gs>
              <a:gs pos="80000">
                <a:srgbClr val="70201E"/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 b="1" dirty="0">
              <a:latin typeface="TT Norms Regular" pitchFamily="50" charset="-52"/>
            </a:endParaRPr>
          </a:p>
        </p:txBody>
      </p:sp>
      <p:sp>
        <p:nvSpPr>
          <p:cNvPr id="11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8460432" y="8627"/>
            <a:ext cx="360040" cy="396038"/>
          </a:xfrm>
        </p:spPr>
        <p:txBody>
          <a:bodyPr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№</a:t>
            </a:r>
          </a:p>
        </p:txBody>
      </p:sp>
      <p:pic>
        <p:nvPicPr>
          <p:cNvPr id="12" name="Picture 4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982" y="1196752"/>
            <a:ext cx="9125018" cy="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Текст 3"/>
          <p:cNvSpPr>
            <a:spLocks noGrp="1"/>
          </p:cNvSpPr>
          <p:nvPr>
            <p:ph type="body" sz="half" idx="12" hasCustomPrompt="1"/>
          </p:nvPr>
        </p:nvSpPr>
        <p:spPr>
          <a:xfrm>
            <a:off x="323528" y="6453336"/>
            <a:ext cx="1584176" cy="288032"/>
          </a:xfrm>
        </p:spPr>
        <p:txBody>
          <a:bodyPr>
            <a:norm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25 июля 2018 г.</a:t>
            </a:r>
          </a:p>
        </p:txBody>
      </p:sp>
      <p:sp>
        <p:nvSpPr>
          <p:cNvPr id="21" name="Объект 20"/>
          <p:cNvSpPr>
            <a:spLocks noGrp="1"/>
          </p:cNvSpPr>
          <p:nvPr>
            <p:ph sz="quarter" idx="13"/>
          </p:nvPr>
        </p:nvSpPr>
        <p:spPr>
          <a:xfrm>
            <a:off x="468313" y="1412875"/>
            <a:ext cx="8207375" cy="4537075"/>
          </a:xfrm>
        </p:spPr>
        <p:txBody>
          <a:bodyPr/>
          <a:lstStyle>
            <a:lvl1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  <a:defRPr/>
            </a:lvl1pPr>
            <a:lvl2pPr>
              <a:buClr>
                <a:srgbClr val="C00000"/>
              </a:buClr>
              <a:defRPr/>
            </a:lvl2pPr>
            <a:lvl3pPr>
              <a:buClr>
                <a:srgbClr val="C00000"/>
              </a:buClr>
              <a:defRPr/>
            </a:lvl3pPr>
            <a:lvl4pPr>
              <a:buClr>
                <a:srgbClr val="C00000"/>
              </a:buClr>
              <a:defRPr/>
            </a:lvl4pPr>
            <a:lvl5pPr>
              <a:buClr>
                <a:srgbClr val="C00000"/>
              </a:buClr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481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3"/>
          <p:cNvSpPr>
            <a:spLocks noGrp="1"/>
          </p:cNvSpPr>
          <p:nvPr>
            <p:ph type="body" sz="half" idx="11" hasCustomPrompt="1"/>
          </p:nvPr>
        </p:nvSpPr>
        <p:spPr>
          <a:xfrm>
            <a:off x="323528" y="6165304"/>
            <a:ext cx="1584176" cy="50405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г. Благовещенск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  <a:latin typeface="TT Norms Regular" pitchFamily="50" charset="-52"/>
              </a:defRPr>
            </a:lvl1pPr>
          </a:lstStyle>
          <a:p>
            <a:r>
              <a:rPr lang="ru-RU" dirty="0" smtClean="0"/>
              <a:t>Амурская область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8219256" cy="451418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9" name="34 Recortar rectángulo de esquina del mismo lado"/>
          <p:cNvSpPr/>
          <p:nvPr userDrawn="1"/>
        </p:nvSpPr>
        <p:spPr>
          <a:xfrm>
            <a:off x="8388424" y="-27384"/>
            <a:ext cx="504056" cy="432048"/>
          </a:xfrm>
          <a:prstGeom prst="snip2SameRect">
            <a:avLst/>
          </a:prstGeom>
          <a:gradFill>
            <a:gsLst>
              <a:gs pos="0">
                <a:srgbClr val="C00000"/>
              </a:gs>
              <a:gs pos="80000">
                <a:srgbClr val="70201E"/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 b="1" dirty="0">
              <a:latin typeface="TT Norms Regular" pitchFamily="50" charset="-52"/>
            </a:endParaRPr>
          </a:p>
        </p:txBody>
      </p:sp>
      <p:sp>
        <p:nvSpPr>
          <p:cNvPr id="8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8460432" y="8627"/>
            <a:ext cx="360040" cy="396038"/>
          </a:xfrm>
        </p:spPr>
        <p:txBody>
          <a:bodyPr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№</a:t>
            </a:r>
          </a:p>
        </p:txBody>
      </p:sp>
      <p:pic>
        <p:nvPicPr>
          <p:cNvPr id="10" name="Picture 4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982" y="1196752"/>
            <a:ext cx="9125018" cy="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Текст 3"/>
          <p:cNvSpPr>
            <a:spLocks noGrp="1"/>
          </p:cNvSpPr>
          <p:nvPr>
            <p:ph type="body" sz="half" idx="12" hasCustomPrompt="1"/>
          </p:nvPr>
        </p:nvSpPr>
        <p:spPr>
          <a:xfrm>
            <a:off x="323528" y="6453336"/>
            <a:ext cx="1584176" cy="288032"/>
          </a:xfrm>
        </p:spPr>
        <p:txBody>
          <a:bodyPr>
            <a:norm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25 июля 2018 г.</a:t>
            </a:r>
          </a:p>
        </p:txBody>
      </p:sp>
    </p:spTree>
    <p:extLst>
      <p:ext uri="{BB962C8B-B14F-4D97-AF65-F5344CB8AC3E}">
        <p14:creationId xmlns="" xmlns:p14="http://schemas.microsoft.com/office/powerpoint/2010/main" val="132259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Текст 3"/>
          <p:cNvSpPr>
            <a:spLocks noGrp="1"/>
          </p:cNvSpPr>
          <p:nvPr>
            <p:ph type="body" sz="half" idx="11" hasCustomPrompt="1"/>
          </p:nvPr>
        </p:nvSpPr>
        <p:spPr>
          <a:xfrm>
            <a:off x="323528" y="6165304"/>
            <a:ext cx="1584176" cy="50405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г. Благовещенск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864096"/>
          </a:xfrm>
        </p:spPr>
        <p:txBody>
          <a:bodyPr anchor="b">
            <a:noAutofit/>
          </a:bodyPr>
          <a:lstStyle>
            <a:lvl1pPr algn="ctr">
              <a:defRPr sz="4400" b="0">
                <a:solidFill>
                  <a:schemeClr val="tx1">
                    <a:lumMod val="75000"/>
                    <a:lumOff val="25000"/>
                  </a:schemeClr>
                </a:solidFill>
                <a:latin typeface="TT Norms Regular" pitchFamily="50" charset="-52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7544" y="1484783"/>
            <a:ext cx="8208912" cy="324279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TT Norms Regular" pitchFamily="50" charset="-5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869160"/>
            <a:ext cx="8208912" cy="1152128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34 Recortar rectángulo de esquina del mismo lado"/>
          <p:cNvSpPr/>
          <p:nvPr userDrawn="1"/>
        </p:nvSpPr>
        <p:spPr>
          <a:xfrm>
            <a:off x="8388424" y="-27384"/>
            <a:ext cx="504056" cy="432048"/>
          </a:xfrm>
          <a:prstGeom prst="snip2SameRect">
            <a:avLst/>
          </a:prstGeom>
          <a:gradFill>
            <a:gsLst>
              <a:gs pos="0">
                <a:srgbClr val="C00000"/>
              </a:gs>
              <a:gs pos="80000">
                <a:srgbClr val="70201E"/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 b="1" dirty="0">
              <a:latin typeface="TT Norms Regular" pitchFamily="50" charset="-52"/>
            </a:endParaRP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8460432" y="8627"/>
            <a:ext cx="360040" cy="396038"/>
          </a:xfrm>
        </p:spPr>
        <p:txBody>
          <a:bodyPr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№</a:t>
            </a:r>
          </a:p>
        </p:txBody>
      </p:sp>
      <p:pic>
        <p:nvPicPr>
          <p:cNvPr id="13" name="Picture 4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982" y="1196752"/>
            <a:ext cx="9125018" cy="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Текст 3"/>
          <p:cNvSpPr>
            <a:spLocks noGrp="1"/>
          </p:cNvSpPr>
          <p:nvPr>
            <p:ph type="body" sz="half" idx="12" hasCustomPrompt="1"/>
          </p:nvPr>
        </p:nvSpPr>
        <p:spPr>
          <a:xfrm>
            <a:off x="323528" y="6453336"/>
            <a:ext cx="1584176" cy="288032"/>
          </a:xfrm>
        </p:spPr>
        <p:txBody>
          <a:bodyPr>
            <a:norm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25 июля 2018 г.</a:t>
            </a:r>
          </a:p>
        </p:txBody>
      </p:sp>
    </p:spTree>
    <p:extLst>
      <p:ext uri="{BB962C8B-B14F-4D97-AF65-F5344CB8AC3E}">
        <p14:creationId xmlns="" xmlns:p14="http://schemas.microsoft.com/office/powerpoint/2010/main" val="278700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Текст 3"/>
          <p:cNvSpPr>
            <a:spLocks noGrp="1"/>
          </p:cNvSpPr>
          <p:nvPr>
            <p:ph type="body" sz="half" idx="11" hasCustomPrompt="1"/>
          </p:nvPr>
        </p:nvSpPr>
        <p:spPr>
          <a:xfrm>
            <a:off x="323528" y="6165304"/>
            <a:ext cx="1584176" cy="50405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г. Благовещенск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864096"/>
          </a:xfrm>
        </p:spPr>
        <p:txBody>
          <a:bodyPr anchor="b">
            <a:noAutofit/>
          </a:bodyPr>
          <a:lstStyle>
            <a:lvl1pPr algn="ctr">
              <a:defRPr sz="4400" b="0">
                <a:solidFill>
                  <a:schemeClr val="tx1">
                    <a:lumMod val="75000"/>
                    <a:lumOff val="25000"/>
                  </a:schemeClr>
                </a:solidFill>
                <a:latin typeface="TT Norms Regular" pitchFamily="50" charset="-52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4077072"/>
            <a:ext cx="3600400" cy="194421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34 Recortar rectángulo de esquina del mismo lado"/>
          <p:cNvSpPr/>
          <p:nvPr userDrawn="1"/>
        </p:nvSpPr>
        <p:spPr>
          <a:xfrm>
            <a:off x="8388424" y="-27384"/>
            <a:ext cx="504056" cy="432048"/>
          </a:xfrm>
          <a:prstGeom prst="snip2SameRect">
            <a:avLst/>
          </a:prstGeom>
          <a:gradFill>
            <a:gsLst>
              <a:gs pos="0">
                <a:srgbClr val="C00000"/>
              </a:gs>
              <a:gs pos="80000">
                <a:srgbClr val="70201E"/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 b="1" dirty="0">
              <a:latin typeface="TT Norms Regular" pitchFamily="50" charset="-52"/>
            </a:endParaRP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8460432" y="8627"/>
            <a:ext cx="360040" cy="396038"/>
          </a:xfrm>
        </p:spPr>
        <p:txBody>
          <a:bodyPr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№</a:t>
            </a:r>
          </a:p>
        </p:txBody>
      </p:sp>
      <p:pic>
        <p:nvPicPr>
          <p:cNvPr id="13" name="Picture 4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982" y="1196752"/>
            <a:ext cx="9125018" cy="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412776"/>
            <a:ext cx="6331285" cy="4572000"/>
          </a:xfrm>
          <a:prstGeom prst="rect">
            <a:avLst/>
          </a:prstGeom>
        </p:spPr>
      </p:pic>
      <p:sp>
        <p:nvSpPr>
          <p:cNvPr id="17" name="Текст 3"/>
          <p:cNvSpPr>
            <a:spLocks noGrp="1"/>
          </p:cNvSpPr>
          <p:nvPr>
            <p:ph type="body" sz="half" idx="12" hasCustomPrompt="1"/>
          </p:nvPr>
        </p:nvSpPr>
        <p:spPr>
          <a:xfrm>
            <a:off x="323528" y="6453336"/>
            <a:ext cx="1584176" cy="288032"/>
          </a:xfrm>
        </p:spPr>
        <p:txBody>
          <a:bodyPr>
            <a:norm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25 июля 2018 г.</a:t>
            </a:r>
          </a:p>
        </p:txBody>
      </p:sp>
    </p:spTree>
    <p:extLst>
      <p:ext uri="{BB962C8B-B14F-4D97-AF65-F5344CB8AC3E}">
        <p14:creationId xmlns="" xmlns:p14="http://schemas.microsoft.com/office/powerpoint/2010/main" val="873440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465682" y="4149080"/>
            <a:ext cx="8208912" cy="360040"/>
          </a:xfrm>
        </p:spPr>
        <p:txBody>
          <a:bodyPr anchor="ctr"/>
          <a:lstStyle>
            <a:lvl1pPr marL="0" indent="0" algn="ctr">
              <a:buNone/>
              <a:defRPr sz="1800" b="1" u="sng">
                <a:solidFill>
                  <a:schemeClr val="accent1"/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www.amurobl.ru</a:t>
            </a:r>
            <a:endParaRPr lang="ru-RU" dirty="0" smtClean="0"/>
          </a:p>
        </p:txBody>
      </p:sp>
      <p:pic>
        <p:nvPicPr>
          <p:cNvPr id="13" name="Picture 4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982" y="1196752"/>
            <a:ext cx="9125018" cy="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3363" b="14351"/>
          <a:stretch/>
        </p:blipFill>
        <p:spPr bwMode="auto">
          <a:xfrm>
            <a:off x="236789" y="6309320"/>
            <a:ext cx="1152128" cy="36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21 CuadroTexto"/>
          <p:cNvSpPr txBox="1"/>
          <p:nvPr userDrawn="1"/>
        </p:nvSpPr>
        <p:spPr>
          <a:xfrm>
            <a:off x="1680872" y="2924944"/>
            <a:ext cx="65405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T Norms Regular" pitchFamily="50" charset="-52"/>
              </a:rPr>
              <a:t>Спасибо за </a:t>
            </a:r>
            <a:r>
              <a:rPr lang="ru-RU" sz="4800" dirty="0" smtClean="0">
                <a:solidFill>
                  <a:srgbClr val="C00000"/>
                </a:solidFill>
                <a:latin typeface="TT Norms Regular" pitchFamily="50" charset="-52"/>
              </a:rPr>
              <a:t>внимание!</a:t>
            </a:r>
            <a:endParaRPr lang="es-ES" sz="4800" b="1" dirty="0">
              <a:solidFill>
                <a:srgbClr val="C00000"/>
              </a:solidFill>
              <a:latin typeface="TT Norms Regular" pitchFamily="50" charset="-52"/>
            </a:endParaRPr>
          </a:p>
        </p:txBody>
      </p:sp>
      <p:sp>
        <p:nvSpPr>
          <p:cNvPr id="17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2411760" y="6309320"/>
            <a:ext cx="4320480" cy="360040"/>
          </a:xfrm>
        </p:spPr>
        <p:txBody>
          <a:bodyPr anchor="ctr"/>
          <a:lstStyle>
            <a:lvl1pPr marL="0" indent="0" algn="ctr">
              <a:buNone/>
              <a:defRPr sz="1800" b="1" u="none">
                <a:solidFill>
                  <a:schemeClr val="tx1">
                    <a:lumMod val="50000"/>
                    <a:lumOff val="50000"/>
                  </a:schemeClr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ИОГВ</a:t>
            </a:r>
          </a:p>
        </p:txBody>
      </p:sp>
    </p:spTree>
    <p:extLst>
      <p:ext uri="{BB962C8B-B14F-4D97-AF65-F5344CB8AC3E}">
        <p14:creationId xmlns="" xmlns:p14="http://schemas.microsoft.com/office/powerpoint/2010/main" val="384544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TT Norms Regular" pitchFamily="50" charset="-52"/>
              </a:rPr>
              <a:t>ШАБЛОН</a:t>
            </a: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T Norms Regular" pitchFamily="50" charset="-52"/>
              </a:rPr>
              <a:t>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T Norms Regular" pitchFamily="50" charset="-52"/>
              </a:rPr>
              <a:t>презентации</a:t>
            </a:r>
            <a:b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T Norms Regular" pitchFamily="50" charset="-52"/>
              </a:rPr>
            </a:br>
            <a:r>
              <a:rPr lang="ru-RU" sz="2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T Norms Regular" pitchFamily="50" charset="-52"/>
              </a:rPr>
              <a:t>Правительства Амурской области</a:t>
            </a:r>
            <a:endParaRPr lang="es-ES" sz="2800" b="0" dirty="0">
              <a:solidFill>
                <a:schemeClr val="tx1">
                  <a:lumMod val="75000"/>
                  <a:lumOff val="25000"/>
                </a:schemeClr>
              </a:solidFill>
              <a:latin typeface="TT Norms Regular" pitchFamily="50" charset="-52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484784"/>
            <a:ext cx="8229600" cy="4421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7" name="Picture 4"/>
          <p:cNvPicPr>
            <a:picLocks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75" y="6093296"/>
            <a:ext cx="9125018" cy="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Группа 7"/>
          <p:cNvGrpSpPr/>
          <p:nvPr userDrawn="1"/>
        </p:nvGrpSpPr>
        <p:grpSpPr>
          <a:xfrm>
            <a:off x="6804248" y="6165304"/>
            <a:ext cx="2232248" cy="584857"/>
            <a:chOff x="6876256" y="6165304"/>
            <a:chExt cx="2232248" cy="584857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="" xmlns:a14="http://schemas.microsoft.com/office/drawing/2010/main">
                    <a14:imgLayer r:embed="rId10">
                      <a14:imgEffect>
                        <a14:backgroundRemoval t="10000" b="90000" l="10000" r="90000"/>
                      </a14:imgEffect>
                      <a14:imgEffect>
                        <a14:sharpenSoften amount="40000"/>
                      </a14:imgEffect>
                      <a14:imgEffect>
                        <a14:colorTemperature colorTemp="5200"/>
                      </a14:imgEffect>
                      <a14:imgEffect>
                        <a14:brightnessContrast bright="6000" contrast="35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6256" y="6165304"/>
              <a:ext cx="536119" cy="584857"/>
            </a:xfrm>
            <a:prstGeom prst="rect">
              <a:avLst/>
            </a:prstGeom>
          </p:spPr>
        </p:pic>
        <p:sp>
          <p:nvSpPr>
            <p:cNvPr id="10" name="3 CuadroTexto"/>
            <p:cNvSpPr txBox="1"/>
            <p:nvPr/>
          </p:nvSpPr>
          <p:spPr>
            <a:xfrm>
              <a:off x="7380312" y="6309320"/>
              <a:ext cx="1728192" cy="338554"/>
            </a:xfrm>
            <a:prstGeom prst="rect">
              <a:avLst/>
            </a:prstGeom>
            <a:noFill/>
          </p:spPr>
          <p:txBody>
            <a:bodyPr wrap="square" lIns="0" tIns="0" rIns="0" bIns="0" numCol="1" spcCol="720000" rtlCol="0">
              <a:spAutoFit/>
            </a:bodyPr>
            <a:lstStyle/>
            <a:p>
              <a:r>
                <a:rPr lang="ru-RU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T Norms Regular" pitchFamily="50" charset="-52"/>
                </a:rPr>
                <a:t>ПРАВИТЕЛЬСТВО</a:t>
              </a:r>
            </a:p>
            <a:p>
              <a:r>
                <a:rPr lang="ru-RU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T Norms Regular" pitchFamily="50" charset="-52"/>
                </a:rPr>
                <a:t>АМУРСКОЙ ОБЛАСТИ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898423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7" r:id="rId4"/>
    <p:sldLayoutId id="2147483659" r:id="rId5"/>
    <p:sldLayoutId id="2147483658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C00000"/>
        </a:buClr>
        <a:buFont typeface="Wingdings" panose="05000000000000000000" pitchFamily="2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TT Norms Regular" pitchFamily="50" charset="-52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Char char="–"/>
        <a:defRPr sz="2800" kern="1200">
          <a:solidFill>
            <a:schemeClr val="tx1">
              <a:lumMod val="75000"/>
              <a:lumOff val="25000"/>
            </a:schemeClr>
          </a:solidFill>
          <a:latin typeface="TT Norms Regular" pitchFamily="50" charset="-52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TT Norms Regular" pitchFamily="50" charset="-52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TT Norms Regular" pitchFamily="50" charset="-52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TT Norms Regular" pitchFamily="50" charset="-52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40000"/>
                    </a14:imgEffect>
                    <a14:imgEffect>
                      <a14:colorTemperature colorTemp="5200"/>
                    </a14:imgEffect>
                    <a14:imgEffect>
                      <a14:brightnessContrast bright="6000" contrast="3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3363" b="14351"/>
          <a:stretch/>
        </p:blipFill>
        <p:spPr bwMode="auto">
          <a:xfrm>
            <a:off x="236789" y="6309320"/>
            <a:ext cx="1152128" cy="36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2 Subtítulo"/>
          <p:cNvSpPr>
            <a:spLocks noGrp="1"/>
          </p:cNvSpPr>
          <p:nvPr>
            <p:ph type="subTitle" idx="4294967295"/>
          </p:nvPr>
        </p:nvSpPr>
        <p:spPr>
          <a:xfrm>
            <a:off x="3571868" y="1785926"/>
            <a:ext cx="5214974" cy="2214578"/>
          </a:xfrm>
        </p:spPr>
        <p:txBody>
          <a:bodyPr>
            <a:no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T Norms Regular"/>
              </a:rPr>
              <a:t>Результаты осуществления </a:t>
            </a:r>
            <a:r>
              <a:rPr lang="ru-RU" sz="2400" dirty="0" smtClean="0">
                <a:solidFill>
                  <a:srgbClr val="FF0000"/>
                </a:solidFill>
                <a:latin typeface="TT Norms Regular"/>
              </a:rPr>
              <a:t>министерством финансов 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sz="2400" dirty="0" smtClean="0">
                <a:solidFill>
                  <a:srgbClr val="FF0000"/>
                </a:solidFill>
                <a:latin typeface="TT Norms Regular"/>
              </a:rPr>
              <a:t>Амурской области </a:t>
            </a:r>
            <a:r>
              <a:rPr lang="ru-RU" sz="2400" dirty="0" smtClean="0">
                <a:solidFill>
                  <a:schemeClr val="tx1"/>
                </a:solidFill>
                <a:latin typeface="TT Norms Regular"/>
              </a:rPr>
              <a:t>полномочий 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T Norms Regular"/>
              </a:rPr>
              <a:t>по внутреннему государственному финансовому контролю 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sz="2400" dirty="0" smtClean="0">
                <a:solidFill>
                  <a:srgbClr val="FF0000"/>
                </a:solidFill>
                <a:latin typeface="TT Norms Regular"/>
              </a:rPr>
              <a:t>в 2018 году</a:t>
            </a:r>
            <a:endParaRPr lang="es-ES" sz="2400" dirty="0" smtClean="0">
              <a:solidFill>
                <a:srgbClr val="FF0000"/>
              </a:solidFill>
              <a:latin typeface="TT Norms Regular"/>
            </a:endParaRPr>
          </a:p>
        </p:txBody>
      </p:sp>
      <p:pic>
        <p:nvPicPr>
          <p:cNvPr id="9" name="Picture 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75" y="6093296"/>
            <a:ext cx="9125018" cy="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6804248" y="6165304"/>
            <a:ext cx="2232248" cy="584857"/>
            <a:chOff x="6876256" y="6165304"/>
            <a:chExt cx="2232248" cy="584857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=""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  <a14:imgEffect>
                        <a14:sharpenSoften amount="40000"/>
                      </a14:imgEffect>
                      <a14:imgEffect>
                        <a14:colorTemperature colorTemp="5200"/>
                      </a14:imgEffect>
                      <a14:imgEffect>
                        <a14:brightnessContrast bright="6000" contrast="35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6256" y="6165304"/>
              <a:ext cx="536119" cy="584857"/>
            </a:xfrm>
            <a:prstGeom prst="rect">
              <a:avLst/>
            </a:prstGeom>
          </p:spPr>
        </p:pic>
        <p:sp>
          <p:nvSpPr>
            <p:cNvPr id="8" name="3 CuadroTexto"/>
            <p:cNvSpPr txBox="1"/>
            <p:nvPr/>
          </p:nvSpPr>
          <p:spPr>
            <a:xfrm>
              <a:off x="7380312" y="6309320"/>
              <a:ext cx="1728192" cy="338554"/>
            </a:xfrm>
            <a:prstGeom prst="rect">
              <a:avLst/>
            </a:prstGeom>
            <a:noFill/>
          </p:spPr>
          <p:txBody>
            <a:bodyPr wrap="square" lIns="0" tIns="0" rIns="0" bIns="0" numCol="1" spcCol="720000" rtlCol="0">
              <a:spAutoFit/>
            </a:bodyPr>
            <a:lstStyle/>
            <a:p>
              <a:r>
                <a:rPr lang="ru-RU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T Norms Regular" pitchFamily="50" charset="-52"/>
                </a:rPr>
                <a:t>ПРАВИТЕЛЬСТВО</a:t>
              </a:r>
            </a:p>
            <a:p>
              <a:r>
                <a:rPr lang="ru-RU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T Norms Regular" pitchFamily="50" charset="-52"/>
                </a:rPr>
                <a:t>АМУРСКОЙ ОБЛАСТИ</a:t>
              </a:r>
            </a:p>
          </p:txBody>
        </p:sp>
      </p:grpSp>
      <p:sp>
        <p:nvSpPr>
          <p:cNvPr id="11" name="Заголовок 1"/>
          <p:cNvSpPr txBox="1">
            <a:spLocks/>
          </p:cNvSpPr>
          <p:nvPr/>
        </p:nvSpPr>
        <p:spPr>
          <a:xfrm>
            <a:off x="3635896" y="4509120"/>
            <a:ext cx="4966320" cy="3983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600" kern="1200" baseline="0">
                <a:solidFill>
                  <a:schemeClr val="tx1"/>
                </a:solidFill>
                <a:latin typeface="TT Norms Regular" pitchFamily="50" charset="-52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Министерство финансов Амурской области</a:t>
            </a:r>
          </a:p>
        </p:txBody>
      </p:sp>
    </p:spTree>
    <p:extLst>
      <p:ext uri="{BB962C8B-B14F-4D97-AF65-F5344CB8AC3E}">
        <p14:creationId xmlns="" xmlns:p14="http://schemas.microsoft.com/office/powerpoint/2010/main" val="147232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403921" y="476672"/>
            <a:ext cx="7776864" cy="5760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T Norms Regular" pitchFamily="50" charset="-52"/>
              </a:rPr>
              <a:t>Внутренний государственный финансовый контроль (</a:t>
            </a:r>
            <a:r>
              <a:rPr lang="ru-RU" sz="2000" dirty="0" smtClean="0">
                <a:solidFill>
                  <a:srgbClr val="FF0000"/>
                </a:solidFill>
                <a:latin typeface="TT Norms Regular" pitchFamily="50" charset="-52"/>
              </a:rPr>
              <a:t>ВГФК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T Norms Regular" pitchFamily="50" charset="-52"/>
              </a:rPr>
              <a:t>) осуществляется в соответствии с:</a:t>
            </a:r>
          </a:p>
        </p:txBody>
      </p:sp>
      <p:sp>
        <p:nvSpPr>
          <p:cNvPr id="8" name="3 CuadroTexto"/>
          <p:cNvSpPr txBox="1"/>
          <p:nvPr/>
        </p:nvSpPr>
        <p:spPr>
          <a:xfrm>
            <a:off x="285720" y="1500174"/>
            <a:ext cx="8436271" cy="4770537"/>
          </a:xfrm>
          <a:prstGeom prst="rect">
            <a:avLst/>
          </a:prstGeom>
          <a:noFill/>
        </p:spPr>
        <p:txBody>
          <a:bodyPr wrap="square" lIns="0" tIns="0" rIns="0" bIns="0" numCol="1" spcCol="720000" rtlCol="0">
            <a:spAutoFit/>
          </a:bodyPr>
          <a:lstStyle/>
          <a:p>
            <a:pPr indent="360363">
              <a:spcAft>
                <a:spcPts val="600"/>
              </a:spcAft>
            </a:pPr>
            <a:r>
              <a:rPr lang="ru-RU" sz="1700" dirty="0" smtClean="0">
                <a:latin typeface="TT Norms Regular"/>
              </a:rPr>
              <a:t>1. Бюджетным кодексом Российской Федерации;</a:t>
            </a:r>
            <a:endParaRPr lang="en-US" sz="1700" dirty="0" smtClean="0">
              <a:latin typeface="TT Norms Regular"/>
            </a:endParaRPr>
          </a:p>
          <a:p>
            <a:pPr indent="360363">
              <a:spcAft>
                <a:spcPts val="600"/>
              </a:spcAft>
            </a:pPr>
            <a:endParaRPr lang="ru-RU" sz="1700" dirty="0" smtClean="0">
              <a:latin typeface="TT Norms Regular"/>
            </a:endParaRPr>
          </a:p>
          <a:p>
            <a:pPr lvl="0" indent="360363">
              <a:spcAft>
                <a:spcPts val="600"/>
              </a:spcAft>
            </a:pPr>
            <a:r>
              <a:rPr lang="ru-RU" sz="1700" dirty="0" smtClean="0">
                <a:latin typeface="TT Norms Regular"/>
              </a:rPr>
              <a:t>2. </a:t>
            </a:r>
            <a:r>
              <a:rPr lang="ru-RU" sz="1700" dirty="0" smtClean="0">
                <a:latin typeface="TT Norms Regular"/>
                <a:ea typeface="Calibri" pitchFamily="34" charset="0"/>
                <a:cs typeface="Arial" pitchFamily="34" charset="0"/>
              </a:rPr>
              <a:t>Постановлением </a:t>
            </a:r>
            <a:r>
              <a:rPr lang="ru-RU" sz="1700" dirty="0" smtClean="0">
                <a:latin typeface="TT Norms Regular"/>
                <a:cs typeface="Arial" pitchFamily="34" charset="0"/>
              </a:rPr>
              <a:t>губернатора</a:t>
            </a:r>
            <a:r>
              <a:rPr lang="ru-RU" sz="1700" dirty="0" smtClean="0">
                <a:latin typeface="TT Norms Regular"/>
                <a:ea typeface="Calibri" pitchFamily="34" charset="0"/>
                <a:cs typeface="Arial" pitchFamily="34" charset="0"/>
              </a:rPr>
              <a:t> Амурской области от 03.08.2007 № 461 «Об утверждении положения о министерстве финансов Амурской области»</a:t>
            </a:r>
            <a:r>
              <a:rPr lang="ru-RU" sz="1700" dirty="0" smtClean="0">
                <a:latin typeface="TT Norms Regular"/>
                <a:cs typeface="Arial" pitchFamily="34" charset="0"/>
              </a:rPr>
              <a:t>;</a:t>
            </a:r>
            <a:endParaRPr lang="en-US" sz="1700" dirty="0" smtClean="0">
              <a:latin typeface="TT Norms Regular"/>
              <a:cs typeface="Arial" pitchFamily="34" charset="0"/>
            </a:endParaRPr>
          </a:p>
          <a:p>
            <a:pPr lvl="0" indent="360363">
              <a:spcAft>
                <a:spcPts val="600"/>
              </a:spcAft>
            </a:pPr>
            <a:endParaRPr lang="en-US" sz="1700" dirty="0" smtClean="0">
              <a:latin typeface="TT Norms Regular"/>
              <a:cs typeface="Arial" pitchFamily="34" charset="0"/>
            </a:endParaRPr>
          </a:p>
          <a:p>
            <a:pPr lvl="0" indent="360363">
              <a:spcAft>
                <a:spcPts val="600"/>
              </a:spcAft>
            </a:pPr>
            <a:r>
              <a:rPr lang="ru-RU" sz="1700" dirty="0" smtClean="0">
                <a:latin typeface="TT Norms Regular"/>
              </a:rPr>
              <a:t>3. </a:t>
            </a:r>
            <a:r>
              <a:rPr lang="ru-RU" sz="1700" dirty="0" smtClean="0">
                <a:latin typeface="TT Norms Regular"/>
                <a:ea typeface="Times New Roman" pitchFamily="18" charset="0"/>
                <a:cs typeface="Arial" pitchFamily="34" charset="0"/>
              </a:rPr>
              <a:t>Постановлением Правительства Амурской области от</a:t>
            </a:r>
            <a:r>
              <a:rPr lang="en-US" sz="17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700" dirty="0" smtClean="0">
                <a:latin typeface="TT Norms Regular"/>
                <a:ea typeface="Times New Roman" pitchFamily="18" charset="0"/>
                <a:cs typeface="Arial" pitchFamily="34" charset="0"/>
              </a:rPr>
              <a:t>01.11.2013 № 531 </a:t>
            </a:r>
            <a:r>
              <a:rPr lang="ru-RU" sz="1700" dirty="0" smtClean="0">
                <a:latin typeface="TT Norms Regular"/>
                <a:cs typeface="Arial" pitchFamily="34" charset="0"/>
              </a:rPr>
              <a:t>«О Порядке осуществления органом внутреннего государственного финансового контроля полномочий по контролю в финансово-бюджетной сфере»;</a:t>
            </a:r>
            <a:endParaRPr lang="en-US" sz="1700" dirty="0" smtClean="0">
              <a:latin typeface="TT Norms Regular"/>
              <a:cs typeface="Arial" pitchFamily="34" charset="0"/>
            </a:endParaRPr>
          </a:p>
          <a:p>
            <a:pPr lvl="0" indent="360363">
              <a:spcAft>
                <a:spcPts val="600"/>
              </a:spcAft>
            </a:pPr>
            <a:endParaRPr lang="ru-RU" sz="1700" dirty="0" smtClean="0">
              <a:latin typeface="TT Norms Regular"/>
              <a:cs typeface="Arial" pitchFamily="34" charset="0"/>
            </a:endParaRPr>
          </a:p>
          <a:p>
            <a:pPr lvl="0" indent="360363">
              <a:spcAft>
                <a:spcPts val="600"/>
              </a:spcAft>
            </a:pPr>
            <a:r>
              <a:rPr lang="ru-RU" sz="1700" dirty="0" smtClean="0">
                <a:latin typeface="TT Norms Regular"/>
                <a:cs typeface="Arial" pitchFamily="34" charset="0"/>
              </a:rPr>
              <a:t>4. </a:t>
            </a:r>
            <a:r>
              <a:rPr lang="ru-RU" sz="1700" dirty="0" smtClean="0">
                <a:latin typeface="TT Norms Regular"/>
                <a:ea typeface="Times New Roman" pitchFamily="18" charset="0"/>
                <a:cs typeface="Arial" pitchFamily="34" charset="0"/>
              </a:rPr>
              <a:t>Постановлением Правительства Амурской области </a:t>
            </a:r>
            <a:r>
              <a:rPr lang="ru-RU" sz="1700" dirty="0" smtClean="0">
                <a:latin typeface="TT Norms Regular"/>
              </a:rPr>
              <a:t>06.07.2018 № 314 «Об утверждении Порядка осуществления органом внутреннего государственного финансового контроля полномочий по контролю за соблюдением Федерального закона от 05.04.2013 № 44-ФЗ «О контрактной системе в сфере закупок товаров, работ, услуг для обеспечения государственных и муниципальных нужд»</a:t>
            </a:r>
            <a:endParaRPr lang="ru-RU" sz="1700" dirty="0" smtClean="0">
              <a:latin typeface="TT Norms Regular"/>
              <a:cs typeface="Arial" pitchFamily="34" charset="0"/>
            </a:endParaRPr>
          </a:p>
          <a:p>
            <a:pPr indent="361950">
              <a:spcAft>
                <a:spcPts val="600"/>
              </a:spcAft>
              <a:buClr>
                <a:srgbClr val="C00000"/>
              </a:buClr>
            </a:pPr>
            <a:endParaRPr lang="ru-RU" sz="1600" dirty="0" smtClean="0">
              <a:solidFill>
                <a:srgbClr val="C00000"/>
              </a:solidFill>
              <a:latin typeface="TT Norms Regular" pitchFamily="50" charset="-52"/>
            </a:endParaRPr>
          </a:p>
          <a:p>
            <a:pPr>
              <a:spcAft>
                <a:spcPts val="600"/>
              </a:spcAft>
            </a:pPr>
            <a:endParaRPr lang="ru-RU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T Norms Regular" pitchFamily="50" charset="-52"/>
            </a:endParaRPr>
          </a:p>
        </p:txBody>
      </p:sp>
      <p:sp>
        <p:nvSpPr>
          <p:cNvPr id="9" name="Текст 3"/>
          <p:cNvSpPr>
            <a:spLocks noGrp="1"/>
          </p:cNvSpPr>
          <p:nvPr>
            <p:ph type="body" sz="half" idx="11"/>
          </p:nvPr>
        </p:nvSpPr>
        <p:spPr>
          <a:xfrm>
            <a:off x="323528" y="6165304"/>
            <a:ext cx="1584176" cy="50405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г. Благовещенск</a:t>
            </a:r>
          </a:p>
        </p:txBody>
      </p:sp>
    </p:spTree>
    <p:extLst>
      <p:ext uri="{BB962C8B-B14F-4D97-AF65-F5344CB8AC3E}">
        <p14:creationId xmlns="" xmlns:p14="http://schemas.microsoft.com/office/powerpoint/2010/main" val="1115938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10"/>
          </p:nvPr>
        </p:nvSpPr>
        <p:spPr>
          <a:xfrm>
            <a:off x="8460432" y="8627"/>
            <a:ext cx="432048" cy="396038"/>
          </a:xfrm>
        </p:spPr>
        <p:txBody>
          <a:bodyPr>
            <a:norm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2" name="2 Subtítulo"/>
          <p:cNvSpPr txBox="1">
            <a:spLocks/>
          </p:cNvSpPr>
          <p:nvPr/>
        </p:nvSpPr>
        <p:spPr>
          <a:xfrm>
            <a:off x="403920" y="260648"/>
            <a:ext cx="7776864" cy="86409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FF0000"/>
                </a:solidFill>
                <a:latin typeface="TT Norms Regular"/>
              </a:rPr>
              <a:t>В 2018 году проведено 44 контрольных мероприятия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latin typeface="TT Norms Regular"/>
              </a:rPr>
              <a:t>Объекты контроля:</a:t>
            </a:r>
            <a:endParaRPr lang="en-US" sz="2000" dirty="0" smtClean="0">
              <a:latin typeface="TT Norms Regular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s-E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Текст 3"/>
          <p:cNvSpPr>
            <a:spLocks noGrp="1"/>
          </p:cNvSpPr>
          <p:nvPr>
            <p:ph type="body" sz="half" idx="11"/>
          </p:nvPr>
        </p:nvSpPr>
        <p:spPr>
          <a:xfrm>
            <a:off x="323528" y="6165304"/>
            <a:ext cx="1584176" cy="50405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г. Благовещенск</a:t>
            </a:r>
          </a:p>
        </p:txBody>
      </p:sp>
      <p:sp>
        <p:nvSpPr>
          <p:cNvPr id="19" name="Скругленный прямоугольник 4"/>
          <p:cNvSpPr/>
          <p:nvPr/>
        </p:nvSpPr>
        <p:spPr>
          <a:xfrm>
            <a:off x="2285984" y="1654042"/>
            <a:ext cx="5500726" cy="13188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4780" tIns="144780" rIns="144780" bIns="144780" numCol="1" spcCol="1270" anchor="ctr" anchorCtr="0">
            <a:noAutofit/>
          </a:bodyPr>
          <a:lstStyle/>
          <a:p>
            <a:pPr lvl="0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kern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Диаграмма 16"/>
          <p:cNvGraphicFramePr/>
          <p:nvPr/>
        </p:nvGraphicFramePr>
        <p:xfrm>
          <a:off x="571472" y="1643050"/>
          <a:ext cx="8286808" cy="3706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2 Subtítulo"/>
          <p:cNvSpPr txBox="1">
            <a:spLocks/>
          </p:cNvSpPr>
          <p:nvPr/>
        </p:nvSpPr>
        <p:spPr>
          <a:xfrm>
            <a:off x="785786" y="1714488"/>
            <a:ext cx="2143140" cy="14287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1800" dirty="0" smtClean="0">
                <a:latin typeface="TT Norms Regular"/>
                <a:cs typeface="Times New Roman" pitchFamily="18" charset="0"/>
              </a:rPr>
              <a:t>Исполнительные органы государственной власти области</a:t>
            </a:r>
            <a:endParaRPr lang="es-ES" sz="1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431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403921" y="476672"/>
            <a:ext cx="7776864" cy="5760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T Norms Regular" pitchFamily="50" charset="-52"/>
              </a:rPr>
              <a:t>Структура выявленных нарушений</a:t>
            </a:r>
          </a:p>
        </p:txBody>
      </p:sp>
      <p:sp>
        <p:nvSpPr>
          <p:cNvPr id="9" name="Текст 3"/>
          <p:cNvSpPr>
            <a:spLocks noGrp="1"/>
          </p:cNvSpPr>
          <p:nvPr>
            <p:ph type="body" sz="half" idx="11"/>
          </p:nvPr>
        </p:nvSpPr>
        <p:spPr>
          <a:xfrm>
            <a:off x="323528" y="6165304"/>
            <a:ext cx="1584176" cy="50405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г. Благовещенск</a:t>
            </a:r>
          </a:p>
        </p:txBody>
      </p:sp>
      <p:graphicFrame>
        <p:nvGraphicFramePr>
          <p:cNvPr id="6" name="Group 6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55201383"/>
              </p:ext>
            </p:extLst>
          </p:nvPr>
        </p:nvGraphicFramePr>
        <p:xfrm>
          <a:off x="428596" y="2000240"/>
          <a:ext cx="8143932" cy="4016379"/>
        </p:xfrm>
        <a:graphic>
          <a:graphicData uri="http://schemas.openxmlformats.org/drawingml/2006/table">
            <a:tbl>
              <a:tblPr/>
              <a:tblGrid>
                <a:gridCol w="6143668"/>
                <a:gridCol w="1000132"/>
                <a:gridCol w="1000132"/>
              </a:tblGrid>
              <a:tr h="446088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млн.руб.</a:t>
                      </a:r>
                      <a:endParaRPr kumimoji="0" lang="en-US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%</a:t>
                      </a:r>
                      <a:endParaRPr kumimoji="0" lang="en-US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</a:tr>
              <a:tr h="446088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Нарушение правил ведения бухгалтерского учета</a:t>
                      </a:r>
                      <a:endParaRPr kumimoji="0" lang="en-US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T Norms Regular" pitchFamily="50" charset="-52"/>
                        </a:rPr>
                        <a:t>217,7</a:t>
                      </a:r>
                      <a:endParaRPr kumimoji="0" lang="en-US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ADB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56,4</a:t>
                      </a:r>
                      <a:endParaRPr kumimoji="0" lang="en-US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ADB5">
                        <a:alpha val="82001"/>
                      </a:srgbClr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Искажение бухгалтерской (бюджетной) отчетности</a:t>
                      </a:r>
                      <a:endParaRPr kumimoji="0" lang="en-US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T Norms Regular" pitchFamily="50" charset="-52"/>
                        </a:rPr>
                        <a:t>131,1</a:t>
                      </a:r>
                      <a:endParaRPr kumimoji="0" lang="en-US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ADB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34,0</a:t>
                      </a:r>
                      <a:endParaRPr kumimoji="0" lang="en-US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ADB5">
                        <a:alpha val="82001"/>
                      </a:srgbClr>
                    </a:solidFill>
                  </a:tcPr>
                </a:tc>
              </a:tr>
              <a:tr h="446088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Неправомерное использование средств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T Norms Regular" pitchFamily="50" charset="-52"/>
                        </a:rPr>
                        <a:t>13,6</a:t>
                      </a:r>
                      <a:endParaRPr kumimoji="0" lang="en-US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ADB5">
                        <a:alpha val="48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3,5</a:t>
                      </a:r>
                      <a:endParaRPr kumimoji="0" lang="en-US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ADB5">
                        <a:alpha val="50000"/>
                      </a:srgbClr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Нецелевое использование средств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T Norms Regular" pitchFamily="50" charset="-52"/>
                        </a:rPr>
                        <a:t>1,03</a:t>
                      </a:r>
                      <a:endParaRPr kumimoji="0" lang="en-US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ADB5">
                        <a:alpha val="4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0,2</a:t>
                      </a:r>
                      <a:endParaRPr kumimoji="0" lang="en-US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ADB5">
                        <a:alpha val="50000"/>
                      </a:srgbClr>
                    </a:solidFill>
                  </a:tcPr>
                </a:tc>
              </a:tr>
              <a:tr h="447675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Нарушение методологии применения бюджетной классификации</a:t>
                      </a:r>
                      <a:endParaRPr kumimoji="0" lang="en-US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T Norms Regular" pitchFamily="50" charset="-52"/>
                        </a:rPr>
                        <a:t>12,6</a:t>
                      </a:r>
                      <a:endParaRPr kumimoji="0" lang="en-US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ADB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3,3</a:t>
                      </a:r>
                      <a:endParaRPr kumimoji="0" lang="en-US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ADB5">
                        <a:alpha val="82001"/>
                      </a:srgbClr>
                    </a:solidFill>
                  </a:tcPr>
                </a:tc>
              </a:tr>
              <a:tr h="446088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Неэффективное использование средств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T Norms Regular" pitchFamily="50" charset="-52"/>
                        </a:rPr>
                        <a:t>1,6</a:t>
                      </a:r>
                      <a:endParaRPr kumimoji="0" lang="en-US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ADB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0,4</a:t>
                      </a:r>
                      <a:endParaRPr kumimoji="0" lang="en-US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ADB5">
                        <a:alpha val="82001"/>
                      </a:srgbClr>
                    </a:solidFill>
                  </a:tcPr>
                </a:tc>
              </a:tr>
              <a:tr h="446088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Нарушения при осуществлении закупок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T Norms Regular" pitchFamily="50" charset="-52"/>
                        </a:rPr>
                        <a:t>8,1</a:t>
                      </a:r>
                      <a:endParaRPr kumimoji="0" lang="en-US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ADB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2,1</a:t>
                      </a:r>
                      <a:endParaRPr kumimoji="0" lang="en-US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ADB5">
                        <a:alpha val="50000"/>
                      </a:srgbClr>
                    </a:solidFill>
                  </a:tcPr>
                </a:tc>
              </a:tr>
              <a:tr h="446088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Прочие нарушения</a:t>
                      </a:r>
                      <a:endParaRPr kumimoji="0" lang="en-US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T Norms Regular" pitchFamily="50" charset="-52"/>
                        </a:rPr>
                        <a:t>0,3</a:t>
                      </a:r>
                      <a:endParaRPr kumimoji="0" lang="en-US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ADB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itchFamily="2" charset="2"/>
                        <a:defRPr sz="2400" b="1" kern="12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T Norms Regular" pitchFamily="50" charset="-52"/>
                        </a:rPr>
                        <a:t>0,1</a:t>
                      </a:r>
                      <a:endParaRPr kumimoji="0" lang="en-US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T Norms Regular" pitchFamily="50" charset="-5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ADB5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14348" y="1285860"/>
            <a:ext cx="2643206" cy="107157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TT Norms Regular"/>
                <a:cs typeface="Times New Roman" panose="02020603050405020304" pitchFamily="18" charset="0"/>
              </a:rPr>
              <a:t>Общая сумма финансовых нарушений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TT Norms Regular"/>
                <a:cs typeface="Times New Roman" panose="02020603050405020304" pitchFamily="18" charset="0"/>
              </a:rPr>
              <a:t>386,03 млн.руб.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29058" y="1285860"/>
            <a:ext cx="2357454" cy="107157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T Norms Regular"/>
              </a:rPr>
              <a:t>Объем проверенных средств 4 787,27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T Norms Regular"/>
              </a:rPr>
              <a:t>млн.руб.</a:t>
            </a:r>
            <a:endParaRPr lang="ru-RU" sz="1600" b="1" dirty="0">
              <a:solidFill>
                <a:schemeClr val="tx1"/>
              </a:solidFill>
              <a:latin typeface="TT Norms Regular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5938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15436" cy="76814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Принятые меры по результатам контрольной деятельности</a:t>
            </a:r>
            <a:endParaRPr lang="ru-RU" sz="2200" b="1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10"/>
          </p:nvPr>
        </p:nvSpPr>
        <p:spPr>
          <a:xfrm>
            <a:off x="8358214" y="0"/>
            <a:ext cx="576064" cy="396038"/>
          </a:xfrm>
        </p:spPr>
        <p:txBody>
          <a:bodyPr>
            <a:norm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10" y="1500174"/>
            <a:ext cx="2643206" cy="1214446"/>
          </a:xfrm>
          <a:prstGeom prst="roundRect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T Norms Regular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85786" y="1714488"/>
            <a:ext cx="235745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chemeClr val="bg1"/>
                </a:solidFill>
                <a:latin typeface="TT Norms Regular"/>
              </a:rPr>
              <a:t>Направлено 33 представления</a:t>
            </a:r>
          </a:p>
        </p:txBody>
      </p:sp>
      <p:sp>
        <p:nvSpPr>
          <p:cNvPr id="31" name="Текст 30"/>
          <p:cNvSpPr>
            <a:spLocks noGrp="1"/>
          </p:cNvSpPr>
          <p:nvPr>
            <p:ph type="body" sz="half" idx="2"/>
          </p:nvPr>
        </p:nvSpPr>
        <p:spPr>
          <a:xfrm>
            <a:off x="4214810" y="1428736"/>
            <a:ext cx="4643470" cy="1071570"/>
          </a:xfrm>
          <a:prstGeom prst="roundRect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429124" y="1571612"/>
            <a:ext cx="4214842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latin typeface="TT Norms Regular"/>
              </a:rPr>
              <a:t>Составлено 5 уведомлений </a:t>
            </a:r>
            <a:r>
              <a:rPr lang="ru-RU" sz="1600" dirty="0" smtClean="0">
                <a:latin typeface="TT Norms Regular"/>
              </a:rPr>
              <a:t>о применении бюджетных мер принуждения </a:t>
            </a:r>
            <a:r>
              <a:rPr lang="ru-RU" sz="1600" b="1" dirty="0" smtClean="0">
                <a:latin typeface="TT Norms Regular"/>
              </a:rPr>
              <a:t>на сумму 1 215,3 тыс.руб.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28596" y="2928934"/>
            <a:ext cx="3143272" cy="2143140"/>
          </a:xfrm>
          <a:prstGeom prst="roundRect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T Norms Regular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71472" y="3143248"/>
            <a:ext cx="2857520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latin typeface="TT Norms Regular"/>
              </a:rPr>
              <a:t>Направлено 6 предписаний </a:t>
            </a:r>
            <a:r>
              <a:rPr lang="ru-RU" sz="1600" dirty="0" smtClean="0">
                <a:latin typeface="TT Norms Regular"/>
              </a:rPr>
              <a:t>с требованием устранить нарушения </a:t>
            </a:r>
            <a:r>
              <a:rPr lang="ru-RU" sz="1600" b="1" dirty="0" smtClean="0">
                <a:latin typeface="TT Norms Regular"/>
              </a:rPr>
              <a:t>на сумму       1 215,3 тыс.руб.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143372" y="3071810"/>
            <a:ext cx="4357718" cy="1285884"/>
          </a:xfrm>
          <a:prstGeom prst="roundRect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357686" y="3214686"/>
            <a:ext cx="392909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latin typeface="TT Norms Regular"/>
              </a:rPr>
              <a:t>Составлен 41 протокол об административных правонарушениях</a:t>
            </a:r>
            <a:endParaRPr lang="ru-RU" sz="1600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286248" y="4714884"/>
            <a:ext cx="4000528" cy="1000132"/>
          </a:xfrm>
          <a:prstGeom prst="roundRect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500562" y="4857760"/>
            <a:ext cx="364333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latin typeface="TT Norms Regular"/>
              </a:rPr>
              <a:t>18 должностных лиц </a:t>
            </a:r>
            <a:r>
              <a:rPr lang="ru-RU" sz="1600" dirty="0" smtClean="0">
                <a:latin typeface="TT Norms Regular"/>
              </a:rPr>
              <a:t>привлечено к дисциплинарной ответственности</a:t>
            </a:r>
            <a:endParaRPr lang="ru-RU" sz="1600" b="1" dirty="0" smtClean="0">
              <a:latin typeface="TT Norms Regular"/>
            </a:endParaRPr>
          </a:p>
          <a:p>
            <a:pPr algn="ctr"/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Административное производство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10"/>
          </p:nvPr>
        </p:nvSpPr>
        <p:spPr>
          <a:xfrm>
            <a:off x="8316416" y="0"/>
            <a:ext cx="683568" cy="396038"/>
          </a:xfrm>
        </p:spPr>
        <p:txBody>
          <a:bodyPr>
            <a:norm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grpSp>
        <p:nvGrpSpPr>
          <p:cNvPr id="4" name="Группа 17"/>
          <p:cNvGrpSpPr>
            <a:grpSpLocks noGrp="1"/>
          </p:cNvGrpSpPr>
          <p:nvPr>
            <p:ph type="body" sz="half" idx="2"/>
          </p:nvPr>
        </p:nvGrpSpPr>
        <p:grpSpPr>
          <a:xfrm>
            <a:off x="785786" y="1285860"/>
            <a:ext cx="7786742" cy="3357586"/>
            <a:chOff x="960345" y="1279061"/>
            <a:chExt cx="7860445" cy="3460021"/>
          </a:xfrm>
        </p:grpSpPr>
        <p:sp>
          <p:nvSpPr>
            <p:cNvPr id="8" name="Заголовок 25"/>
            <p:cNvSpPr txBox="1">
              <a:spLocks/>
            </p:cNvSpPr>
            <p:nvPr/>
          </p:nvSpPr>
          <p:spPr>
            <a:xfrm>
              <a:off x="960345" y="1279061"/>
              <a:ext cx="4759536" cy="1030645"/>
            </a:xfrm>
            <a:prstGeom prst="rect">
              <a:avLst/>
            </a:prstGeom>
            <a:solidFill>
              <a:srgbClr val="FF5050"/>
            </a:solidFill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>
              <a:noAutofit/>
            </a:bodyPr>
            <a:lstStyle/>
            <a:p>
              <a:pPr lvl="0" algn="ctr"/>
              <a:r>
                <a:rPr lang="ru-RU" dirty="0" smtClean="0">
                  <a:solidFill>
                    <a:schemeClr val="tx1"/>
                  </a:solidFill>
                  <a:latin typeface="TT Norms Regular"/>
                </a:rPr>
                <a:t>Установлены следующие виды административных правонарушений</a:t>
              </a:r>
              <a:endPara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T Norms Regular"/>
                <a:ea typeface="+mj-ea"/>
                <a:cs typeface="Times New Roman" pitchFamily="18" charset="0"/>
              </a:endParaRPr>
            </a:p>
          </p:txBody>
        </p:sp>
        <p:sp>
          <p:nvSpPr>
            <p:cNvPr id="10" name="Заголовок 25"/>
            <p:cNvSpPr txBox="1">
              <a:spLocks/>
            </p:cNvSpPr>
            <p:nvPr/>
          </p:nvSpPr>
          <p:spPr>
            <a:xfrm>
              <a:off x="960345" y="3193116"/>
              <a:ext cx="4759536" cy="66255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>
              <a:normAutofit fontScale="60000" lnSpcReduction="20000"/>
            </a:bodyPr>
            <a:lstStyle/>
            <a:p>
              <a:pPr lvl="0" algn="ctr"/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100" dirty="0" smtClean="0">
                  <a:solidFill>
                    <a:schemeClr val="tx1"/>
                  </a:solidFill>
                  <a:latin typeface="TT Norms Regular"/>
                </a:rPr>
                <a:t>грубое нарушение</a:t>
              </a:r>
              <a:r>
                <a:rPr lang="en-US" sz="2100" dirty="0" smtClean="0">
                  <a:solidFill>
                    <a:schemeClr val="tx1"/>
                  </a:solidFill>
                  <a:latin typeface="TT Norms Regular"/>
                </a:rPr>
                <a:t> </a:t>
              </a:r>
              <a:r>
                <a:rPr lang="ru-RU" sz="2100" dirty="0" smtClean="0">
                  <a:solidFill>
                    <a:schemeClr val="tx1"/>
                  </a:solidFill>
                  <a:latin typeface="TT Norms Regular"/>
                </a:rPr>
                <a:t>требований к бухгалтерскому учету, в том числе к бухгалтерской (финансовой) отчетности  (ч. 1 статьи 15.11 </a:t>
              </a:r>
              <a:r>
                <a:rPr lang="ru-RU" sz="2100" dirty="0" err="1" smtClean="0">
                  <a:solidFill>
                    <a:schemeClr val="tx1"/>
                  </a:solidFill>
                  <a:latin typeface="TT Norms Regular"/>
                </a:rPr>
                <a:t>КоАП</a:t>
              </a:r>
              <a:r>
                <a:rPr lang="ru-RU" sz="2100" dirty="0" smtClean="0">
                  <a:solidFill>
                    <a:schemeClr val="tx1"/>
                  </a:solidFill>
                  <a:latin typeface="TT Norms Regular"/>
                </a:rPr>
                <a:t> РФ) </a:t>
              </a:r>
              <a:endParaRPr kumimoji="0" lang="ru-RU" sz="210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T Norms Regular"/>
                <a:ea typeface="+mj-ea"/>
                <a:cs typeface="Times New Roman" pitchFamily="18" charset="0"/>
              </a:endParaRPr>
            </a:p>
          </p:txBody>
        </p:sp>
        <p:sp>
          <p:nvSpPr>
            <p:cNvPr id="11" name="Заголовок 25"/>
            <p:cNvSpPr txBox="1">
              <a:spLocks/>
            </p:cNvSpPr>
            <p:nvPr/>
          </p:nvSpPr>
          <p:spPr>
            <a:xfrm>
              <a:off x="960345" y="3929290"/>
              <a:ext cx="4759536" cy="80979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>
              <a:noAutofit/>
            </a:bodyPr>
            <a:lstStyle/>
            <a:p>
              <a:pPr lvl="0" algn="ctr"/>
              <a:r>
                <a:rPr lang="ru-RU" sz="1400" dirty="0" smtClean="0">
                  <a:solidFill>
                    <a:schemeClr val="tx1"/>
                  </a:solidFill>
                  <a:latin typeface="TT Norms Regular"/>
                </a:rPr>
                <a:t>нарушения законодательства РФ о контрактной системе в сфере закупок при планировании закупок (части 1, 2, 4 статьи 7.29.3 </a:t>
              </a:r>
              <a:r>
                <a:rPr lang="ru-RU" sz="1400" dirty="0" err="1" smtClean="0">
                  <a:solidFill>
                    <a:schemeClr val="tx1"/>
                  </a:solidFill>
                  <a:latin typeface="TT Norms Regular"/>
                </a:rPr>
                <a:t>КоАП</a:t>
              </a:r>
              <a:r>
                <a:rPr lang="ru-RU" sz="1400" dirty="0" smtClean="0">
                  <a:solidFill>
                    <a:schemeClr val="tx1"/>
                  </a:solidFill>
                  <a:latin typeface="TT Norms Regular"/>
                </a:rPr>
                <a:t> РФ) </a:t>
              </a:r>
              <a:endPara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T Norms Regular"/>
                <a:ea typeface="+mj-ea"/>
                <a:cs typeface="Times New Roman" pitchFamily="18" charset="0"/>
              </a:endParaRPr>
            </a:p>
          </p:txBody>
        </p:sp>
        <p:sp>
          <p:nvSpPr>
            <p:cNvPr id="13" name="Заголовок 25"/>
            <p:cNvSpPr txBox="1">
              <a:spLocks/>
            </p:cNvSpPr>
            <p:nvPr/>
          </p:nvSpPr>
          <p:spPr>
            <a:xfrm>
              <a:off x="960345" y="2604176"/>
              <a:ext cx="4759536" cy="44170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>
              <a:noAutofit/>
            </a:bodyPr>
            <a:lstStyle/>
            <a:p>
              <a:pPr lvl="0" algn="ctr"/>
              <a:r>
                <a:rPr lang="ru-RU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dirty="0" smtClean="0">
                  <a:solidFill>
                    <a:schemeClr val="tx1"/>
                  </a:solidFill>
                  <a:latin typeface="TT Norms Regular"/>
                </a:rPr>
                <a:t>нецелевое использование бюджетных средств (статья 15.14 </a:t>
              </a:r>
              <a:r>
                <a:rPr lang="ru-RU" sz="1400" dirty="0" err="1" smtClean="0">
                  <a:solidFill>
                    <a:schemeClr val="tx1"/>
                  </a:solidFill>
                  <a:latin typeface="TT Norms Regular"/>
                </a:rPr>
                <a:t>КоАП</a:t>
              </a:r>
              <a:r>
                <a:rPr lang="ru-RU" sz="1400" dirty="0" smtClean="0">
                  <a:solidFill>
                    <a:schemeClr val="tx1"/>
                  </a:solidFill>
                  <a:latin typeface="TT Norms Regular"/>
                </a:rPr>
                <a:t> РФ)</a:t>
              </a:r>
              <a:endPara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T Norms Regular"/>
                <a:ea typeface="+mj-ea"/>
                <a:cs typeface="Times New Roman" pitchFamily="18" charset="0"/>
              </a:endParaRPr>
            </a:p>
          </p:txBody>
        </p:sp>
        <p:sp>
          <p:nvSpPr>
            <p:cNvPr id="14" name="Заголовок 25"/>
            <p:cNvSpPr txBox="1">
              <a:spLocks/>
            </p:cNvSpPr>
            <p:nvPr/>
          </p:nvSpPr>
          <p:spPr>
            <a:xfrm>
              <a:off x="6008337" y="3340350"/>
              <a:ext cx="2812453" cy="36808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>
              <a:noAutofit/>
            </a:bodyPr>
            <a:lstStyle/>
            <a:p>
              <a:pPr lvl="0" algn="ctr"/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11 </a:t>
              </a:r>
              <a:r>
                <a:rPr lang="ru-RU" sz="1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протоколов</a:t>
              </a:r>
              <a:endPara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sp>
          <p:nvSpPr>
            <p:cNvPr id="15" name="Заголовок 25"/>
            <p:cNvSpPr txBox="1">
              <a:spLocks/>
            </p:cNvSpPr>
            <p:nvPr/>
          </p:nvSpPr>
          <p:spPr>
            <a:xfrm>
              <a:off x="6008337" y="2604176"/>
              <a:ext cx="2812453" cy="33609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>
              <a:noAutofit/>
            </a:bodyPr>
            <a:lstStyle/>
            <a:p>
              <a:pPr lvl="0" algn="ctr"/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13 </a:t>
              </a:r>
              <a:r>
                <a:rPr lang="ru-RU" sz="1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протоколов</a:t>
              </a:r>
              <a:endPara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sp>
          <p:nvSpPr>
            <p:cNvPr id="18" name="Стрелка вниз 17"/>
            <p:cNvSpPr/>
            <p:nvPr/>
          </p:nvSpPr>
          <p:spPr>
            <a:xfrm>
              <a:off x="3123770" y="2236088"/>
              <a:ext cx="361950" cy="266700"/>
            </a:xfrm>
            <a:prstGeom prst="downArrow">
              <a:avLst/>
            </a:prstGeom>
            <a:solidFill>
              <a:schemeClr val="accent1">
                <a:lumMod val="50000"/>
              </a:schemeClr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" name="Заголовок 25"/>
          <p:cNvSpPr txBox="1">
            <a:spLocks/>
          </p:cNvSpPr>
          <p:nvPr/>
        </p:nvSpPr>
        <p:spPr>
          <a:xfrm>
            <a:off x="785786" y="4786322"/>
            <a:ext cx="4714908" cy="5715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/>
            <a:r>
              <a:rPr lang="ru-RU" sz="1400" dirty="0" smtClean="0">
                <a:solidFill>
                  <a:schemeClr val="tx1"/>
                </a:solidFill>
                <a:latin typeface="TT Norms Regular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T Norms Regular"/>
              </a:rPr>
              <a:t>нарушение порядка принятия бюджетных обязательств (статья 15.15.10 </a:t>
            </a:r>
            <a:r>
              <a:rPr lang="ru-RU" sz="1400" dirty="0" err="1" smtClean="0">
                <a:solidFill>
                  <a:schemeClr val="tx1"/>
                </a:solidFill>
                <a:latin typeface="TT Norms Regular"/>
              </a:rPr>
              <a:t>КоАП</a:t>
            </a:r>
            <a:r>
              <a:rPr lang="ru-RU" sz="1400" dirty="0" smtClean="0">
                <a:solidFill>
                  <a:schemeClr val="tx1"/>
                </a:solidFill>
                <a:latin typeface="TT Norms Regular"/>
              </a:rPr>
              <a:t> РФ)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T Norms Regular"/>
              <a:ea typeface="+mj-ea"/>
              <a:cs typeface="Times New Roman" pitchFamily="18" charset="0"/>
            </a:endParaRPr>
          </a:p>
        </p:txBody>
      </p:sp>
      <p:sp>
        <p:nvSpPr>
          <p:cNvPr id="22" name="Заголовок 25"/>
          <p:cNvSpPr txBox="1">
            <a:spLocks/>
          </p:cNvSpPr>
          <p:nvPr/>
        </p:nvSpPr>
        <p:spPr>
          <a:xfrm>
            <a:off x="785786" y="5500702"/>
            <a:ext cx="4714908" cy="50006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lvl="0"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T Norms Regular"/>
              </a:rPr>
              <a:t>невыполнение государственного задания (статья 15.15.10 </a:t>
            </a:r>
            <a:r>
              <a:rPr lang="ru-RU" sz="1600" dirty="0" err="1" smtClean="0">
                <a:solidFill>
                  <a:schemeClr val="tx1"/>
                </a:solidFill>
                <a:latin typeface="TT Norms Regular"/>
              </a:rPr>
              <a:t>КоАП</a:t>
            </a:r>
            <a:r>
              <a:rPr lang="ru-RU" sz="1600" dirty="0" smtClean="0">
                <a:solidFill>
                  <a:schemeClr val="tx1"/>
                </a:solidFill>
                <a:latin typeface="TT Norms Regular"/>
              </a:rPr>
              <a:t> РФ) 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T Norms Regular"/>
              <a:ea typeface="+mj-ea"/>
              <a:cs typeface="Times New Roman" pitchFamily="18" charset="0"/>
            </a:endParaRPr>
          </a:p>
        </p:txBody>
      </p:sp>
      <p:sp>
        <p:nvSpPr>
          <p:cNvPr id="25" name="Заголовок 25"/>
          <p:cNvSpPr txBox="1">
            <a:spLocks/>
          </p:cNvSpPr>
          <p:nvPr/>
        </p:nvSpPr>
        <p:spPr>
          <a:xfrm>
            <a:off x="5857884" y="4929198"/>
            <a:ext cx="2786082" cy="35719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протокола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6" name="Заголовок 25"/>
          <p:cNvSpPr txBox="1">
            <a:spLocks/>
          </p:cNvSpPr>
          <p:nvPr/>
        </p:nvSpPr>
        <p:spPr>
          <a:xfrm>
            <a:off x="5857884" y="5572140"/>
            <a:ext cx="2786082" cy="35719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протокол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7" name="Заголовок 25"/>
          <p:cNvSpPr txBox="1">
            <a:spLocks/>
          </p:cNvSpPr>
          <p:nvPr/>
        </p:nvSpPr>
        <p:spPr>
          <a:xfrm>
            <a:off x="5786446" y="4071942"/>
            <a:ext cx="2786082" cy="3261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протоколов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929322" y="1285860"/>
            <a:ext cx="2643206" cy="107157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 smtClean="0">
              <a:solidFill>
                <a:srgbClr val="000000"/>
              </a:solidFill>
              <a:latin typeface="TT Norms Regular"/>
            </a:endParaRPr>
          </a:p>
          <a:p>
            <a:pPr algn="ctr"/>
            <a:r>
              <a:rPr lang="ru-RU" sz="1600" b="1" dirty="0" smtClean="0">
                <a:solidFill>
                  <a:srgbClr val="000000"/>
                </a:solidFill>
                <a:latin typeface="TT Norms Regular"/>
              </a:rPr>
              <a:t>Общая сумма назначенных штрафов </a:t>
            </a:r>
            <a:r>
              <a:rPr lang="en-US" sz="1600" b="1" dirty="0" smtClean="0">
                <a:solidFill>
                  <a:srgbClr val="000000"/>
                </a:solidFill>
                <a:latin typeface="TT Norms Regular"/>
              </a:rPr>
              <a:t/>
            </a:r>
            <a:br>
              <a:rPr lang="en-US" sz="1600" b="1" dirty="0" smtClean="0">
                <a:solidFill>
                  <a:srgbClr val="000000"/>
                </a:solidFill>
                <a:latin typeface="TT Norms Regular"/>
              </a:rPr>
            </a:br>
            <a:r>
              <a:rPr lang="en-US" sz="1600" b="1" dirty="0" smtClean="0">
                <a:solidFill>
                  <a:srgbClr val="000000"/>
                </a:solidFill>
                <a:latin typeface="TT Norms Regular"/>
              </a:rPr>
              <a:t>212</a:t>
            </a:r>
            <a:r>
              <a:rPr lang="ru-RU" sz="1600" b="1" dirty="0" smtClean="0">
                <a:solidFill>
                  <a:srgbClr val="000000"/>
                </a:solidFill>
                <a:latin typeface="TT Norms Regular"/>
              </a:rPr>
              <a:t>,</a:t>
            </a:r>
            <a:r>
              <a:rPr lang="en-US" sz="1600" b="1" dirty="0" smtClean="0">
                <a:solidFill>
                  <a:srgbClr val="000000"/>
                </a:solidFill>
                <a:latin typeface="TT Norms Regular"/>
              </a:rPr>
              <a:t>0</a:t>
            </a:r>
            <a:r>
              <a:rPr lang="ru-RU" sz="1600" b="1" dirty="0" smtClean="0">
                <a:solidFill>
                  <a:srgbClr val="000000"/>
                </a:solidFill>
                <a:latin typeface="TT Norms Regular"/>
              </a:rPr>
              <a:t> тыс.руб. </a:t>
            </a:r>
            <a:endParaRPr lang="ru-RU" sz="1600" b="1" dirty="0" smtClean="0">
              <a:solidFill>
                <a:srgbClr val="FF0000"/>
              </a:solidFill>
              <a:latin typeface="TT Norms Regular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TT Norms Regula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412776"/>
            <a:ext cx="6331285" cy="45720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10"/>
          </p:nvPr>
        </p:nvSpPr>
        <p:spPr>
          <a:xfrm>
            <a:off x="8460432" y="8627"/>
            <a:ext cx="432048" cy="396038"/>
          </a:xfrm>
        </p:spPr>
        <p:txBody>
          <a:bodyPr>
            <a:norm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2" name="2 Subtítulo"/>
          <p:cNvSpPr txBox="1">
            <a:spLocks/>
          </p:cNvSpPr>
          <p:nvPr/>
        </p:nvSpPr>
        <p:spPr>
          <a:xfrm>
            <a:off x="403920" y="260648"/>
            <a:ext cx="7776864" cy="86409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T Norms Regular" pitchFamily="50" charset="-52"/>
              </a:rPr>
              <a:t>Открытые данные</a:t>
            </a:r>
            <a:endParaRPr lang="es-ES" sz="2800" b="0" i="1" dirty="0">
              <a:solidFill>
                <a:srgbClr val="C00000"/>
              </a:solidFill>
              <a:latin typeface="TT Norms Regular" pitchFamily="50" charset="-52"/>
            </a:endParaRPr>
          </a:p>
        </p:txBody>
      </p:sp>
      <p:sp>
        <p:nvSpPr>
          <p:cNvPr id="15" name="Текст 3"/>
          <p:cNvSpPr>
            <a:spLocks noGrp="1"/>
          </p:cNvSpPr>
          <p:nvPr>
            <p:ph type="body" sz="half" idx="11"/>
          </p:nvPr>
        </p:nvSpPr>
        <p:spPr>
          <a:xfrm>
            <a:off x="323528" y="6165304"/>
            <a:ext cx="1584176" cy="50405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TT Norms Regular" pitchFamily="50" charset="-5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г. Благовещенск</a:t>
            </a:r>
          </a:p>
        </p:txBody>
      </p:sp>
      <p:sp>
        <p:nvSpPr>
          <p:cNvPr id="19" name="Стрелка вниз 18"/>
          <p:cNvSpPr/>
          <p:nvPr/>
        </p:nvSpPr>
        <p:spPr>
          <a:xfrm>
            <a:off x="4286248" y="3214686"/>
            <a:ext cx="785818" cy="857256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" name="Схема 20"/>
          <p:cNvGraphicFramePr/>
          <p:nvPr/>
        </p:nvGraphicFramePr>
        <p:xfrm>
          <a:off x="357158" y="2143116"/>
          <a:ext cx="8643998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4" name="Группа 13"/>
          <p:cNvGrpSpPr/>
          <p:nvPr/>
        </p:nvGrpSpPr>
        <p:grpSpPr>
          <a:xfrm>
            <a:off x="1428728" y="3571876"/>
            <a:ext cx="6286544" cy="1000132"/>
            <a:chOff x="1143002" y="2304856"/>
            <a:chExt cx="1576433" cy="695539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1143002" y="2304856"/>
              <a:ext cx="1576433" cy="6955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1163374" y="2325228"/>
              <a:ext cx="1535689" cy="6547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7940" tIns="20955" rIns="27940" bIns="2095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TT Norms Regular"/>
                </a:rPr>
                <a:t>размещаются на официальном сайте министерства финансов области </a:t>
              </a:r>
              <a:r>
                <a:rPr lang="ru-RU" b="1" kern="1200" dirty="0" err="1" smtClean="0">
                  <a:latin typeface="TT Norms Regular"/>
                </a:rPr>
                <a:t>www.fin.amurobl.ru</a:t>
              </a:r>
              <a:r>
                <a:rPr lang="en-US" b="1" kern="1200" dirty="0" smtClean="0">
                  <a:latin typeface="TT Norms Regular"/>
                </a:rPr>
                <a:t>  </a:t>
              </a:r>
              <a:endParaRPr lang="ru-RU" b="1" kern="1200" dirty="0">
                <a:latin typeface="TT Norms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344312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75" y="6093296"/>
            <a:ext cx="9125018" cy="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21 CuadroTexto"/>
          <p:cNvSpPr txBox="1"/>
          <p:nvPr/>
        </p:nvSpPr>
        <p:spPr>
          <a:xfrm>
            <a:off x="1680872" y="2924944"/>
            <a:ext cx="65405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T Norms Regular" pitchFamily="50" charset="-52"/>
              </a:rPr>
              <a:t>Спасибо за </a:t>
            </a:r>
            <a:r>
              <a:rPr lang="ru-RU" sz="4800" dirty="0" smtClean="0">
                <a:solidFill>
                  <a:srgbClr val="C00000"/>
                </a:solidFill>
                <a:latin typeface="TT Norms Regular" pitchFamily="50" charset="-52"/>
              </a:rPr>
              <a:t>внимание!</a:t>
            </a:r>
            <a:endParaRPr lang="es-ES" sz="4800" b="1" dirty="0">
              <a:solidFill>
                <a:srgbClr val="C00000"/>
              </a:solidFill>
              <a:latin typeface="TT Norms Regular" pitchFamily="50" charset="-52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3363" b="14351"/>
          <a:stretch/>
        </p:blipFill>
        <p:spPr bwMode="auto">
          <a:xfrm>
            <a:off x="236789" y="6309320"/>
            <a:ext cx="1152128" cy="36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21 CuadroTexto"/>
          <p:cNvSpPr txBox="1"/>
          <p:nvPr/>
        </p:nvSpPr>
        <p:spPr>
          <a:xfrm>
            <a:off x="3563888" y="4149080"/>
            <a:ext cx="1954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chemeClr val="accent1"/>
                </a:solidFill>
                <a:latin typeface="TT Norms Regular" pitchFamily="50" charset="-52"/>
              </a:rPr>
              <a:t>www.amurobl.ru</a:t>
            </a:r>
            <a:r>
              <a:rPr lang="en-US" sz="2000" dirty="0" smtClean="0">
                <a:solidFill>
                  <a:schemeClr val="accent1"/>
                </a:solidFill>
                <a:latin typeface="TT Norms Regular" pitchFamily="50" charset="-52"/>
              </a:rPr>
              <a:t> </a:t>
            </a:r>
            <a:endParaRPr lang="es-ES" sz="2000" b="1" dirty="0">
              <a:solidFill>
                <a:schemeClr val="accent1"/>
              </a:solidFill>
              <a:latin typeface="TT Norms Regular" pitchFamily="50" charset="-52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6804248" y="6165304"/>
            <a:ext cx="2232248" cy="584857"/>
            <a:chOff x="6876256" y="6165304"/>
            <a:chExt cx="2232248" cy="584857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=""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  <a14:imgEffect>
                        <a14:sharpenSoften amount="40000"/>
                      </a14:imgEffect>
                      <a14:imgEffect>
                        <a14:colorTemperature colorTemp="5200"/>
                      </a14:imgEffect>
                      <a14:imgEffect>
                        <a14:brightnessContrast bright="6000" contrast="35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6256" y="6165304"/>
              <a:ext cx="536119" cy="584857"/>
            </a:xfrm>
            <a:prstGeom prst="rect">
              <a:avLst/>
            </a:prstGeom>
          </p:spPr>
        </p:pic>
        <p:sp>
          <p:nvSpPr>
            <p:cNvPr id="13" name="3 CuadroTexto"/>
            <p:cNvSpPr txBox="1"/>
            <p:nvPr/>
          </p:nvSpPr>
          <p:spPr>
            <a:xfrm>
              <a:off x="7380312" y="6309320"/>
              <a:ext cx="1728192" cy="338554"/>
            </a:xfrm>
            <a:prstGeom prst="rect">
              <a:avLst/>
            </a:prstGeom>
            <a:noFill/>
          </p:spPr>
          <p:txBody>
            <a:bodyPr wrap="square" lIns="0" tIns="0" rIns="0" bIns="0" numCol="1" spcCol="720000" rtlCol="0">
              <a:spAutoFit/>
            </a:bodyPr>
            <a:lstStyle/>
            <a:p>
              <a:r>
                <a:rPr lang="ru-RU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T Norms Regular" pitchFamily="50" charset="-52"/>
                </a:rPr>
                <a:t>ПРАВИТЕЛЬСТВО</a:t>
              </a:r>
            </a:p>
            <a:p>
              <a:r>
                <a:rPr lang="ru-RU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T Norms Regular" pitchFamily="50" charset="-52"/>
                </a:rPr>
                <a:t>АМУРСКОЙ ОБЛАСТИ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47452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Autofit/>
      </a:bodyPr>
      <a:lstStyle>
        <a:defPPr algn="ctr">
          <a:defRPr sz="1200" b="1" dirty="0" smtClean="0">
            <a:solidFill>
              <a:schemeClr val="tx1">
                <a:lumMod val="50000"/>
                <a:lumOff val="50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434</Words>
  <Application>Microsoft Office PowerPoint</Application>
  <PresentationFormat>Экран (4:3)</PresentationFormat>
  <Paragraphs>99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Принятые меры по результатам контрольной деятельности</vt:lpstr>
      <vt:lpstr>Административное производство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AMKurdyukov</dc:creator>
  <cp:lastModifiedBy>shestak</cp:lastModifiedBy>
  <cp:revision>107</cp:revision>
  <dcterms:created xsi:type="dcterms:W3CDTF">2018-06-29T06:25:40Z</dcterms:created>
  <dcterms:modified xsi:type="dcterms:W3CDTF">2019-03-13T08:35:35Z</dcterms:modified>
</cp:coreProperties>
</file>