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charts/chart4.xml" ContentType="application/vnd.openxmlformats-officedocument.drawingml.chart+xml"/>
  <Override PartName="/ppt/notesSlides/notesSlide2.xml" ContentType="application/vnd.openxmlformats-officedocument.presentationml.notesSlide+xml"/>
  <Override PartName="/ppt/charts/chart5.xml" ContentType="application/vnd.openxmlformats-officedocument.drawingml.chart+xml"/>
  <Override PartName="/ppt/drawings/drawing2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2" r:id="rId1"/>
  </p:sldMasterIdLst>
  <p:notesMasterIdLst>
    <p:notesMasterId r:id="rId27"/>
  </p:notesMasterIdLst>
  <p:handoutMasterIdLst>
    <p:handoutMasterId r:id="rId28"/>
  </p:handoutMasterIdLst>
  <p:sldIdLst>
    <p:sldId id="416" r:id="rId2"/>
    <p:sldId id="425" r:id="rId3"/>
    <p:sldId id="508" r:id="rId4"/>
    <p:sldId id="509" r:id="rId5"/>
    <p:sldId id="507" r:id="rId6"/>
    <p:sldId id="420" r:id="rId7"/>
    <p:sldId id="492" r:id="rId8"/>
    <p:sldId id="493" r:id="rId9"/>
    <p:sldId id="495" r:id="rId10"/>
    <p:sldId id="496" r:id="rId11"/>
    <p:sldId id="497" r:id="rId12"/>
    <p:sldId id="498" r:id="rId13"/>
    <p:sldId id="505" r:id="rId14"/>
    <p:sldId id="501" r:id="rId15"/>
    <p:sldId id="440" r:id="rId16"/>
    <p:sldId id="502" r:id="rId17"/>
    <p:sldId id="399" r:id="rId18"/>
    <p:sldId id="478" r:id="rId19"/>
    <p:sldId id="503" r:id="rId20"/>
    <p:sldId id="504" r:id="rId21"/>
    <p:sldId id="480" r:id="rId22"/>
    <p:sldId id="506" r:id="rId23"/>
    <p:sldId id="422" r:id="rId24"/>
    <p:sldId id="424" r:id="rId25"/>
    <p:sldId id="418" r:id="rId26"/>
  </p:sldIdLst>
  <p:sldSz cx="9906000" cy="6858000" type="A4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D5E7"/>
    <a:srgbClr val="B365B5"/>
    <a:srgbClr val="CF75D1"/>
    <a:srgbClr val="0E57E8"/>
    <a:srgbClr val="FB39A8"/>
    <a:srgbClr val="990099"/>
    <a:srgbClr val="CE2284"/>
    <a:srgbClr val="FCE1FF"/>
    <a:srgbClr val="F696FF"/>
    <a:srgbClr val="A62E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42" autoAdjust="0"/>
    <p:restoredTop sz="92230" autoAdjust="0"/>
  </p:normalViewPr>
  <p:slideViewPr>
    <p:cSldViewPr>
      <p:cViewPr>
        <p:scale>
          <a:sx n="80" d="100"/>
          <a:sy n="80" d="100"/>
        </p:scale>
        <p:origin x="-1092" y="-186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51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98"/>
    </p:cViewPr>
  </p:sorterViewPr>
  <p:notesViewPr>
    <p:cSldViewPr>
      <p:cViewPr varScale="1">
        <p:scale>
          <a:sx n="55" d="100"/>
          <a:sy n="55" d="100"/>
        </p:scale>
        <p:origin x="-2722" y="-67"/>
      </p:cViewPr>
      <p:guideLst>
        <p:guide orient="horz" pos="3111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3.xlsx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889770435428319E-3"/>
          <c:y val="0"/>
          <c:w val="0.94964250504205772"/>
          <c:h val="0.819155829699184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hade val="51000"/>
                    <a:satMod val="130000"/>
                  </a:schemeClr>
                </a:gs>
                <a:gs pos="80000">
                  <a:schemeClr val="accent4">
                    <a:shade val="93000"/>
                    <a:satMod val="130000"/>
                  </a:schemeClr>
                </a:gs>
                <a:gs pos="100000">
                  <a:schemeClr val="accent4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gradFill rotWithShape="1">
                <a:gsLst>
                  <a:gs pos="0">
                    <a:schemeClr val="accent4">
                      <a:shade val="51000"/>
                      <a:satMod val="130000"/>
                    </a:schemeClr>
                  </a:gs>
                  <a:gs pos="80000">
                    <a:schemeClr val="accent4">
                      <a:shade val="93000"/>
                      <a:satMod val="130000"/>
                    </a:schemeClr>
                  </a:gs>
                  <a:gs pos="100000">
                    <a:schemeClr val="accent4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/>
            </c:spPr>
          </c:dPt>
          <c:dPt>
            <c:idx val="1"/>
            <c:invertIfNegative val="0"/>
            <c:bubble3D val="0"/>
            <c:spPr>
              <a:solidFill>
                <a:srgbClr val="C77BC3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/>
            </c:spPr>
          </c:dPt>
          <c:dPt>
            <c:idx val="3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/>
            </c:spPr>
          </c:dPt>
          <c:cat>
            <c:strRef>
              <c:f>Лист1!$A$2:$A$5</c:f>
              <c:strCache>
                <c:ptCount val="4"/>
                <c:pt idx="0">
                  <c:v>Первоначальный план на 2018 год</c:v>
                </c:pt>
                <c:pt idx="1">
                  <c:v>В предыдущей редакции от 01.03.2019 № 319-ОЗ</c:v>
                </c:pt>
                <c:pt idx="3">
                  <c:v>Уточненный план в ред. от 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38858.400000000001</c:v>
                </c:pt>
                <c:pt idx="1">
                  <c:v>43623.3</c:v>
                </c:pt>
                <c:pt idx="3">
                  <c:v>44596.7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07759488"/>
        <c:axId val="107761024"/>
      </c:barChart>
      <c:catAx>
        <c:axId val="107759488"/>
        <c:scaling>
          <c:orientation val="minMax"/>
        </c:scaling>
        <c:delete val="1"/>
        <c:axPos val="b"/>
        <c:majorTickMark val="out"/>
        <c:minorTickMark val="none"/>
        <c:tickLblPos val="nextTo"/>
        <c:crossAx val="107761024"/>
        <c:crosses val="autoZero"/>
        <c:auto val="1"/>
        <c:lblAlgn val="ctr"/>
        <c:lblOffset val="100"/>
        <c:noMultiLvlLbl val="0"/>
      </c:catAx>
      <c:valAx>
        <c:axId val="10776102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077594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0"/>
    </mc:Choice>
    <mc:Fallback>
      <c:style val="30"/>
    </mc:Fallback>
  </mc:AlternateContent>
  <c:chart>
    <c:autoTitleDeleted val="0"/>
    <c:plotArea>
      <c:layout>
        <c:manualLayout>
          <c:layoutTarget val="inner"/>
          <c:xMode val="edge"/>
          <c:yMode val="edge"/>
          <c:x val="1.7004773995963649E-2"/>
          <c:y val="0.13945460910724505"/>
          <c:w val="0.96599045200807265"/>
          <c:h val="0.4705905150196295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Первоначальный план</c:v>
                </c:pt>
              </c:strCache>
            </c:strRef>
          </c:tx>
          <c:spPr>
            <a:scene3d>
              <a:camera prst="orthographicFront"/>
              <a:lightRig rig="threePt" dir="t">
                <a:rot lat="0" lon="0" rev="1200000"/>
              </a:lightRig>
            </a:scene3d>
            <a:sp3d/>
          </c:spPr>
          <c:invertIfNegative val="0"/>
          <c:dLbls>
            <c:dLbl>
              <c:idx val="0"/>
              <c:layout>
                <c:manualLayout>
                  <c:x val="-1.8550662541051251E-2"/>
                  <c:y val="8.20321230042618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3912996905788439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4734216721401671E-2"/>
                  <c:y val="1.042970622165208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6280105266489277E-2"/>
                  <c:y val="8.20321230042618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855078426455874E-2"/>
                  <c:y val="1.64064246008523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7.7294427254380217E-3"/>
                  <c:y val="1.230481845063926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7.7294427254380217E-3"/>
                  <c:y val="1.230481845063926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Налог на прибыль организаций</c:v>
                </c:pt>
                <c:pt idx="1">
                  <c:v>НДФЛ</c:v>
                </c:pt>
                <c:pt idx="2">
                  <c:v>НИО</c:v>
                </c:pt>
                <c:pt idx="3">
                  <c:v>УСН</c:v>
                </c:pt>
                <c:pt idx="4">
                  <c:v>Транспортный налог</c:v>
                </c:pt>
                <c:pt idx="5">
                  <c:v>НДПИ</c:v>
                </c:pt>
                <c:pt idx="6">
                  <c:v>неналоговые доходы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9115.6</c:v>
                </c:pt>
                <c:pt idx="1">
                  <c:v>13859.7</c:v>
                </c:pt>
                <c:pt idx="2">
                  <c:v>7990.3</c:v>
                </c:pt>
                <c:pt idx="3">
                  <c:v>1988.2</c:v>
                </c:pt>
                <c:pt idx="4">
                  <c:v>956.1</c:v>
                </c:pt>
                <c:pt idx="5">
                  <c:v>1211.2</c:v>
                </c:pt>
                <c:pt idx="6">
                  <c:v>777.4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предыдущая ред.от 09.08.19 № 387-ОЗ</c:v>
                </c:pt>
              </c:strCache>
            </c:strRef>
          </c:tx>
          <c:spPr>
            <a:solidFill>
              <a:srgbClr val="C77BC3"/>
            </a:solidFill>
            <a:scene3d>
              <a:camera prst="orthographicFront"/>
              <a:lightRig rig="threePt" dir="t">
                <a:rot lat="0" lon="0" rev="1200000"/>
              </a:lightRig>
            </a:scene3d>
            <a:sp3d/>
          </c:spPr>
          <c:invertIfNegative val="0"/>
          <c:dLbls>
            <c:dLbl>
              <c:idx val="0"/>
              <c:layout>
                <c:manualLayout>
                  <c:x val="-9.2753312705256257E-3"/>
                  <c:y val="7.968419570410044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6376656352628129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sz="1100" dirty="0" smtClean="0"/>
                      <a:t>15890,8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0"/>
                  <c:y val="-4.101606150213089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7.7294427254380217E-3"/>
                  <c:y val="-2.871124305149162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5458885450876044E-3"/>
                  <c:y val="-2.871124305149162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Налог на прибыль организаций</c:v>
                </c:pt>
                <c:pt idx="1">
                  <c:v>НДФЛ</c:v>
                </c:pt>
                <c:pt idx="2">
                  <c:v>НИО</c:v>
                </c:pt>
                <c:pt idx="3">
                  <c:v>УСН</c:v>
                </c:pt>
                <c:pt idx="4">
                  <c:v>Транспортный налог</c:v>
                </c:pt>
                <c:pt idx="5">
                  <c:v>НДПИ</c:v>
                </c:pt>
                <c:pt idx="6">
                  <c:v>неналоговые доходы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11010.6</c:v>
                </c:pt>
                <c:pt idx="1">
                  <c:v>15890.8</c:v>
                </c:pt>
                <c:pt idx="2">
                  <c:v>7990.3</c:v>
                </c:pt>
                <c:pt idx="3">
                  <c:v>2105.1</c:v>
                </c:pt>
                <c:pt idx="4">
                  <c:v>956.1</c:v>
                </c:pt>
                <c:pt idx="5">
                  <c:v>1273.5</c:v>
                </c:pt>
                <c:pt idx="6">
                  <c:v>877.4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уточненный план в ред.от 30.08.2019 № 389-ОЗ</c:v>
                </c:pt>
              </c:strCache>
            </c:strRef>
          </c:tx>
          <c:spPr>
            <a:scene3d>
              <a:camera prst="orthographicFront"/>
              <a:lightRig rig="threePt" dir="t">
                <a:rot lat="0" lon="0" rev="1200000"/>
              </a:lightRig>
            </a:scene3d>
            <a:sp3d/>
          </c:spPr>
          <c:invertIfNegative val="0"/>
          <c:dLbls>
            <c:dLbl>
              <c:idx val="0"/>
              <c:layout>
                <c:manualLayout>
                  <c:x val="2.3188328176314065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0193102172277714E-2"/>
                  <c:y val="1.230481845063926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7825872088069394E-2"/>
                  <c:y val="-8.20321230042618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3188328176314065E-2"/>
                  <c:y val="4.10160615021309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8550662541051251E-2"/>
                  <c:y val="-8.20321230042618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8550540817543881E-2"/>
                  <c:y val="1.230481845063926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2.6280105266489277E-2"/>
                  <c:y val="-4.10160615021309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Налог на прибыль организаций</c:v>
                </c:pt>
                <c:pt idx="1">
                  <c:v>НДФЛ</c:v>
                </c:pt>
                <c:pt idx="2">
                  <c:v>НИО</c:v>
                </c:pt>
                <c:pt idx="3">
                  <c:v>УСН</c:v>
                </c:pt>
                <c:pt idx="4">
                  <c:v>Транспортный налог</c:v>
                </c:pt>
                <c:pt idx="5">
                  <c:v>НДПИ</c:v>
                </c:pt>
                <c:pt idx="6">
                  <c:v>неналоговые доходы</c:v>
                </c:pt>
              </c:strCache>
            </c:strRef>
          </c:cat>
          <c:val>
            <c:numRef>
              <c:f>Лист1!$D$2:$D$8</c:f>
              <c:numCache>
                <c:formatCode>General</c:formatCode>
                <c:ptCount val="7"/>
                <c:pt idx="0">
                  <c:v>11010.6</c:v>
                </c:pt>
                <c:pt idx="1">
                  <c:v>16369.8</c:v>
                </c:pt>
                <c:pt idx="2">
                  <c:v>8073.9</c:v>
                </c:pt>
                <c:pt idx="3">
                  <c:v>2322.3000000000002</c:v>
                </c:pt>
                <c:pt idx="4">
                  <c:v>968.2</c:v>
                </c:pt>
                <c:pt idx="5">
                  <c:v>1401.4</c:v>
                </c:pt>
                <c:pt idx="6">
                  <c:v>930.9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cat>
            <c:strRef>
              <c:f>Лист1!$A$2:$A$8</c:f>
              <c:strCache>
                <c:ptCount val="7"/>
                <c:pt idx="0">
                  <c:v>Налог на прибыль организаций</c:v>
                </c:pt>
                <c:pt idx="1">
                  <c:v>НДФЛ</c:v>
                </c:pt>
                <c:pt idx="2">
                  <c:v>НИО</c:v>
                </c:pt>
                <c:pt idx="3">
                  <c:v>УСН</c:v>
                </c:pt>
                <c:pt idx="4">
                  <c:v>Транспортный налог</c:v>
                </c:pt>
                <c:pt idx="5">
                  <c:v>НДПИ</c:v>
                </c:pt>
                <c:pt idx="6">
                  <c:v>неналоговые доходы</c:v>
                </c:pt>
              </c:strCache>
            </c:strRef>
          </c:cat>
          <c:val>
            <c:numRef>
              <c:f>Лист1!$E$2:$E$8</c:f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128000"/>
        <c:axId val="6129536"/>
      </c:barChart>
      <c:catAx>
        <c:axId val="6128000"/>
        <c:scaling>
          <c:orientation val="minMax"/>
        </c:scaling>
        <c:delete val="0"/>
        <c:axPos val="b"/>
        <c:majorTickMark val="out"/>
        <c:minorTickMark val="none"/>
        <c:tickLblPos val="nextTo"/>
        <c:crossAx val="6129536"/>
        <c:crosses val="autoZero"/>
        <c:auto val="1"/>
        <c:lblAlgn val="ctr"/>
        <c:lblOffset val="100"/>
        <c:noMultiLvlLbl val="0"/>
      </c:catAx>
      <c:valAx>
        <c:axId val="612953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612800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1.336195458739383E-2"/>
          <c:y val="0.81334785366502727"/>
          <c:w val="0.96863842518994947"/>
          <c:h val="0.16204250943369414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400" b="1">
          <a:solidFill>
            <a:srgbClr val="7030A0"/>
          </a:solidFill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0"/>
    </mc:Choice>
    <mc:Fallback>
      <c:style val="30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1.7004773995963649E-2"/>
          <c:y val="0.20097870136044141"/>
          <c:w val="0.96599045200807265"/>
          <c:h val="0.4771043177317278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Первоначальный план</c:v>
                </c:pt>
              </c:strCache>
            </c:strRef>
          </c:tx>
          <c:spPr>
            <a:scene3d>
              <a:camera prst="orthographicFront"/>
              <a:lightRig rig="threePt" dir="t">
                <a:rot lat="0" lon="0" rev="1200000"/>
              </a:lightRig>
            </a:scene3d>
            <a:sp3d/>
          </c:spPr>
          <c:invertIfNegative val="0"/>
          <c:dLbls>
            <c:dLbl>
              <c:idx val="0"/>
              <c:layout>
                <c:manualLayout>
                  <c:x val="-1.7004773995963649E-2"/>
                  <c:y val="-4.10160615021309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7004773995963649E-2"/>
                  <c:y val="4.10160615021309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8550662541051251E-2"/>
                  <c:y val="2.226493921225908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3188328176314065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4"/>
                <c:pt idx="0">
                  <c:v>4555.8999999999996</c:v>
                </c:pt>
                <c:pt idx="1">
                  <c:v>3354.8</c:v>
                </c:pt>
                <c:pt idx="2">
                  <c:v>3209.8</c:v>
                </c:pt>
                <c:pt idx="3">
                  <c:v>3331.5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предыдущ. ред.от 09.08.2019 № 387-ОЗ</c:v>
                </c:pt>
              </c:strCache>
            </c:strRef>
          </c:tx>
          <c:spPr>
            <a:solidFill>
              <a:srgbClr val="C77BC3"/>
            </a:solidFill>
            <a:scene3d>
              <a:camera prst="orthographicFront"/>
              <a:lightRig rig="threePt" dir="t">
                <a:rot lat="0" lon="0" rev="1200000"/>
              </a:lightRig>
            </a:scene3d>
            <a:sp3d/>
          </c:spPr>
          <c:invertIfNegative val="0"/>
          <c:dLbls>
            <c:dLbl>
              <c:idx val="0"/>
              <c:layout>
                <c:manualLayout>
                  <c:x val="0"/>
                  <c:y val="-4.336075919115029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458885450876044E-3"/>
                  <c:y val="1.2304818450639269E-2"/>
                </c:manualLayout>
              </c:layout>
              <c:tx>
                <c:rich>
                  <a:bodyPr/>
                  <a:lstStyle/>
                  <a:p>
                    <a:r>
                      <a:rPr lang="ru-RU" sz="1200" b="1" i="0" u="none" strike="noStrike" kern="1200" baseline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rPr>
                      <a:t>3354,8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200" b="1" i="0" u="none" strike="noStrike" kern="1200" baseline="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rPr>
                      <a:t>3209,9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 algn="ctr" rtl="0">
                  <a:defRPr lang="ru-RU" sz="1200" b="1" i="0" u="none" strike="noStrike" kern="1200" baseline="0">
                    <a:solidFill>
                      <a:srgbClr val="7030A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4"/>
                <c:pt idx="0">
                  <c:v>4555.8999999999996</c:v>
                </c:pt>
                <c:pt idx="1">
                  <c:v>3354.8</c:v>
                </c:pt>
                <c:pt idx="2">
                  <c:v>3209.9</c:v>
                </c:pt>
                <c:pt idx="3">
                  <c:v>3333.4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уточненныйплан в ред. от 30.08.2019 № 389-ОЗ</c:v>
                </c:pt>
              </c:strCache>
            </c:strRef>
          </c:tx>
          <c:spPr>
            <a:scene3d>
              <a:camera prst="orthographicFront"/>
              <a:lightRig rig="threePt" dir="t">
                <a:rot lat="0" lon="0" rev="1200000"/>
              </a:lightRig>
            </a:scene3d>
            <a:sp3d/>
          </c:spPr>
          <c:invertIfNegative val="0"/>
          <c:dLbls>
            <c:dLbl>
              <c:idx val="0"/>
              <c:layout>
                <c:manualLayout>
                  <c:x val="2.0096551086138857E-2"/>
                  <c:y val="-4.10160615021309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0096551086138857E-2"/>
                  <c:y val="4.10160615021309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0821219815613231E-2"/>
                  <c:y val="4.10160615021309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7004773995963649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4"/>
                <c:pt idx="0">
                  <c:v>4555.8999999999996</c:v>
                </c:pt>
                <c:pt idx="1">
                  <c:v>3356.7</c:v>
                </c:pt>
                <c:pt idx="2">
                  <c:v>3427.2</c:v>
                </c:pt>
                <c:pt idx="3">
                  <c:v>3343.7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4105600"/>
        <c:axId val="34123776"/>
      </c:barChart>
      <c:catAx>
        <c:axId val="3410560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34123776"/>
        <c:crosses val="autoZero"/>
        <c:auto val="1"/>
        <c:lblAlgn val="ctr"/>
        <c:lblOffset val="100"/>
        <c:noMultiLvlLbl val="0"/>
      </c:catAx>
      <c:valAx>
        <c:axId val="3412377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410560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5.3851696947417862E-3"/>
          <c:y val="0.81334785366502727"/>
          <c:w val="0.99461483030525821"/>
          <c:h val="0.16204250943369414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400" b="1">
          <a:solidFill>
            <a:srgbClr val="7030A0"/>
          </a:solidFill>
        </a:defRPr>
      </a:pPr>
      <a:endParaRPr lang="ru-RU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8"/>
    </mc:Choice>
    <mc:Fallback>
      <c:style val="38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111932124547428E-2"/>
          <c:y val="0"/>
          <c:w val="0.96577613575090515"/>
          <c:h val="0.9064881932140014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Pt>
            <c:idx val="1"/>
            <c:invertIfNegative val="0"/>
            <c:bubble3D val="0"/>
            <c:spPr>
              <a:solidFill>
                <a:srgbClr val="C77BC3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14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451,9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48224535987360934"/>
                  <c:y val="0.11051402744978339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14</a:t>
                    </a:r>
                    <a:r>
                      <a:rPr lang="ru-RU" dirty="0" smtClean="0"/>
                      <a:t> 893,9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0.48535662025989068"/>
                  <c:y val="5.9507553242191057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14</a:t>
                    </a:r>
                    <a:r>
                      <a:rPr lang="ru-RU" dirty="0" smtClean="0"/>
                      <a:t> 664,4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solidFill>
                      <a:srgbClr val="C00000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4"/>
                <c:pt idx="0">
                  <c:v>Первоначальный план</c:v>
                </c:pt>
                <c:pt idx="1">
                  <c:v>предыдущ.редакция от 28.03.2019 № 332-ОЗ</c:v>
                </c:pt>
                <c:pt idx="3">
                  <c:v>уточненный план от 26.04.2019 № 347-ОЗ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4"/>
                <c:pt idx="0">
                  <c:v>14451.9</c:v>
                </c:pt>
                <c:pt idx="1">
                  <c:v>14664.4</c:v>
                </c:pt>
                <c:pt idx="3">
                  <c:v>14893.9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4"/>
                <c:pt idx="0">
                  <c:v>Первоначальный план</c:v>
                </c:pt>
                <c:pt idx="1">
                  <c:v>предыдущ.редакция от 28.03.2019 № 332-ОЗ</c:v>
                </c:pt>
                <c:pt idx="3">
                  <c:v>уточненный план от 26.04.2019 № 347-ОЗ</c:v>
                </c:pt>
              </c:strCache>
            </c:strRef>
          </c:cat>
          <c:val>
            <c:numRef>
              <c:f>Лист1!$C$2:$C$6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4"/>
                <c:pt idx="0">
                  <c:v>Первоначальный план</c:v>
                </c:pt>
                <c:pt idx="1">
                  <c:v>предыдущ.редакция от 28.03.2019 № 332-ОЗ</c:v>
                </c:pt>
                <c:pt idx="3">
                  <c:v>уточненный план от 26.04.2019 № 347-ОЗ</c:v>
                </c:pt>
              </c:strCache>
            </c:strRef>
          </c:cat>
          <c:val>
            <c:numRef>
              <c:f>Лист1!$D$2:$D$6</c:f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4770304"/>
        <c:axId val="34796672"/>
      </c:barChart>
      <c:catAx>
        <c:axId val="34770304"/>
        <c:scaling>
          <c:orientation val="minMax"/>
        </c:scaling>
        <c:delete val="1"/>
        <c:axPos val="b"/>
        <c:majorTickMark val="out"/>
        <c:minorTickMark val="none"/>
        <c:tickLblPos val="nextTo"/>
        <c:crossAx val="34796672"/>
        <c:crosses val="autoZero"/>
        <c:auto val="1"/>
        <c:lblAlgn val="ctr"/>
        <c:lblOffset val="100"/>
        <c:noMultiLvlLbl val="0"/>
      </c:catAx>
      <c:valAx>
        <c:axId val="3479667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47703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043168561987601"/>
          <c:y val="1.4566312540862209E-3"/>
          <c:w val="0.77622418835384011"/>
          <c:h val="0.7138407142021970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/>
          </c:dPt>
          <c:dPt>
            <c:idx val="1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2"/>
            <c:invertIfNegative val="0"/>
            <c:bubble3D val="0"/>
            <c:spPr>
              <a:solidFill>
                <a:srgbClr val="92D050"/>
              </a:solidFill>
            </c:spPr>
          </c:dPt>
          <c:dLbls>
            <c:dLbl>
              <c:idx val="0"/>
              <c:layout>
                <c:manualLayout>
                  <c:x val="-1.0884557372570828E-2"/>
                  <c:y val="-0.1320980924635595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1392268950545339E-3"/>
                  <c:y val="-0.1806420376039774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7.4444990162543688E-3"/>
                  <c:y val="-0.1751098854951149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-0.3000000000000001</c:v>
                </c:pt>
                <c:pt idx="1">
                  <c:v>0.5</c:v>
                </c:pt>
                <c:pt idx="2">
                  <c:v>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34708096"/>
        <c:axId val="34728576"/>
      </c:barChart>
      <c:catAx>
        <c:axId val="34708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34728576"/>
        <c:crosses val="autoZero"/>
        <c:auto val="1"/>
        <c:lblAlgn val="ctr"/>
        <c:lblOffset val="100"/>
        <c:noMultiLvlLbl val="0"/>
      </c:catAx>
      <c:valAx>
        <c:axId val="34728576"/>
        <c:scaling>
          <c:orientation val="minMax"/>
          <c:max val="5"/>
          <c:min val="-4"/>
        </c:scaling>
        <c:delete val="1"/>
        <c:axPos val="l"/>
        <c:numFmt formatCode="#,##0.0" sourceLinked="1"/>
        <c:majorTickMark val="out"/>
        <c:minorTickMark val="none"/>
        <c:tickLblPos val="none"/>
        <c:crossAx val="347080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400">
          <a:effectLst/>
        </a:defRPr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0.06085</cdr:x>
      <cdr:y>0.3866</cdr:y>
    </cdr:from>
    <cdr:to>
      <cdr:x>0.22566</cdr:x>
      <cdr:y>0.54742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37589" y="738016"/>
          <a:ext cx="914420" cy="30700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solidFill>
                <a:schemeClr val="accent4">
                  <a:lumMod val="75000"/>
                </a:schemeClr>
              </a:solidFill>
            </a:rPr>
            <a:t>38 858,4</a:t>
          </a:r>
          <a:endParaRPr lang="ru-RU" sz="1400" b="1" dirty="0">
            <a:solidFill>
              <a:schemeClr val="accent4">
                <a:lumMod val="75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0.75704</cdr:x>
      <cdr:y>0.05767</cdr:y>
    </cdr:from>
    <cdr:to>
      <cdr:x>0.92184</cdr:x>
      <cdr:y>0.22221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4200283" y="110100"/>
          <a:ext cx="914364" cy="3140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solidFill>
                <a:schemeClr val="accent4">
                  <a:lumMod val="75000"/>
                </a:schemeClr>
              </a:solidFill>
            </a:rPr>
            <a:t>44 596,7</a:t>
          </a:r>
        </a:p>
        <a:p xmlns:a="http://schemas.openxmlformats.org/drawingml/2006/main">
          <a:endParaRPr lang="ru-RU" sz="1400" b="1" dirty="0">
            <a:solidFill>
              <a:schemeClr val="accent4">
                <a:lumMod val="75000"/>
              </a:schemeClr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0.88889</cdr:y>
    </cdr:from>
    <cdr:to>
      <cdr:x>0.36765</cdr:x>
      <cdr:y>0.974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0" y="1152128"/>
          <a:ext cx="1265058" cy="11031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endParaRPr lang="ru-RU" sz="14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</cdr:x>
      <cdr:y>0</cdr:y>
    </cdr:from>
    <cdr:to>
      <cdr:x>0.15966</cdr:x>
      <cdr:y>0.10638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0" y="0"/>
          <a:ext cx="558879" cy="18998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2540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es-ES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FFFFFF"/>
              </a:solidFill>
              <a:latin typeface="Arial"/>
              <a:cs typeface="Arial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FFFFFF"/>
              </a:solidFill>
              <a:latin typeface="Arial"/>
              <a:cs typeface="Arial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FFFFFF"/>
              </a:solidFill>
              <a:latin typeface="Arial"/>
              <a:cs typeface="Arial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FFFFFF"/>
              </a:solidFill>
              <a:latin typeface="Arial"/>
              <a:cs typeface="Arial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FFFFFF"/>
              </a:solidFill>
              <a:latin typeface="Arial"/>
              <a:cs typeface="Arial"/>
            </a:defRPr>
          </a:lvl5pPr>
          <a:lvl6pPr marL="2286000" algn="l" defTabSz="914400" rtl="0" eaLnBrk="1" latinLnBrk="0" hangingPunct="1">
            <a:defRPr kern="1200">
              <a:solidFill>
                <a:srgbClr val="FFFFFF"/>
              </a:solidFill>
              <a:latin typeface="Arial"/>
              <a:cs typeface="Arial"/>
            </a:defRPr>
          </a:lvl6pPr>
          <a:lvl7pPr marL="2743200" algn="l" defTabSz="914400" rtl="0" eaLnBrk="1" latinLnBrk="0" hangingPunct="1">
            <a:defRPr kern="1200">
              <a:solidFill>
                <a:srgbClr val="FFFFFF"/>
              </a:solidFill>
              <a:latin typeface="Arial"/>
              <a:cs typeface="Arial"/>
            </a:defRPr>
          </a:lvl7pPr>
          <a:lvl8pPr marL="3200400" algn="l" defTabSz="914400" rtl="0" eaLnBrk="1" latinLnBrk="0" hangingPunct="1">
            <a:defRPr kern="1200">
              <a:solidFill>
                <a:srgbClr val="FFFFFF"/>
              </a:solidFill>
              <a:latin typeface="Arial"/>
              <a:cs typeface="Arial"/>
            </a:defRPr>
          </a:lvl8pPr>
          <a:lvl9pPr marL="3657600" algn="l" defTabSz="914400" rtl="0" eaLnBrk="1" latinLnBrk="0" hangingPunct="1">
            <a:defRPr kern="1200">
              <a:solidFill>
                <a:srgbClr val="FFFFFF"/>
              </a:solidFill>
              <a:latin typeface="Arial"/>
              <a:cs typeface="Arial"/>
            </a:defRPr>
          </a:lvl9pPr>
        </a:lstStyle>
        <a:p xmlns:a="http://schemas.openxmlformats.org/drawingml/2006/main">
          <a:pPr algn="ctr"/>
          <a:endParaRPr lang="ru-RU" sz="1100" b="1" dirty="0">
            <a:solidFill>
              <a:srgbClr val="000000"/>
            </a:solidFill>
          </a:endParaRPr>
        </a:p>
      </cdr:txBody>
    </cdr:sp>
  </cdr:relSizeAnchor>
  <cdr:relSizeAnchor xmlns:cdr="http://schemas.openxmlformats.org/drawingml/2006/chartDrawing">
    <cdr:from>
      <cdr:x>0.4768</cdr:x>
      <cdr:y>0.9</cdr:y>
    </cdr:from>
    <cdr:to>
      <cdr:x>0.51865</cdr:x>
      <cdr:y>1</cdr:y>
    </cdr:to>
    <cdr:sp macro="" textlink="">
      <cdr:nvSpPr>
        <cdr:cNvPr id="7" name="Прямоугольник 6"/>
        <cdr:cNvSpPr/>
      </cdr:nvSpPr>
      <cdr:spPr>
        <a:xfrm xmlns:a="http://schemas.openxmlformats.org/drawingml/2006/main">
          <a:off x="1640632" y="1296144"/>
          <a:ext cx="144016" cy="144016"/>
        </a:xfrm>
        <a:prstGeom xmlns:a="http://schemas.openxmlformats.org/drawingml/2006/main" prst="rect">
          <a:avLst/>
        </a:prstGeom>
        <a:solidFill xmlns:a="http://schemas.openxmlformats.org/drawingml/2006/main">
          <a:srgbClr val="92D050"/>
        </a:solidFill>
        <a:ln xmlns:a="http://schemas.openxmlformats.org/drawingml/2006/main"/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0.04235</cdr:x>
      <cdr:y>0.45</cdr:y>
    </cdr:from>
    <cdr:to>
      <cdr:x>0.10117</cdr:x>
      <cdr:y>0.81902</cdr:y>
    </cdr:to>
    <cdr:sp macro="" textlink="">
      <cdr:nvSpPr>
        <cdr:cNvPr id="10" name="Прямоугольник 9"/>
        <cdr:cNvSpPr/>
      </cdr:nvSpPr>
      <cdr:spPr>
        <a:xfrm xmlns:a="http://schemas.openxmlformats.org/drawingml/2006/main" rot="16200000">
          <a:off x="-264958" y="1705624"/>
          <a:ext cx="1054482" cy="21500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2540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rgbClr val="FFFFFF"/>
              </a:solidFill>
              <a:latin typeface="Arial"/>
              <a:cs typeface="Arial"/>
            </a:defRPr>
          </a:lvl1pPr>
          <a:lvl2pPr marL="457200" indent="0">
            <a:defRPr sz="1100">
              <a:solidFill>
                <a:srgbClr val="FFFFFF"/>
              </a:solidFill>
              <a:latin typeface="Arial"/>
              <a:cs typeface="Arial"/>
            </a:defRPr>
          </a:lvl2pPr>
          <a:lvl3pPr marL="914400" indent="0">
            <a:defRPr sz="1100">
              <a:solidFill>
                <a:srgbClr val="FFFFFF"/>
              </a:solidFill>
              <a:latin typeface="Arial"/>
              <a:cs typeface="Arial"/>
            </a:defRPr>
          </a:lvl3pPr>
          <a:lvl4pPr marL="1371600" indent="0">
            <a:defRPr sz="1100">
              <a:solidFill>
                <a:srgbClr val="FFFFFF"/>
              </a:solidFill>
              <a:latin typeface="Arial"/>
              <a:cs typeface="Arial"/>
            </a:defRPr>
          </a:lvl4pPr>
          <a:lvl5pPr marL="1828800" indent="0">
            <a:defRPr sz="1100">
              <a:solidFill>
                <a:srgbClr val="FFFFFF"/>
              </a:solidFill>
              <a:latin typeface="Arial"/>
              <a:cs typeface="Arial"/>
            </a:defRPr>
          </a:lvl5pPr>
          <a:lvl6pPr marL="2286000" indent="0">
            <a:defRPr sz="1100">
              <a:solidFill>
                <a:srgbClr val="FFFFFF"/>
              </a:solidFill>
              <a:latin typeface="Arial"/>
              <a:cs typeface="Arial"/>
            </a:defRPr>
          </a:lvl6pPr>
          <a:lvl7pPr marL="2743200" indent="0">
            <a:defRPr sz="1100">
              <a:solidFill>
                <a:srgbClr val="FFFFFF"/>
              </a:solidFill>
              <a:latin typeface="Arial"/>
              <a:cs typeface="Arial"/>
            </a:defRPr>
          </a:lvl7pPr>
          <a:lvl8pPr marL="3200400" indent="0">
            <a:defRPr sz="1100">
              <a:solidFill>
                <a:srgbClr val="FFFFFF"/>
              </a:solidFill>
              <a:latin typeface="Arial"/>
              <a:cs typeface="Arial"/>
            </a:defRPr>
          </a:lvl8pPr>
          <a:lvl9pPr marL="3657600" indent="0">
            <a:defRPr sz="1100">
              <a:solidFill>
                <a:srgbClr val="FFFFFF"/>
              </a:solidFill>
              <a:latin typeface="Arial"/>
              <a:cs typeface="Arial"/>
            </a:defRPr>
          </a:lvl9pPr>
        </a:lstStyle>
        <a:p xmlns:a="http://schemas.openxmlformats.org/drawingml/2006/main">
          <a:endParaRPr lang="ru-RU" sz="1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0.10011</cdr:x>
      <cdr:y>0.55556</cdr:y>
    </cdr:from>
    <cdr:to>
      <cdr:x>0.91193</cdr:x>
      <cdr:y>0.90707</cdr:y>
    </cdr:to>
    <cdr:sp macro="" textlink="">
      <cdr:nvSpPr>
        <cdr:cNvPr id="8" name="Прямоугольник 7"/>
        <cdr:cNvSpPr/>
      </cdr:nvSpPr>
      <cdr:spPr>
        <a:xfrm xmlns:a="http://schemas.openxmlformats.org/drawingml/2006/main">
          <a:off x="344488" y="720080"/>
          <a:ext cx="2793416" cy="45561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2540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" lastClr="FFFFFF"/>
              </a:solidFill>
              <a:latin typeface="Calibri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" lastClr="FFFFFF"/>
              </a:solidFill>
              <a:latin typeface="Calibri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" lastClr="FFFFFF"/>
              </a:solidFill>
              <a:latin typeface="Calibri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" lastClr="FFFFFF"/>
              </a:solidFill>
              <a:latin typeface="Calibri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" lastClr="FFFFFF"/>
              </a:solidFill>
              <a:latin typeface="Calibri"/>
            </a:defRPr>
          </a:lvl5pPr>
          <a:lvl6pPr marL="2286000" algn="l" defTabSz="914400" rtl="0" eaLnBrk="1" latinLnBrk="0" hangingPunct="1">
            <a:defRPr kern="1200">
              <a:solidFill>
                <a:sysClr val="window" lastClr="FFFFFF"/>
              </a:solidFill>
              <a:latin typeface="Calibri"/>
            </a:defRPr>
          </a:lvl6pPr>
          <a:lvl7pPr marL="2743200" algn="l" defTabSz="914400" rtl="0" eaLnBrk="1" latinLnBrk="0" hangingPunct="1">
            <a:defRPr kern="1200">
              <a:solidFill>
                <a:sysClr val="window" lastClr="FFFFFF"/>
              </a:solidFill>
              <a:latin typeface="Calibri"/>
            </a:defRPr>
          </a:lvl7pPr>
          <a:lvl8pPr marL="3200400" algn="l" defTabSz="914400" rtl="0" eaLnBrk="1" latinLnBrk="0" hangingPunct="1">
            <a:defRPr kern="1200">
              <a:solidFill>
                <a:sysClr val="window" lastClr="FFFFFF"/>
              </a:solidFill>
              <a:latin typeface="Calibri"/>
            </a:defRPr>
          </a:lvl8pPr>
          <a:lvl9pPr marL="3657600" algn="l" defTabSz="914400" rtl="0" eaLnBrk="1" latinLnBrk="0" hangingPunct="1">
            <a:defRPr kern="12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>
            <a:defRPr/>
          </a:pPr>
          <a:r>
            <a:rPr lang="ru-RU" sz="1300" b="1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2019</a:t>
          </a:r>
          <a:r>
            <a:rPr lang="ru-RU" sz="1300" b="1" dirty="0" smtClean="0">
              <a:solidFill>
                <a:sysClr val="windowText" lastClr="000000"/>
              </a:solidFill>
            </a:rPr>
            <a:t>                2020                 2021</a:t>
          </a:r>
          <a:endParaRPr lang="ru-RU" sz="1300" b="1" dirty="0">
            <a:solidFill>
              <a:sysClr val="windowText" lastClr="000000"/>
            </a:solidFill>
          </a:endParaRPr>
        </a:p>
      </cdr:txBody>
    </cdr:sp>
  </cdr:relSizeAnchor>
  <cdr:relSizeAnchor xmlns:cdr="http://schemas.openxmlformats.org/drawingml/2006/chartDrawing">
    <cdr:from>
      <cdr:x>0.10011</cdr:x>
      <cdr:y>0.77778</cdr:y>
    </cdr:from>
    <cdr:to>
      <cdr:x>0.34925</cdr:x>
      <cdr:y>1</cdr:y>
    </cdr:to>
    <cdr:sp macro="" textlink="">
      <cdr:nvSpPr>
        <cdr:cNvPr id="12" name="Прямоугольник 11"/>
        <cdr:cNvSpPr/>
      </cdr:nvSpPr>
      <cdr:spPr>
        <a:xfrm xmlns:a="http://schemas.openxmlformats.org/drawingml/2006/main">
          <a:off x="344472" y="1400160"/>
          <a:ext cx="857273" cy="40004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2540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" lastClr="FFFFFF"/>
              </a:solidFill>
              <a:latin typeface="Times New Roman"/>
            </a:defRPr>
          </a:lvl1pPr>
          <a:lvl2pPr marL="457200" algn="l" defTabSz="914400" rtl="0" eaLnBrk="1" latinLnBrk="0" hangingPunct="1">
            <a:defRPr sz="1800" kern="1200">
              <a:solidFill>
                <a:sysClr val="window" lastClr="FFFFFF"/>
              </a:solidFill>
              <a:latin typeface="Times New Roman"/>
            </a:defRPr>
          </a:lvl2pPr>
          <a:lvl3pPr marL="914400" algn="l" defTabSz="914400" rtl="0" eaLnBrk="1" latinLnBrk="0" hangingPunct="1">
            <a:defRPr sz="1800" kern="1200">
              <a:solidFill>
                <a:sysClr val="window" lastClr="FFFFFF"/>
              </a:solidFill>
              <a:latin typeface="Times New Roman"/>
            </a:defRPr>
          </a:lvl3pPr>
          <a:lvl4pPr marL="1371600" algn="l" defTabSz="914400" rtl="0" eaLnBrk="1" latinLnBrk="0" hangingPunct="1">
            <a:defRPr sz="1800" kern="1200">
              <a:solidFill>
                <a:sysClr val="window" lastClr="FFFFFF"/>
              </a:solidFill>
              <a:latin typeface="Times New Roman"/>
            </a:defRPr>
          </a:lvl4pPr>
          <a:lvl5pPr marL="1828800" algn="l" defTabSz="914400" rtl="0" eaLnBrk="1" latinLnBrk="0" hangingPunct="1">
            <a:defRPr sz="1800" kern="1200">
              <a:solidFill>
                <a:sysClr val="window" lastClr="FFFFFF"/>
              </a:solidFill>
              <a:latin typeface="Times New Roman"/>
            </a:defRPr>
          </a:lvl5pPr>
          <a:lvl6pPr marL="2286000" algn="l" defTabSz="914400" rtl="0" eaLnBrk="1" latinLnBrk="0" hangingPunct="1">
            <a:defRPr sz="1800" kern="1200">
              <a:solidFill>
                <a:sysClr val="window" lastClr="FFFFFF"/>
              </a:solidFill>
              <a:latin typeface="Times New Roman"/>
            </a:defRPr>
          </a:lvl6pPr>
          <a:lvl7pPr marL="2743200" algn="l" defTabSz="914400" rtl="0" eaLnBrk="1" latinLnBrk="0" hangingPunct="1">
            <a:defRPr sz="1800" kern="1200">
              <a:solidFill>
                <a:sysClr val="window" lastClr="FFFFFF"/>
              </a:solidFill>
              <a:latin typeface="Times New Roman"/>
            </a:defRPr>
          </a:lvl7pPr>
          <a:lvl8pPr marL="3200400" algn="l" defTabSz="914400" rtl="0" eaLnBrk="1" latinLnBrk="0" hangingPunct="1">
            <a:defRPr sz="1800" kern="1200">
              <a:solidFill>
                <a:sysClr val="window" lastClr="FFFFFF"/>
              </a:solidFill>
              <a:latin typeface="Times New Roman"/>
            </a:defRPr>
          </a:lvl8pPr>
          <a:lvl9pPr marL="3657600" algn="l" defTabSz="914400" rtl="0" eaLnBrk="1" latinLnBrk="0" hangingPunct="1">
            <a:defRPr sz="1800" kern="1200">
              <a:solidFill>
                <a:sysClr val="window" lastClr="FFFFFF"/>
              </a:solidFill>
              <a:latin typeface="Times New Roman"/>
            </a:defRPr>
          </a:lvl9pPr>
        </a:lstStyle>
        <a:p xmlns:a="http://schemas.openxmlformats.org/drawingml/2006/main">
          <a:endParaRPr lang="ru-RU" sz="1100" b="1" dirty="0" smtClean="0">
            <a:solidFill>
              <a:sysClr val="windowText" lastClr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r>
            <a:rPr lang="ru-RU" sz="1100" b="1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дефицит</a:t>
          </a:r>
          <a:endParaRPr lang="ru-RU" sz="1100" b="1" dirty="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0.05826</cdr:x>
      <cdr:y>0.88889</cdr:y>
    </cdr:from>
    <cdr:to>
      <cdr:x>0.10011</cdr:x>
      <cdr:y>1</cdr:y>
    </cdr:to>
    <cdr:sp macro="" textlink="">
      <cdr:nvSpPr>
        <cdr:cNvPr id="13" name="Прямоугольник 12"/>
        <cdr:cNvSpPr/>
      </cdr:nvSpPr>
      <cdr:spPr>
        <a:xfrm xmlns:a="http://schemas.openxmlformats.org/drawingml/2006/main">
          <a:off x="200472" y="1280142"/>
          <a:ext cx="144015" cy="160018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4">
            <a:lumMod val="60000"/>
            <a:lumOff val="40000"/>
          </a:schemeClr>
        </a:solidFill>
        <a:ln xmlns:a="http://schemas.openxmlformats.org/drawingml/2006/main">
          <a:noFill/>
        </a:ln>
        <a:effectLst xmlns:a="http://schemas.openxmlformats.org/drawingml/2006/main">
          <a:outerShdw blurRad="40000" dist="23000" dir="5400000" rotWithShape="0">
            <a:srgbClr val="000000">
              <a:alpha val="35000"/>
            </a:srgbClr>
          </a:outerShdw>
        </a:effectLst>
        <a:scene3d xmlns:a="http://schemas.openxmlformats.org/drawingml/2006/main">
          <a:camera prst="orthographicFront">
            <a:rot lat="0" lon="0" rev="0"/>
          </a:camera>
          <a:lightRig rig="threePt" dir="t">
            <a:rot lat="0" lon="0" rev="1200000"/>
          </a:lightRig>
        </a:scene3d>
        <a:sp3d xmlns:a="http://schemas.openxmlformats.org/drawingml/2006/main">
          <a:bevelT w="63500" h="25400"/>
        </a:sp3d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Times New Roman"/>
            </a:defRPr>
          </a:lvl1pPr>
          <a:lvl2pPr marL="457200" indent="0">
            <a:defRPr sz="1100">
              <a:solidFill>
                <a:sysClr val="window" lastClr="FFFFFF"/>
              </a:solidFill>
              <a:latin typeface="Times New Roman"/>
            </a:defRPr>
          </a:lvl2pPr>
          <a:lvl3pPr marL="914400" indent="0">
            <a:defRPr sz="1100">
              <a:solidFill>
                <a:sysClr val="window" lastClr="FFFFFF"/>
              </a:solidFill>
              <a:latin typeface="Times New Roman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Times New Roman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Times New Roman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Times New Roman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Times New Roman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Times New Roman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Times New Roman"/>
            </a:defRPr>
          </a:lvl9pPr>
        </a:lstStyle>
        <a:p xmlns:a="http://schemas.openxmlformats.org/drawingml/2006/main">
          <a:endParaRPr lang="ru-RU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3"/>
            <a:ext cx="2945659" cy="493713"/>
          </a:xfrm>
          <a:prstGeom prst="rect">
            <a:avLst/>
          </a:prstGeom>
        </p:spPr>
        <p:txBody>
          <a:bodyPr vert="horz" lIns="91283" tIns="45640" rIns="91283" bIns="4564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50" y="3"/>
            <a:ext cx="2945659" cy="493713"/>
          </a:xfrm>
          <a:prstGeom prst="rect">
            <a:avLst/>
          </a:prstGeom>
        </p:spPr>
        <p:txBody>
          <a:bodyPr vert="horz" lIns="91283" tIns="45640" rIns="91283" bIns="45640" rtlCol="0"/>
          <a:lstStyle>
            <a:lvl1pPr algn="r">
              <a:defRPr sz="1200"/>
            </a:lvl1pPr>
          </a:lstStyle>
          <a:p>
            <a:fld id="{F5AA666A-2B63-4AD2-B7C6-EC50DCCFB653}" type="datetimeFigureOut">
              <a:rPr lang="ru-RU" smtClean="0"/>
              <a:pPr/>
              <a:t>05.09.2019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4" y="9378827"/>
            <a:ext cx="2945659" cy="493713"/>
          </a:xfrm>
          <a:prstGeom prst="rect">
            <a:avLst/>
          </a:prstGeom>
        </p:spPr>
        <p:txBody>
          <a:bodyPr vert="horz" lIns="91283" tIns="45640" rIns="91283" bIns="4564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50" y="9378827"/>
            <a:ext cx="2945659" cy="493713"/>
          </a:xfrm>
          <a:prstGeom prst="rect">
            <a:avLst/>
          </a:prstGeom>
        </p:spPr>
        <p:txBody>
          <a:bodyPr vert="horz" lIns="91283" tIns="45640" rIns="91283" bIns="45640" rtlCol="0" anchor="b"/>
          <a:lstStyle>
            <a:lvl1pPr algn="r">
              <a:defRPr sz="1200"/>
            </a:lvl1pPr>
          </a:lstStyle>
          <a:p>
            <a:fld id="{D5E4782E-C79B-471E-97D8-204F12411A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7171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3"/>
            <a:ext cx="2945659" cy="493713"/>
          </a:xfrm>
          <a:prstGeom prst="rect">
            <a:avLst/>
          </a:prstGeom>
        </p:spPr>
        <p:txBody>
          <a:bodyPr vert="horz" lIns="91283" tIns="45640" rIns="91283" bIns="4564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50" y="3"/>
            <a:ext cx="2945659" cy="493713"/>
          </a:xfrm>
          <a:prstGeom prst="rect">
            <a:avLst/>
          </a:prstGeom>
        </p:spPr>
        <p:txBody>
          <a:bodyPr vert="horz" lIns="91283" tIns="45640" rIns="91283" bIns="45640" rtlCol="0"/>
          <a:lstStyle>
            <a:lvl1pPr algn="r">
              <a:defRPr sz="1200"/>
            </a:lvl1pPr>
          </a:lstStyle>
          <a:p>
            <a:fld id="{4F6C9EF9-C4D0-492B-AF77-A07163DDE62B}" type="datetimeFigureOut">
              <a:rPr lang="ru-RU" smtClean="0"/>
              <a:pPr/>
              <a:t>05.09.2019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25488" y="739775"/>
            <a:ext cx="5348287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283" tIns="45640" rIns="91283" bIns="4564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71"/>
            <a:ext cx="5438140" cy="4443413"/>
          </a:xfrm>
          <a:prstGeom prst="rect">
            <a:avLst/>
          </a:prstGeom>
        </p:spPr>
        <p:txBody>
          <a:bodyPr vert="horz" lIns="91283" tIns="45640" rIns="91283" bIns="4564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4" y="9378827"/>
            <a:ext cx="2945659" cy="493713"/>
          </a:xfrm>
          <a:prstGeom prst="rect">
            <a:avLst/>
          </a:prstGeom>
        </p:spPr>
        <p:txBody>
          <a:bodyPr vert="horz" lIns="91283" tIns="45640" rIns="91283" bIns="4564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50" y="9378827"/>
            <a:ext cx="2945659" cy="493713"/>
          </a:xfrm>
          <a:prstGeom prst="rect">
            <a:avLst/>
          </a:prstGeom>
        </p:spPr>
        <p:txBody>
          <a:bodyPr vert="horz" lIns="91283" tIns="45640" rIns="91283" bIns="45640" rtlCol="0" anchor="b"/>
          <a:lstStyle>
            <a:lvl1pPr algn="r">
              <a:defRPr sz="1200"/>
            </a:lvl1pPr>
          </a:lstStyle>
          <a:p>
            <a:fld id="{CA1D46D5-FBF3-48F7-978C-946D658E02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557082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D46D5-FBF3-48F7-978C-946D658E023E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808FCD-5CD5-43A5-BBDC-4D1D9A210D85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551940" y="359898"/>
            <a:ext cx="802386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551940" y="1850064"/>
            <a:ext cx="802386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ABB3AFE-1146-4698-A7F5-95D8ABA76706}" type="datetime1">
              <a:rPr lang="ru-RU" smtClean="0"/>
              <a:pPr/>
              <a:t>05.09.2019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98219" y="1413802"/>
            <a:ext cx="227838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253607" y="1345016"/>
            <a:ext cx="69342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061707-90DE-4D2C-91EE-0C29E486F929}" type="datetime1">
              <a:rPr lang="ru-RU" smtClean="0"/>
              <a:pPr/>
              <a:t>05.09.2019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29500" y="274639"/>
            <a:ext cx="19812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38250" y="274640"/>
            <a:ext cx="602615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6FF521-FA5D-4DE7-8999-3BC21632686F}" type="datetime1">
              <a:rPr lang="ru-RU" smtClean="0"/>
              <a:pPr/>
              <a:t>05.09.2019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C4886A-DC2D-4E24-928A-5224A620E0A0}" type="datetime1">
              <a:rPr lang="ru-RU" smtClean="0"/>
              <a:pPr/>
              <a:t>05.09.2019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473131" y="-54"/>
            <a:ext cx="74295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93258" y="2600325"/>
            <a:ext cx="69342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93258" y="1066800"/>
            <a:ext cx="69342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2102A4-2741-4DAC-9DCA-BAC18D3829A7}" type="datetime1">
              <a:rPr lang="ru-RU" smtClean="0"/>
              <a:pPr/>
              <a:t>05.09.2019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476500" y="0"/>
            <a:ext cx="8255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353348" y="2814656"/>
            <a:ext cx="227838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608736" y="2745870"/>
            <a:ext cx="69342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5242" y="274320"/>
            <a:ext cx="812292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555242" y="1524000"/>
            <a:ext cx="39624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715762" y="1524000"/>
            <a:ext cx="39624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BC58C7-D65F-4DEF-8493-E844FD09F2F1}" type="datetime1">
              <a:rPr lang="ru-RU" smtClean="0"/>
              <a:pPr/>
              <a:t>05.09.2019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5160336"/>
            <a:ext cx="89154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328278"/>
            <a:ext cx="435864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052060" y="328278"/>
            <a:ext cx="435864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95300" y="969336"/>
            <a:ext cx="435864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52060" y="969336"/>
            <a:ext cx="435864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CF289C-2FA8-4853-97FF-1D0798E741F8}" type="datetime1">
              <a:rPr lang="ru-RU" smtClean="0"/>
              <a:pPr/>
              <a:t>05.09.2019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5242" y="274320"/>
            <a:ext cx="812292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72CFCA-2B17-4F46-B3D3-94BCFC25FFB8}" type="datetime1">
              <a:rPr lang="ru-RU" smtClean="0"/>
              <a:pPr/>
              <a:t>05.09.2019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99566" y="0"/>
            <a:ext cx="8806434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99A262-D767-41C6-A4F9-73EA4A694710}" type="datetime1">
              <a:rPr lang="ru-RU" smtClean="0"/>
              <a:pPr/>
              <a:t>05.09.2019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99566" y="-54"/>
            <a:ext cx="79248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16778"/>
            <a:ext cx="41275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5300" y="1406964"/>
            <a:ext cx="41275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95300" y="2133601"/>
            <a:ext cx="883285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153CB09-F7B7-4651-89EA-663EF4067063}" type="datetime1">
              <a:rPr lang="ru-RU" smtClean="0"/>
              <a:pPr/>
              <a:t>05.09.2019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77471" y="1066800"/>
            <a:ext cx="29718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8463B0-3322-4DF4-8712-F467FD62097E}" type="datetime1">
              <a:rPr lang="ru-RU" smtClean="0"/>
              <a:pPr/>
              <a:t>05.09.2019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825500" y="1066800"/>
            <a:ext cx="4953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908050" y="1143004"/>
            <a:ext cx="47879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429785" y="954341"/>
            <a:ext cx="74295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420639" y="936786"/>
            <a:ext cx="703326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08050" y="4800600"/>
            <a:ext cx="47879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83920" y="-815922"/>
            <a:ext cx="1775461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82885" y="21103"/>
            <a:ext cx="1844040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98121" y="1055077"/>
            <a:ext cx="121952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97280" y="-54"/>
            <a:ext cx="8808721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55242" y="274638"/>
            <a:ext cx="812292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555242" y="1447800"/>
            <a:ext cx="812292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879850" y="6305550"/>
            <a:ext cx="23114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34556F6-CDC4-4E6C-B229-B0B5868DC7F6}" type="datetime1">
              <a:rPr lang="ru-RU" smtClean="0"/>
              <a:pPr/>
              <a:t>05.09.2019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6191250" y="6305550"/>
            <a:ext cx="31369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99566" y="-54"/>
            <a:ext cx="79248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арта области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56480" y="214290"/>
            <a:ext cx="5262599" cy="392909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5242" y="274638"/>
            <a:ext cx="8122920" cy="2940048"/>
          </a:xfrm>
        </p:spPr>
        <p:txBody>
          <a:bodyPr>
            <a:normAutofit/>
          </a:bodyPr>
          <a:lstStyle/>
          <a:p>
            <a:r>
              <a:rPr lang="ru-RU" sz="72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 для граждан</a:t>
            </a:r>
            <a:endParaRPr lang="ru-RU" sz="72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55242" y="3786190"/>
            <a:ext cx="8122920" cy="2462210"/>
          </a:xfrm>
        </p:spPr>
        <p:txBody>
          <a:bodyPr>
            <a:normAutofit/>
          </a:bodyPr>
          <a:lstStyle/>
          <a:p>
            <a:endParaRPr lang="ru-RU" sz="2400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Закону Амурской области от 30.08.2019  </a:t>
            </a:r>
          </a:p>
          <a:p>
            <a:pPr marL="87313" indent="-11113">
              <a:buNone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240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389 - ОЗ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 внесении изменений в Закон Амурской области «Об областном бюджете на 2019 год и плановый период 2020 и 2021 годов»</a:t>
            </a:r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7439457"/>
              </p:ext>
            </p:extLst>
          </p:nvPr>
        </p:nvGraphicFramePr>
        <p:xfrm>
          <a:off x="1136576" y="188998"/>
          <a:ext cx="8640000" cy="630000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420000"/>
                <a:gridCol w="1440000"/>
                <a:gridCol w="3780000"/>
              </a:tblGrid>
              <a:tr h="743976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Охрана окружающей среды</a:t>
                      </a:r>
                      <a:r>
                        <a:rPr lang="ru-RU" sz="1800" b="1" i="0" u="none" strike="noStrike" baseline="0" dirty="0" smtClean="0">
                          <a:solidFill>
                            <a:srgbClr val="0D0D0D"/>
                          </a:solidFill>
                          <a:latin typeface="+mn-lt"/>
                        </a:rPr>
                        <a:t> в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459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27.06.2019 № 375-ОЗ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30.08.2019 № 389-ОЗ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4644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1 133,7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1 138,9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4595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1968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Обеспечение деятельности (оказание услуг) государственных учреждений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10,0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dirty="0" smtClean="0">
                          <a:solidFill>
                            <a:schemeClr val="tx1"/>
                          </a:solidFill>
                        </a:rPr>
                        <a:t>выполнение работ ГАУ "Лесхозами" по тушению лесных пожаров на иных категориях земель, согласно фактически сложившимся затратам за весенне-летний пожароопасный период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85820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Оценка современного экологического состояния мест временного захоронения ядохимикатов и разработка проектно-сметной документации по ликвидации пунктов временного захоронения ядохимикатов сельскохозяйственного назначения в зоне строительства космодрома "Восточный"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-2,9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экономия расходов по итогам конкурсных процедур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55879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Содержание органов исполнительной власти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-1,9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перерасчет фонда оплаты труда по государственным служащим, исполняющим переданные полномочия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067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5,2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9649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6499683"/>
              </p:ext>
            </p:extLst>
          </p:nvPr>
        </p:nvGraphicFramePr>
        <p:xfrm>
          <a:off x="1208584" y="0"/>
          <a:ext cx="8640000" cy="6191999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420000"/>
                <a:gridCol w="1440000"/>
                <a:gridCol w="3780000"/>
              </a:tblGrid>
              <a:tr h="1002705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Модернизация жилищно - коммунального комплекса, энергосбережение и повышение энергетической эффективности в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2444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27.06.2019 № 375-ОЗ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30.08.2019 № 389-ОЗ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52523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4 367,5 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4762,7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52444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3846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Государственная поддержка организаций (индивидуальных предпринимателей), осуществляющих оказание жилищно-коммунальных услуг населению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395,3</a:t>
                      </a:r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3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подготовка к отопительному периоду</a:t>
                      </a:r>
                      <a:endParaRPr lang="ru-RU" sz="13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3846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Содержание органов исполнительной власти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-0,1</a:t>
                      </a:r>
                      <a:endParaRPr lang="ru-RU" sz="13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уменьшение фонда оплаты труда государственных служащих в связи с передачей функций по правовому обеспечению и изменением </a:t>
                      </a:r>
                      <a:r>
                        <a:rPr kumimoji="0" lang="ru-RU" sz="13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категорийности</a:t>
                      </a:r>
                      <a:endParaRPr kumimoji="0" lang="ru-RU" sz="13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459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395,2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4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641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8562497"/>
              </p:ext>
            </p:extLst>
          </p:nvPr>
        </p:nvGraphicFramePr>
        <p:xfrm>
          <a:off x="1095348" y="116632"/>
          <a:ext cx="8640000" cy="569880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420000"/>
                <a:gridCol w="1440000"/>
                <a:gridCol w="3780000"/>
              </a:tblGrid>
              <a:tr h="360040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Развитие здравоохранения Амурской области</a:t>
                      </a: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348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27.06.2019 № 375-ОЗ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30.08.2019 № 389-ОЗ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348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9 482,8 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9 610,9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3480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Обеспечение деятельности (оказание услуг) государственных учреждений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17,3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обеспечение дифференциации оплаты труда, разработка проектно-сметной документации на капитальный ремонт, устранение нарушений требований пожарной безопасности, обеспечения санитарных полётов в рамках государственного задания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Обеспечение больных сахарным диабетом современными лекарственными препаратами, высококачественными инсулинами, </a:t>
                      </a:r>
                      <a:r>
                        <a:rPr lang="ru-RU" sz="1400" b="0" u="non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сахароснижающими</a:t>
                      </a: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 препаратами и средствами самоконтроля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73,7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 на закупку лекарственных препаратов для больных сахарным диабетом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Обеспечение закупок лекарственных средств и расходных материалов для оказания высокотехнологичной (дорогостоящей) медицинской помощи, предоставляемой жителям области, направление жителей области в медицинские организации, находящиеся на территории Российской Федерации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26,3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лекарственное обеспечение больных злокачественными </a:t>
                      </a: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новообразованиями</a:t>
                      </a:r>
                      <a:endParaRPr lang="ru-RU" sz="1400" b="0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74932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3023032"/>
              </p:ext>
            </p:extLst>
          </p:nvPr>
        </p:nvGraphicFramePr>
        <p:xfrm>
          <a:off x="1095348" y="116632"/>
          <a:ext cx="8640000" cy="463248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420000"/>
                <a:gridCol w="1440000"/>
                <a:gridCol w="3780000"/>
              </a:tblGrid>
              <a:tr h="360040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Развитие здравоохранения Амурской области</a:t>
                      </a: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348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27.06.2019 № 375-ОЗ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30.08.2019 № 389-ОЗ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3480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Реализация отдельных полномочий в области лекарственного обеспечения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10,5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связи с внесенными Федеральным законом от 18.07.2019 № 175-ФЗ «О внесении изменений в Федеральный закон «О федеральном бюджете на 2019 год и плановый период 2020 и 2021 годов» изменениями в федеральный бюджет</a:t>
                      </a:r>
                      <a:endParaRPr lang="ru-RU" sz="1400" b="0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Проведение социологических исследований по выявлению уровня наркотизации общества и отношения населения к проблемам наркомании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0,5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проведение социологических исследований по выявлению уровня наркотизации общества и отношения населения к проблемам наркомании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Содержание органов исполнительной власти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-0,2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перерасчет фонда оплаты труда по государственным служащим, исполняющим переданные полномочия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128,1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800" b="1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13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67253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631490"/>
              </p:ext>
            </p:extLst>
          </p:nvPr>
        </p:nvGraphicFramePr>
        <p:xfrm>
          <a:off x="1095348" y="188999"/>
          <a:ext cx="8496689" cy="497760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420000"/>
                <a:gridCol w="1296689"/>
                <a:gridCol w="3780000"/>
              </a:tblGrid>
              <a:tr h="720000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Обеспечение доступным и качественным жильем населения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348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27.06.2019 № 375-ОЗ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30.08.2019 № 389-ОЗ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348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889,7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909,3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3480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Предоставление жилых помещений детям-сиротам и детям, оставшимся без попечения родителей, лицам из их числа по договорам найма специализированных жилых помещений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19,2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целях обеспечения  жилыми помещениями дополнительно 15 детей-сирот и детей, оставшихся без попечения родителей, лиц из их числа</a:t>
                      </a:r>
                      <a:endParaRPr lang="ru-RU" sz="14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Обеспечение жильем отдельных категорий ветеранов и членов их семей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5,2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приобретение квартир ветеранам боевых действий </a:t>
                      </a:r>
                      <a:endParaRPr lang="ru-RU" sz="14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Обеспечение деятельности (оказание услуг) государственных учреждений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0,1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осуществление охранных услуг на объектах</a:t>
                      </a:r>
                      <a:endParaRPr lang="ru-RU" sz="14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Капитальные вложения в объекты государственной собственности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-4,9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связи с ограниченным сроком проведения проектных работ</a:t>
                      </a:r>
                      <a:endParaRPr lang="ru-RU" sz="14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19,6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800" b="1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80961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7106501"/>
              </p:ext>
            </p:extLst>
          </p:nvPr>
        </p:nvGraphicFramePr>
        <p:xfrm>
          <a:off x="1136576" y="188999"/>
          <a:ext cx="8645235" cy="5155049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420000"/>
                <a:gridCol w="1445235"/>
                <a:gridCol w="3780000"/>
              </a:tblGrid>
              <a:tr h="720000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Экономическое развитие и инновационная экономика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348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Закон АО от 09.08.2019 № 387-ОЗ </a:t>
                      </a:r>
                      <a:endParaRPr lang="ru-RU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Закон АО от 30.08.2019 № 389-ОЗ </a:t>
                      </a:r>
                      <a:endParaRPr lang="ru-RU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348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4 410,1 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4 425,8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8128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Направление расходов</a:t>
                      </a:r>
                      <a:endParaRPr lang="ru-RU" sz="16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/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Повышение инвестиционной привлекательности региона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13,6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Имущественный взнос Амурской области в автономную некоммерческую организацию "Агентство Амурской области по привлечению инвестиций"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Обеспечение деятельности (оказание услуг) государственных учреждений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2,1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обеспечение дифференциации оплаты труда неуказных категорий работников, приобретение программного комплекса для обеспечения сертифицированной защиты персональных данных органов службы занятости; заключение договоров на подключение к пультовой охране центров занятости населения Амурской области </a:t>
                      </a:r>
                      <a:endParaRPr lang="ru-RU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15,7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800" b="1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7048365"/>
              </p:ext>
            </p:extLst>
          </p:nvPr>
        </p:nvGraphicFramePr>
        <p:xfrm>
          <a:off x="1238224" y="188999"/>
          <a:ext cx="8640000" cy="519096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420000"/>
                <a:gridCol w="1440000"/>
                <a:gridCol w="3780000"/>
              </a:tblGrid>
              <a:tr h="720000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Развитие физической культуры и спорта на территории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348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27.06.2019 № 375-ОЗ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30.08.2019 № 389-ОЗ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348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420,5 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383,2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3480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/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Обеспечение деятельности (оказание услуг) государственных учреждений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3,9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организация поездки команды на Восточный экономический форум, устранение нарушений, выявленных надзорными органами</a:t>
                      </a:r>
                      <a:endParaRPr lang="ru-RU" sz="14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Осуществление единовременных выплат амурским спортсменам и их тренерам за высокие спортивные достижения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0,2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единовременные выплаты двукратному чемпиону 8-го чемпионата мира по "Кунг-фу -традиционному ушу" (КНР) и его тренеру</a:t>
                      </a:r>
                      <a:endParaRPr lang="ru-RU" sz="14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Содержание органов исполнительной власти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0,2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командировочные расходы для участия в спартакиаде субъектов </a:t>
                      </a:r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ДФО</a:t>
                      </a:r>
                      <a:endParaRPr lang="ru-RU" sz="14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Капитальные вложения в объекты муниципальной собственности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-41,5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связи с перераспределением ассигнований на  проведение капитального ремонта пришкольных стадионов</a:t>
                      </a:r>
                      <a:endParaRPr lang="ru-RU" sz="14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-37,2</a:t>
                      </a:r>
                      <a:endParaRPr lang="ru-RU" sz="1800" b="1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800" b="1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61302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1928550"/>
              </p:ext>
            </p:extLst>
          </p:nvPr>
        </p:nvGraphicFramePr>
        <p:xfrm>
          <a:off x="1136576" y="142853"/>
          <a:ext cx="8856184" cy="613680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420000"/>
                <a:gridCol w="1656184"/>
                <a:gridCol w="3780000"/>
              </a:tblGrid>
              <a:tr h="720000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Повышение эффективности деятельности органов государственной власти и управления Амурской области</a:t>
                      </a:r>
                      <a:endParaRPr lang="ru-RU" sz="1800" b="1" kern="1200" dirty="0">
                        <a:solidFill>
                          <a:schemeClr val="tx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348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Закон АО от 09.08.2019 № 387-ОЗ </a:t>
                      </a:r>
                      <a:endParaRPr lang="ru-RU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Закон АО от 30.08.2019 № 389-ОЗ </a:t>
                      </a:r>
                      <a:endParaRPr lang="ru-RU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348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7 858,3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 8 093,1млн.рублей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Направление расходов</a:t>
                      </a:r>
                      <a:endParaRPr lang="ru-RU" sz="16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/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Поддержка мер по обеспечению сбалансированности местных бюджетов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137,1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связи с наличием выпадающих доходов в бюджетах муниципальных образований, а также ростом тарифов на коммунальные услуги</a:t>
                      </a:r>
                      <a:endParaRPr lang="ru-RU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Финансирование непредвиденных расходов и обязательств за счет резервного фонда Правительства Амурской области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77,8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в связи 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с ликвидацией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</a:rPr>
                        <a:t> последствий 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чрезвычайной 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ситуации 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в области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Обеспечение деятельности (оказание услуг) государственных учреждений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20,8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обеспечение дифференциации оплаты труда неуказных работников; приобретение оборудования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Содержание органов исполнительной власти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0,2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на исполнение переданных функций по правовому обеспечению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Организация и проведение мероприятий по реализации государственной подпрограммы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-1,1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экономия, полученная по результатам проведения торгов</a:t>
                      </a:r>
                      <a:endParaRPr lang="ru-RU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234,8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581071"/>
              </p:ext>
            </p:extLst>
          </p:nvPr>
        </p:nvGraphicFramePr>
        <p:xfrm>
          <a:off x="1136576" y="142852"/>
          <a:ext cx="8640000" cy="321072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420000"/>
                <a:gridCol w="1440000"/>
                <a:gridCol w="3780000"/>
              </a:tblGrid>
              <a:tr h="720000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+mn-lt"/>
                        </a:rPr>
                        <a:t>Снижение рисков и смягчение последствий чрезвычайных ситуаций природного и техногенного характера, а также обеспечение безопасности населения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effectLst/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348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Закон АО от 09.08.2019 № 378-ОЗ </a:t>
                      </a:r>
                      <a:endParaRPr lang="ru-RU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Закон АО от 30.08.2019 № 389-ОЗ </a:t>
                      </a:r>
                      <a:endParaRPr lang="ru-RU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348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1 032,6 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1 034,0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3480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Направление расходов</a:t>
                      </a:r>
                      <a:endParaRPr lang="ru-RU" sz="16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l"/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Обеспечение деятельности (оказание услуг) государственных учреждений</a:t>
                      </a:r>
                      <a:endParaRPr lang="ru-RU" sz="14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1,4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приобретение материалов на ремонт кровли зданий подразделений противопожарной службы и подготовки системы отопления к отопительному 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сезону</a:t>
                      </a:r>
                      <a:endParaRPr kumimoji="0"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1,4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4891574"/>
              </p:ext>
            </p:extLst>
          </p:nvPr>
        </p:nvGraphicFramePr>
        <p:xfrm>
          <a:off x="1023910" y="142853"/>
          <a:ext cx="8640000" cy="638832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2992986"/>
                <a:gridCol w="1080120"/>
                <a:gridCol w="4566894"/>
              </a:tblGrid>
              <a:tr h="720000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Развитие образования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348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27.06.2019 № 375-ОЗ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30.08.2019 № 389-ОЗ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348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11 599,5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(млн.руб.)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11 683,9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3480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l"/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Модернизация систем общего образования</a:t>
                      </a:r>
                      <a:endParaRPr lang="ru-RU" sz="14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47,5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проведение капитального ремонта пришкольных стадионов в г. Шимановске, г. Белогорске, Михайловском районе 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l"/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Обеспечение деятельности (оказание услуг) государственных учреждений</a:t>
                      </a:r>
                      <a:endParaRPr lang="ru-RU" sz="14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37,1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обеспечение дифференцированного подхода по оплате труда для неуказных категорий работников;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</a:rPr>
                        <a:t> обеспечение антитеррористической защищенности образовательных организаций; содержание образовательных организаций</a:t>
                      </a:r>
                      <a:endParaRPr lang="ru-RU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l"/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Выявление и поддержка одаренных детей</a:t>
                      </a:r>
                      <a:endParaRPr lang="ru-RU" sz="14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0,2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проведение мероприятий патриотического воспитания: Военно-Ежегодная игра «Зарница», «День Призывника»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l"/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Создание дополнительных мест для детей в возрасте от 2 месяцев до 3 лет в образовательных организациях, осуществляющих образовательную деятельность по образовательным программам дошкольного образования</a:t>
                      </a:r>
                      <a:endParaRPr lang="ru-RU" sz="14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-0,2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распоряжение Правительства РФ от 22.06.2019 № 1357-р «О внесении изменений в распоряжение Правительства РФ от 23.02.2018 № 306-р» 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l"/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Содержание органов исполнительной власти</a:t>
                      </a:r>
                      <a:endParaRPr lang="ru-RU" sz="14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-0,2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перерасчет фонда оплаты труда по государственным служащим, исполняющим переданные полномочия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l"/>
                      <a:r>
                        <a:rPr lang="ru-RU" sz="1800" b="1" i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  <a:endParaRPr lang="ru-RU" sz="1800" b="1" i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84,4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4387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3910" y="0"/>
            <a:ext cx="8654252" cy="1417638"/>
          </a:xfrm>
        </p:spPr>
        <p:txBody>
          <a:bodyPr/>
          <a:lstStyle/>
          <a:p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Содержание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7895813"/>
              </p:ext>
            </p:extLst>
          </p:nvPr>
        </p:nvGraphicFramePr>
        <p:xfrm>
          <a:off x="1095348" y="1214422"/>
          <a:ext cx="8643998" cy="50006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45473"/>
                <a:gridCol w="998525"/>
              </a:tblGrid>
              <a:tr h="5000660">
                <a:tc>
                  <a:txBody>
                    <a:bodyPr/>
                    <a:lstStyle/>
                    <a:p>
                      <a:endParaRPr lang="ru-RU" sz="1800" b="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800" b="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</a:p>
                    <a:p>
                      <a:endParaRPr lang="ru-RU" sz="18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Изменения по доходам</a:t>
                      </a:r>
                    </a:p>
                    <a:p>
                      <a:endParaRPr lang="ru-RU" sz="18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0" dirty="0" smtClean="0">
                          <a:ln w="1905"/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Изменения по источникам финансирования дефицита областного бюджета</a:t>
                      </a:r>
                    </a:p>
                    <a:p>
                      <a:endParaRPr lang="ru-RU" sz="18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Изменения в разрезе государственных программ                       </a:t>
                      </a:r>
                    </a:p>
                    <a:p>
                      <a:endParaRPr lang="ru-RU" sz="18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Изменения в закон в разрезе разделов                                        </a:t>
                      </a:r>
                    </a:p>
                    <a:p>
                      <a:endParaRPr lang="ru-RU" sz="18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Изменения в закон в разрезе видов расходов                             </a:t>
                      </a:r>
                    </a:p>
                    <a:p>
                      <a:endParaRPr lang="ru-RU" sz="18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Контактная информация                                                       </a:t>
                      </a:r>
                      <a:r>
                        <a:rPr lang="ru-RU" sz="1800" b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       </a:t>
                      </a:r>
                    </a:p>
                    <a:p>
                      <a:endParaRPr lang="ru-RU" b="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r>
                        <a:rPr lang="ru-RU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3-4</a:t>
                      </a:r>
                    </a:p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r>
                        <a:rPr lang="ru-RU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5</a:t>
                      </a:r>
                    </a:p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r>
                        <a:rPr lang="ru-RU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6</a:t>
                      </a:r>
                    </a:p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r>
                        <a:rPr lang="ru-RU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23</a:t>
                      </a:r>
                    </a:p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r>
                        <a:rPr lang="ru-RU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24</a:t>
                      </a:r>
                      <a:endParaRPr lang="ru-RU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3289920"/>
              </p:ext>
            </p:extLst>
          </p:nvPr>
        </p:nvGraphicFramePr>
        <p:xfrm>
          <a:off x="1023910" y="142853"/>
          <a:ext cx="8640000" cy="357888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420000"/>
                <a:gridCol w="1440000"/>
                <a:gridCol w="3780000"/>
              </a:tblGrid>
              <a:tr h="720000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Развитие транспортной системы Амурской области</a:t>
                      </a:r>
                      <a:endParaRPr lang="ru-RU" sz="1800" b="1" kern="1200" dirty="0">
                        <a:solidFill>
                          <a:schemeClr val="tx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348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27.06.2019 № 375-ОЗ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30.08.2019 № 389-ОЗ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348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4 801,2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4 828,1млн.рублей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Направление расходов</a:t>
                      </a:r>
                      <a:endParaRPr lang="ru-RU" sz="16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l"/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Осуществление муниципальными образованиями дорожной деятельности в отношении автомобильных дорог местного значения и сооружений на них</a:t>
                      </a:r>
                      <a:endParaRPr lang="ru-RU" sz="14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27,0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увеличение ассигнований дорожного фонда на содержание, ремонт автомобильных дорог общего пользования  муниципального значения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l"/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Содержание органов исполнительной власти</a:t>
                      </a:r>
                      <a:endParaRPr lang="ru-RU" sz="14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-0,1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 связи с передачей функций по правовому обеспечению и изменением </a:t>
                      </a:r>
                      <a:r>
                        <a:rPr kumimoji="0" lang="ru-RU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категорийности</a:t>
                      </a:r>
                      <a:endParaRPr kumimoji="0"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l"/>
                      <a:r>
                        <a:rPr lang="ru-RU" sz="1800" b="1" i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  <a:endParaRPr lang="ru-RU" sz="1800" b="1" i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26,9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6225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0481853"/>
              </p:ext>
            </p:extLst>
          </p:nvPr>
        </p:nvGraphicFramePr>
        <p:xfrm>
          <a:off x="1136575" y="22385"/>
          <a:ext cx="8640000" cy="632832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420000"/>
                <a:gridCol w="1440000"/>
                <a:gridCol w="3780000"/>
              </a:tblGrid>
              <a:tr h="720000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Непрограммные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расходы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348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Закон АО от 09.08.2019 № 387-ОЗ </a:t>
                      </a:r>
                      <a:endParaRPr lang="ru-RU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Закон АО от 30.08.2019 № 389-ОЗ </a:t>
                      </a:r>
                      <a:endParaRPr lang="ru-RU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348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955,8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1 015,4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3480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Направление расходов</a:t>
                      </a:r>
                      <a:endParaRPr lang="ru-RU" sz="16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Имущественный взнос Амурской области в автономную некоммерческую организацию "Агентство по развитию гражданского общества Амурской области"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47,1</a:t>
                      </a:r>
                      <a:endParaRPr lang="ru-RU" sz="13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информирование население через муниципальные и региональные СМИ, сайты, социальные сети путем подготовки и размещения материалов о реализации государственной политики в социальной и экономической сферах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Обеспечение деятельности (оказание услуг) государственных учреждений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5,3</a:t>
                      </a:r>
                      <a:endParaRPr lang="ru-RU" sz="13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оплата труда и обеспечение деятельности дополнительных специалистов ГКУ АО "Аппарат общественной палаты"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Обеспечение функционирования Правительства Амурской области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5,2</a:t>
                      </a:r>
                      <a:endParaRPr lang="ru-RU" sz="13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командировочные расходы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Обеспечение деятельности Законодательного Собрания Амурской области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0,3</a:t>
                      </a:r>
                      <a:endParaRPr lang="ru-RU" sz="13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связи с возмещением ассигнований по произведенным выплатам при увольнении</a:t>
                      </a:r>
                      <a:endParaRPr lang="ru-RU" sz="13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Председатель законодательного (представительного) органа государственной власти субъекта Российской Федерации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0,7</a:t>
                      </a:r>
                      <a:endParaRPr lang="ru-RU" sz="13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Депутаты (члены) законодательного (представительного) органа государственной власти субъекта Российской Федерации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0,2</a:t>
                      </a:r>
                      <a:endParaRPr lang="ru-RU" sz="13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Обеспечение деятельности (оказание услуг) государственных учреждений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0,1</a:t>
                      </a:r>
                      <a:endParaRPr lang="ru-RU" sz="13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21</a:t>
            </a:fld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9998481"/>
              </p:ext>
            </p:extLst>
          </p:nvPr>
        </p:nvGraphicFramePr>
        <p:xfrm>
          <a:off x="1136575" y="22385"/>
          <a:ext cx="8640000" cy="560340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420000"/>
                <a:gridCol w="1440000"/>
                <a:gridCol w="3780000"/>
              </a:tblGrid>
              <a:tr h="720000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Непрограммные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расходы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348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Закон АО от 09.08.2019 № 387-ОЗ </a:t>
                      </a:r>
                      <a:endParaRPr lang="ru-RU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Закон АО от 30.08.2019 № 389-ОЗ </a:t>
                      </a:r>
                      <a:endParaRPr lang="ru-RU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348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955,8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1 015,4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3480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Направление расходов</a:t>
                      </a:r>
                      <a:endParaRPr lang="ru-RU" sz="16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Члены избирательной комиссии Амурской области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0,6</a:t>
                      </a:r>
                      <a:endParaRPr lang="ru-RU" sz="13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 связи с выплатой компенсаций при сложении полномочий председателя и заместителя председателя избирательной комиссии</a:t>
                      </a: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Иные расходы бюджета по выполнению условий соглашений о предоставлении субсидий (иных межбюджетных трансфертов) из федерального бюджета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0,3</a:t>
                      </a:r>
                      <a:endParaRPr lang="ru-RU" sz="13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возврат средств в федеральный бюджет за не достижение показателей результативности (результатов) использования субсидий, предоставленных из федерального бюджета</a:t>
                      </a: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Осуществление первичного воинского учета на территориях, где отсутствуют военные комиссариаты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0,2</a:t>
                      </a:r>
                      <a:endParaRPr lang="ru-RU" sz="13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 связи с внесенными Федеральным законом от 18.07.2019 № 175-ФЗ «О внесении изменений в Федеральный закон «О федеральном бюджете на 2019 год и плановый период 2020 и 2021 годов»  изменениями</a:t>
                      </a: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Обеспечение мероприятий национальных проектов, предусмотренных Указом Президента Российской Федерации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-0,4</a:t>
                      </a:r>
                      <a:endParaRPr lang="ru-RU" sz="13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для перераспределения на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софинансирование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средств федерального бюджета на реализацию мероприятий национальных проектов</a:t>
                      </a: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59,6</a:t>
                      </a:r>
                      <a:endParaRPr lang="ru-RU" sz="1800" b="1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59527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3442" y="0"/>
            <a:ext cx="8822558" cy="7143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Изменения в Закон «Об областном бюджете на 2019 год и плановый период 2020 и 2021 годов» в разрезе разделов на 2019 г. 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(млн. руб.) </a:t>
            </a: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6730786"/>
              </p:ext>
            </p:extLst>
          </p:nvPr>
        </p:nvGraphicFramePr>
        <p:xfrm>
          <a:off x="1083440" y="639420"/>
          <a:ext cx="8590421" cy="6228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65704"/>
                <a:gridCol w="1152128"/>
                <a:gridCol w="1008112"/>
                <a:gridCol w="1264477"/>
              </a:tblGrid>
              <a:tr h="6120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353436"/>
                          </a:solidFill>
                          <a:effectLst/>
                          <a:latin typeface="Times New Roman"/>
                        </a:rPr>
                        <a:t>Наименование раздела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Закон АО от    </a:t>
                      </a:r>
                      <a:r>
                        <a:rPr lang="ru-RU" sz="120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09.08.2019</a:t>
                      </a:r>
                      <a:r>
                        <a:rPr lang="ru-RU" sz="1200" b="0" i="0" u="none" strike="noStrike" baseline="0" dirty="0" smtClean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        </a:t>
                      </a:r>
                      <a:r>
                        <a:rPr lang="ru-RU" sz="120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№ </a:t>
                      </a:r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387–ОЗ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      (+/-)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Закон АО от    </a:t>
                      </a:r>
                      <a:r>
                        <a:rPr lang="ru-RU" sz="120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30.08.2019</a:t>
                      </a:r>
                      <a:r>
                        <a:rPr lang="ru-RU" sz="1200" b="0" i="0" u="none" strike="noStrike" baseline="0" dirty="0" smtClean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            </a:t>
                      </a:r>
                      <a:r>
                        <a:rPr lang="ru-RU" sz="120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№ 389 </a:t>
                      </a:r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–ОЗ  </a:t>
                      </a:r>
                    </a:p>
                  </a:txBody>
                  <a:tcPr marL="9525" marR="9525" marT="9525" marB="0" anchor="ctr"/>
                </a:tc>
              </a:tr>
              <a:tr h="37528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ОБЩЕГОСУДАРСТВЕННЫЕ ВОПРОСЫ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2 083,4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137,0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2 220,4</a:t>
                      </a:r>
                    </a:p>
                  </a:txBody>
                  <a:tcPr marL="9525" marR="9525" marT="9525" marB="0"/>
                </a:tc>
              </a:tr>
              <a:tr h="37528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НАЦИОНАЛЬНАЯ ОБОРОНА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41,3</a:t>
                      </a:r>
                    </a:p>
                  </a:txBody>
                  <a:tcPr marL="9525" marR="9525" marT="9525" marB="0"/>
                </a:tc>
              </a:tr>
              <a:tr h="37528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1 033,7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1 035,1</a:t>
                      </a:r>
                    </a:p>
                  </a:txBody>
                  <a:tcPr marL="9525" marR="9525" marT="9525" marB="0"/>
                </a:tc>
              </a:tr>
              <a:tr h="37528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НАЦИОНАЛЬНАЯ ЭКОНОМИКА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8 113,2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81,8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8 195,0</a:t>
                      </a:r>
                    </a:p>
                  </a:txBody>
                  <a:tcPr marL="9525" marR="9525" marT="9525" marB="0"/>
                </a:tc>
              </a:tr>
              <a:tr h="37528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ЖИЛИЩНО-КОММУНАЛЬНОЕ ХОЗЯЙСТВО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4 640,3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390,3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5 030,6</a:t>
                      </a:r>
                    </a:p>
                  </a:txBody>
                  <a:tcPr marL="9525" marR="9525" marT="9525" marB="0"/>
                </a:tc>
              </a:tr>
              <a:tr h="37528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ОХРАНА ОКРУЖАЮЩЕЙ СРЕДЫ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203,4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-3,0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200,4</a:t>
                      </a:r>
                    </a:p>
                  </a:txBody>
                  <a:tcPr marL="9525" marR="9525" marT="9525" marB="0"/>
                </a:tc>
              </a:tr>
              <a:tr h="37528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ОБРАЗОВАНИЕ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10 791,9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84,4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10 876,3</a:t>
                      </a:r>
                    </a:p>
                  </a:txBody>
                  <a:tcPr marL="9525" marR="9525" marT="9525" marB="0"/>
                </a:tc>
              </a:tr>
              <a:tr h="37528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КУЛЬТУРА, КИНЕМАТОГРАФИЯ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619,6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41,3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660,9</a:t>
                      </a:r>
                    </a:p>
                  </a:txBody>
                  <a:tcPr marL="9525" marR="9525" marT="9525" marB="0"/>
                </a:tc>
              </a:tr>
              <a:tr h="37528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ЗДРАВООХРАНЕНИЕ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4 957,7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128,1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5 085,8</a:t>
                      </a:r>
                    </a:p>
                  </a:txBody>
                  <a:tcPr marL="9525" marR="9525" marT="9525" marB="0"/>
                </a:tc>
              </a:tr>
              <a:tr h="37528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СОЦИАЛЬНАЯ ПОЛИТИКА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16 712,0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242,2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16 954,2</a:t>
                      </a:r>
                    </a:p>
                  </a:txBody>
                  <a:tcPr marL="9525" marR="9525" marT="9525" marB="0"/>
                </a:tc>
              </a:tr>
              <a:tr h="37528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ФИЗИЧЕСКАЯ КУЛЬТУРА И СПОРТ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420,4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-37,3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383,1</a:t>
                      </a:r>
                    </a:p>
                  </a:txBody>
                  <a:tcPr marL="9525" marR="9525" marT="9525" marB="0"/>
                </a:tc>
              </a:tr>
              <a:tr h="37528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СРЕДСТВА МАССОВОЙ ИНФОРМАЦИИ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51,4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51,4</a:t>
                      </a:r>
                    </a:p>
                  </a:txBody>
                  <a:tcPr marL="9525" marR="9525" marT="9525" marB="0"/>
                </a:tc>
              </a:tr>
              <a:tr h="37528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ОБСЛУЖИВАНИЕ ГОСУДАРСТВЕННОГО И МУНИЦИПАЛЬНОГО ДОЛГА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817,1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817,1</a:t>
                      </a:r>
                    </a:p>
                  </a:txBody>
                  <a:tcPr marL="9525" marR="9525" marT="9525" marB="0"/>
                </a:tc>
              </a:tr>
              <a:tr h="37528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МЕЖБЮДЖЕТНЫЕ ТРАНСФЕРТЫ ОБЩЕГО ХАРАКТЕРА БЮДЖЕТАМ      БЮДЖЕТНОЙ СИСТЕМЫ РОССИЙСКОЙ ФЕДЕРАЦИИ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8 087,8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137,2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8 225,0</a:t>
                      </a:r>
                    </a:p>
                  </a:txBody>
                  <a:tcPr marL="9525" marR="9525" marT="9525" marB="0"/>
                </a:tc>
              </a:tr>
              <a:tr h="36226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Всего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58 573,0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1 203,6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59 776,6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9596470" y="6381750"/>
            <a:ext cx="428628" cy="476250"/>
          </a:xfrm>
        </p:spPr>
        <p:txBody>
          <a:bodyPr/>
          <a:lstStyle/>
          <a:p>
            <a:fld id="{34AAB390-896A-4703-BE4C-2EDB5FA2DF14}" type="slidenum">
              <a:rPr lang="ru-RU" smtClean="0"/>
              <a:pPr/>
              <a:t>23</a:t>
            </a:fld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3442" y="0"/>
            <a:ext cx="8594720" cy="92867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Изменения в Закон «Об областном бюджете на 2019 год и плановый период 2020 и 2021 годов» в разрезе видов расходов на 2019 г.                 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(млн. руб.) </a:t>
            </a: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06702956"/>
              </p:ext>
            </p:extLst>
          </p:nvPr>
        </p:nvGraphicFramePr>
        <p:xfrm>
          <a:off x="1238224" y="949181"/>
          <a:ext cx="8435635" cy="57150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00726"/>
                <a:gridCol w="978303"/>
                <a:gridCol w="978303"/>
                <a:gridCol w="978303"/>
              </a:tblGrid>
              <a:tr h="78988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 кода вида расходов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Закон АО от    09.08.2019        № 387–ОЗ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   (+/-)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Закон АО от 30.08.2019    № </a:t>
                      </a:r>
                      <a:r>
                        <a:rPr lang="ru-RU" sz="120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389 </a:t>
                      </a:r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-ОЗ  </a:t>
                      </a:r>
                    </a:p>
                  </a:txBody>
                  <a:tcPr marL="9525" marR="9525" marT="9525" marB="0" anchor="ctr"/>
                </a:tc>
              </a:tr>
              <a:tr h="101585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Расходы на выплату персоналу в целях обеспечения выполнения функций государственными (муниципальными) органами, казенными учреждениями, органами управления государственными внебюджетными фондами 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3 182,2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3 188,1</a:t>
                      </a:r>
                    </a:p>
                  </a:txBody>
                  <a:tcPr marL="9525" marR="9525" marT="9525" marB="0"/>
                </a:tc>
              </a:tr>
              <a:tr h="557079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Закупка товаров, работ и услуг для обеспечения государственных (муниципальных) нужд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4 081,3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4 182,6</a:t>
                      </a:r>
                    </a:p>
                  </a:txBody>
                  <a:tcPr marL="9525" marR="9525" marT="9525" marB="0"/>
                </a:tc>
              </a:tr>
              <a:tr h="327694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Социальное обеспечение и иные выплаты населению 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12 720,4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231,9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12 952,3</a:t>
                      </a:r>
                    </a:p>
                  </a:txBody>
                  <a:tcPr marL="9525" marR="9525" marT="9525" marB="0"/>
                </a:tc>
              </a:tr>
              <a:tr h="557079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Капитальные вложения в объекты государственной (муниципальной) собственности 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1 443,1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-5,9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1 437,2</a:t>
                      </a:r>
                    </a:p>
                  </a:txBody>
                  <a:tcPr marL="9525" marR="9525" marT="9525" marB="0"/>
                </a:tc>
              </a:tr>
              <a:tr h="48295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Межбюджетные трансферты 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21 565,8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215,6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21 781,4</a:t>
                      </a:r>
                    </a:p>
                  </a:txBody>
                  <a:tcPr marL="9525" marR="9525" marT="9525" marB="0"/>
                </a:tc>
              </a:tr>
              <a:tr h="557079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Предоставление субсидии бюджетным, автономным учреждениям и иным некоммерческим организациям 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10 273,0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183,6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10 456,6</a:t>
                      </a:r>
                    </a:p>
                  </a:txBody>
                  <a:tcPr marL="9525" marR="9525" marT="9525" marB="0"/>
                </a:tc>
              </a:tr>
              <a:tr h="48295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Обслуживание государственного (муниципального) долга 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817,1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817,1</a:t>
                      </a:r>
                    </a:p>
                  </a:txBody>
                  <a:tcPr marL="9525" marR="9525" marT="9525" marB="0"/>
                </a:tc>
              </a:tr>
              <a:tr h="327694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Иные бюджетные ассигнования 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4 490,1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471,2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4 961,3</a:t>
                      </a:r>
                    </a:p>
                  </a:txBody>
                  <a:tcPr marL="9525" marR="9525" marT="9525" marB="0"/>
                </a:tc>
              </a:tr>
              <a:tr h="6167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Всего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58 573,0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1 203,6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59 776,6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8224" y="274638"/>
            <a:ext cx="8439938" cy="725470"/>
          </a:xfrm>
        </p:spPr>
        <p:txBody>
          <a:bodyPr>
            <a:no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Контакты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1238224" y="1000108"/>
          <a:ext cx="8440764" cy="55007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20382"/>
                <a:gridCol w="4220382"/>
              </a:tblGrid>
              <a:tr h="256283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Порядок и график приема граждан руководством министерства финансов области</a:t>
                      </a:r>
                    </a:p>
                    <a:p>
                      <a:r>
                        <a:rPr lang="ru-RU" sz="14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Личный прием граждан по вопросам, входящим в компетенцию министерства финансов области в соответствии с Конституцией РФ, федеральными законами и законами Амурской области, проводится министром финансов Амурской области,</a:t>
                      </a:r>
                      <a:r>
                        <a:rPr lang="ru-RU" sz="1400" b="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первым заместителем и заместителями </a:t>
                      </a:r>
                      <a:r>
                        <a:rPr lang="ru-RU" sz="14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министра финансов Амурской области</a:t>
                      </a:r>
                      <a:r>
                        <a:rPr lang="ru-RU" sz="1400" b="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</a:t>
                      </a:r>
                      <a:endParaRPr lang="ru-RU" sz="14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ru-RU" sz="14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Адрес: </a:t>
                      </a:r>
                      <a:r>
                        <a:rPr lang="ru-RU" sz="12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675023 г.Благовещенск, Ленина ул., 135</a:t>
                      </a:r>
                    </a:p>
                    <a:p>
                      <a:pPr algn="just"/>
                      <a:endParaRPr lang="ru-RU" sz="1200" b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pPr algn="just"/>
                      <a:r>
                        <a:rPr lang="ru-RU" sz="12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Личный приём граждан осуществляется каждый второй и четвертый четверг месяца с 14.00 до 16.00, по предварительной записи</a:t>
                      </a:r>
                    </a:p>
                    <a:p>
                      <a:pPr algn="just"/>
                      <a:endParaRPr lang="ru-RU" sz="1200" b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pPr algn="just"/>
                      <a:r>
                        <a:rPr lang="ru-RU" sz="12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Предварительная запись осуществляется ежедневно в рабочее время с 09-00 до 18-00 (обеденный перерыв с 13.00 до 14.00) по телефону (4162) 775-412, либо в ходе личного обращения гражданина в порядке очередности по предъявлению документа, удостоверяющего личность гражданина.</a:t>
                      </a:r>
                    </a:p>
                    <a:p>
                      <a:pPr algn="l">
                        <a:buNone/>
                      </a:pPr>
                      <a:endParaRPr lang="ru-RU" sz="1200" b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0" marR="99060"/>
                </a:tc>
              </a:tr>
              <a:tr h="2937888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Запись повторно на прием </a:t>
                      </a:r>
                      <a:r>
                        <a:rPr lang="ru-RU" sz="1200" dirty="0" smtClean="0"/>
                        <a:t>к руководству министерства финансов Амурской области осуществляется не ранее получения гражданином ответа на его предыдущее обращение. </a:t>
                      </a:r>
                    </a:p>
                    <a:p>
                      <a:endParaRPr lang="ru-RU" sz="1200" dirty="0" smtClean="0"/>
                    </a:p>
                    <a:p>
                      <a:r>
                        <a:rPr lang="ru-RU" sz="1200" dirty="0" smtClean="0"/>
                        <a:t>Результатом выполнения административных действий (процедур) по проведению личного приема граждан является ответ заявителю о решении поставленных вопросов, или разъяснение по существу, или принятие должностным лицом, осуществляющим прием, решения о направлении обращения в иной орган государственной власти, орган местного самоуправления или должностному лицу в соответствии с их компетенцией с извещением об этом заявителя.</a:t>
                      </a:r>
                      <a:endParaRPr lang="ru-RU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smtClean="0"/>
                        <a:t>Должностное </a:t>
                      </a:r>
                      <a:r>
                        <a:rPr lang="ru-RU" sz="1400" dirty="0" smtClean="0"/>
                        <a:t>лицо, ответственное за организацию приема граждан – </a:t>
                      </a:r>
                    </a:p>
                    <a:p>
                      <a:pPr algn="l"/>
                      <a:r>
                        <a:rPr lang="ru-RU" sz="1400" dirty="0" err="1" smtClean="0"/>
                        <a:t>Чернышова</a:t>
                      </a:r>
                      <a:r>
                        <a:rPr lang="ru-RU" sz="1400" dirty="0" smtClean="0"/>
                        <a:t> Наталья Валерьевна, </a:t>
                      </a:r>
                    </a:p>
                    <a:p>
                      <a:pPr algn="l"/>
                      <a:r>
                        <a:rPr lang="ru-RU" sz="1400" dirty="0" smtClean="0"/>
                        <a:t>старший специалист 1 разряда </a:t>
                      </a:r>
                    </a:p>
                    <a:p>
                      <a:pPr algn="just"/>
                      <a:r>
                        <a:rPr lang="ru-RU" sz="1400" dirty="0" smtClean="0"/>
                        <a:t>(тел. 775-410)</a:t>
                      </a:r>
                    </a:p>
                    <a:p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99060" marR="99060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422685286"/>
              </p:ext>
            </p:extLst>
          </p:nvPr>
        </p:nvGraphicFramePr>
        <p:xfrm>
          <a:off x="116463" y="900033"/>
          <a:ext cx="6256687" cy="1908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1" name="Скругленный прямоугольник 40"/>
          <p:cNvSpPr/>
          <p:nvPr/>
        </p:nvSpPr>
        <p:spPr>
          <a:xfrm>
            <a:off x="309530" y="2786058"/>
            <a:ext cx="9441722" cy="3786214"/>
          </a:xfrm>
          <a:prstGeom prst="roundRect">
            <a:avLst/>
          </a:prstGeom>
          <a:noFill/>
          <a:ln>
            <a:solidFill>
              <a:srgbClr val="FF339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735181" y="221094"/>
            <a:ext cx="8590420" cy="571504"/>
          </a:xfrm>
          <a:prstGeom prst="rect">
            <a:avLst/>
          </a:prstGeom>
        </p:spPr>
        <p:txBody>
          <a:bodyPr>
            <a:normAutofit fontScale="25000" lnSpcReduction="20000"/>
          </a:bodyPr>
          <a:lstStyle/>
          <a:p>
            <a:pPr algn="ctr"/>
            <a:r>
              <a:rPr lang="ru-RU" sz="7200" b="1" kern="0" dirty="0" smtClean="0">
                <a:ln w="1905"/>
                <a:solidFill>
                  <a:srgbClr val="F949C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Изменения в Закон «Об областном бюджете на 2019 и плановый период на 2020-2021 годы» по налоговым и неналоговым доходам</a:t>
            </a:r>
            <a:endParaRPr lang="ru-RU" sz="7200" b="1" kern="0" dirty="0">
              <a:ln w="1905"/>
              <a:solidFill>
                <a:srgbClr val="F949CB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400" dirty="0" smtClean="0">
                <a:solidFill>
                  <a:srgbClr val="002060"/>
                </a:solidFill>
                <a:latin typeface="Calibri"/>
              </a:rPr>
              <a:t> </a:t>
            </a:r>
            <a:endParaRPr lang="ru-RU" sz="5400" dirty="0">
              <a:solidFill>
                <a:srgbClr val="002060"/>
              </a:solidFill>
              <a:latin typeface="Calibri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1540004" y="715983"/>
            <a:ext cx="7042596" cy="35719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kern="0" dirty="0" smtClean="0">
                <a:solidFill>
                  <a:srgbClr val="A3057A"/>
                </a:solidFill>
                <a:latin typeface="Franklin Gothic Book"/>
              </a:rPr>
              <a:t>Налоговые и неналоговые доходы, всего, млн.рублей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09530" y="785794"/>
            <a:ext cx="9364331" cy="1928826"/>
          </a:xfrm>
          <a:prstGeom prst="roundRect">
            <a:avLst/>
          </a:prstGeom>
          <a:noFill/>
          <a:ln>
            <a:solidFill>
              <a:srgbClr val="FF339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1470398" y="2798644"/>
            <a:ext cx="7042596" cy="35719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kern="0" dirty="0" smtClean="0">
                <a:solidFill>
                  <a:srgbClr val="A3057A"/>
                </a:solidFill>
                <a:latin typeface="Franklin Gothic Book"/>
              </a:rPr>
              <a:t>по видам доходов, млн.рублей</a:t>
            </a: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5903326" y="1073173"/>
            <a:ext cx="3708601" cy="1354068"/>
          </a:xfrm>
          <a:prstGeom prst="roundRect">
            <a:avLst/>
          </a:prstGeom>
          <a:solidFill>
            <a:schemeClr val="accent4">
              <a:lumMod val="60000"/>
              <a:lumOff val="40000"/>
              <a:alpha val="39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7030A0"/>
                </a:solidFill>
              </a:rPr>
              <a:t>План по налоговым и неналоговым доходам увеличен на  </a:t>
            </a:r>
          </a:p>
          <a:p>
            <a:pPr algn="ctr"/>
            <a:r>
              <a:rPr lang="ru-RU" sz="1400" b="1" dirty="0" smtClean="0">
                <a:solidFill>
                  <a:srgbClr val="7030A0"/>
                </a:solidFill>
              </a:rPr>
              <a:t>973,4 </a:t>
            </a:r>
            <a:r>
              <a:rPr lang="ru-RU" sz="1400" b="1" dirty="0" err="1" smtClean="0">
                <a:solidFill>
                  <a:srgbClr val="7030A0"/>
                </a:solidFill>
              </a:rPr>
              <a:t>млн.рублей</a:t>
            </a:r>
            <a:endParaRPr lang="ru-RU" sz="1400" b="1" dirty="0">
              <a:solidFill>
                <a:srgbClr val="7030A0"/>
              </a:solidFill>
            </a:endParaRPr>
          </a:p>
        </p:txBody>
      </p:sp>
      <p:sp>
        <p:nvSpPr>
          <p:cNvPr id="30" name="Стрелка вверх 29"/>
          <p:cNvSpPr/>
          <p:nvPr/>
        </p:nvSpPr>
        <p:spPr>
          <a:xfrm>
            <a:off x="3164123" y="1428750"/>
            <a:ext cx="1904964" cy="1032599"/>
          </a:xfrm>
          <a:prstGeom prst="upArrow">
            <a:avLst>
              <a:gd name="adj1" fmla="val 50000"/>
              <a:gd name="adj2" fmla="val 48946"/>
            </a:avLst>
          </a:prstGeom>
          <a:solidFill>
            <a:schemeClr val="accent4">
              <a:lumMod val="40000"/>
              <a:lumOff val="60000"/>
              <a:alpha val="71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+ 973,4</a:t>
            </a:r>
            <a:endParaRPr lang="ru-RU" sz="1400" b="1" dirty="0">
              <a:solidFill>
                <a:srgbClr val="FF0000"/>
              </a:solidFill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2222697" y="1403861"/>
            <a:ext cx="3002407" cy="0"/>
          </a:xfrm>
          <a:prstGeom prst="line">
            <a:avLst/>
          </a:prstGeom>
          <a:ln>
            <a:solidFill>
              <a:srgbClr val="7030A0"/>
            </a:solidFill>
            <a:prstDash val="lg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222697" y="1403861"/>
            <a:ext cx="0" cy="134326"/>
          </a:xfrm>
          <a:prstGeom prst="line">
            <a:avLst/>
          </a:prstGeom>
          <a:ln>
            <a:solidFill>
              <a:srgbClr val="7030A0"/>
            </a:solidFill>
            <a:prstDash val="lg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389139922"/>
              </p:ext>
            </p:extLst>
          </p:nvPr>
        </p:nvGraphicFramePr>
        <p:xfrm>
          <a:off x="541736" y="3429001"/>
          <a:ext cx="8899952" cy="3096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26" name="Прямая соединительная линия 25"/>
          <p:cNvCxnSpPr/>
          <p:nvPr/>
        </p:nvCxnSpPr>
        <p:spPr>
          <a:xfrm flipV="1">
            <a:off x="8912106" y="3632848"/>
            <a:ext cx="0" cy="1634228"/>
          </a:xfrm>
          <a:prstGeom prst="line">
            <a:avLst/>
          </a:prstGeom>
          <a:ln>
            <a:solidFill>
              <a:srgbClr val="7030A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Скругленный прямоугольник 30"/>
          <p:cNvSpPr/>
          <p:nvPr/>
        </p:nvSpPr>
        <p:spPr>
          <a:xfrm>
            <a:off x="8745002" y="4621267"/>
            <a:ext cx="928859" cy="390734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algn="ctr">
              <a:defRPr/>
            </a:pPr>
            <a:r>
              <a:rPr lang="ru-RU" sz="1200" kern="0" dirty="0" smtClean="0">
                <a:solidFill>
                  <a:srgbClr val="FF0000"/>
                </a:solidFill>
                <a:latin typeface="Franklin Gothic Book"/>
              </a:rPr>
              <a:t>+53,5</a:t>
            </a:r>
          </a:p>
        </p:txBody>
      </p:sp>
      <p:sp>
        <p:nvSpPr>
          <p:cNvPr id="25" name="TextBox 1"/>
          <p:cNvSpPr txBox="1"/>
          <p:nvPr/>
        </p:nvSpPr>
        <p:spPr>
          <a:xfrm>
            <a:off x="2081150" y="1114666"/>
            <a:ext cx="990562" cy="31408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</a:rPr>
              <a:t>43 623,3</a:t>
            </a:r>
          </a:p>
          <a:p>
            <a:endParaRPr lang="ru-RU" sz="14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endParaRPr lang="ru-RU" sz="1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748572" y="3771748"/>
            <a:ext cx="972412" cy="390734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algn="ctr">
              <a:defRPr/>
            </a:pPr>
            <a:r>
              <a:rPr lang="ru-RU" sz="1200" kern="0" dirty="0" smtClean="0">
                <a:solidFill>
                  <a:srgbClr val="FF0000"/>
                </a:solidFill>
                <a:latin typeface="Franklin Gothic Book"/>
              </a:rPr>
              <a:t>+83,6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579674" y="3611869"/>
            <a:ext cx="1168898" cy="390734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algn="ctr">
              <a:defRPr/>
            </a:pPr>
            <a:r>
              <a:rPr lang="ru-RU" sz="1200" kern="0" dirty="0" smtClean="0">
                <a:solidFill>
                  <a:srgbClr val="FF0000"/>
                </a:solidFill>
                <a:latin typeface="Franklin Gothic Book"/>
              </a:rPr>
              <a:t>+479,0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470398" y="3123608"/>
            <a:ext cx="7739034" cy="537462"/>
          </a:xfrm>
          <a:prstGeom prst="roundRect">
            <a:avLst/>
          </a:prstGeom>
          <a:noFill/>
          <a:ln w="9525">
            <a:solidFill>
              <a:srgbClr val="A3057A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rgbClr val="7030A0"/>
                </a:solidFill>
              </a:rPr>
              <a:t>Исходя из динамики </a:t>
            </a:r>
            <a:r>
              <a:rPr lang="ru-RU" sz="1400" dirty="0" smtClean="0">
                <a:solidFill>
                  <a:srgbClr val="7030A0"/>
                </a:solidFill>
              </a:rPr>
              <a:t>фактических поступлений по налогам</a:t>
            </a:r>
            <a:endParaRPr lang="ru-RU" sz="1300" dirty="0">
              <a:solidFill>
                <a:srgbClr val="7030A0"/>
              </a:solidFill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V="1">
            <a:off x="7449277" y="3632849"/>
            <a:ext cx="0" cy="1579287"/>
          </a:xfrm>
          <a:prstGeom prst="line">
            <a:avLst/>
          </a:prstGeom>
          <a:ln>
            <a:solidFill>
              <a:srgbClr val="7030A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4016896" y="3661070"/>
            <a:ext cx="0" cy="1155564"/>
          </a:xfrm>
          <a:prstGeom prst="line">
            <a:avLst/>
          </a:prstGeom>
          <a:ln>
            <a:solidFill>
              <a:srgbClr val="7030A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Скругленный прямоугольник 31"/>
          <p:cNvSpPr/>
          <p:nvPr/>
        </p:nvSpPr>
        <p:spPr>
          <a:xfrm>
            <a:off x="7293197" y="3963918"/>
            <a:ext cx="928859" cy="390734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algn="ctr">
              <a:defRPr/>
            </a:pPr>
            <a:r>
              <a:rPr lang="ru-RU" sz="1200" kern="0" dirty="0" smtClean="0">
                <a:solidFill>
                  <a:srgbClr val="FF0000"/>
                </a:solidFill>
                <a:latin typeface="Franklin Gothic Book"/>
              </a:rPr>
              <a:t>+127,9</a:t>
            </a: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flipV="1">
            <a:off x="2846766" y="3618982"/>
            <a:ext cx="0" cy="610398"/>
          </a:xfrm>
          <a:prstGeom prst="line">
            <a:avLst/>
          </a:prstGeom>
          <a:ln>
            <a:solidFill>
              <a:srgbClr val="7030A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V="1">
            <a:off x="5225104" y="3641153"/>
            <a:ext cx="0" cy="1524345"/>
          </a:xfrm>
          <a:prstGeom prst="line">
            <a:avLst/>
          </a:prstGeom>
          <a:ln>
            <a:solidFill>
              <a:srgbClr val="7030A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Скругленный прямоугольник 34"/>
          <p:cNvSpPr/>
          <p:nvPr/>
        </p:nvSpPr>
        <p:spPr>
          <a:xfrm>
            <a:off x="5079928" y="3893771"/>
            <a:ext cx="972412" cy="390734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algn="ctr">
              <a:defRPr/>
            </a:pPr>
            <a:r>
              <a:rPr lang="ru-RU" sz="1200" kern="0" smtClean="0">
                <a:solidFill>
                  <a:srgbClr val="FF0000"/>
                </a:solidFill>
                <a:latin typeface="Franklin Gothic Book"/>
              </a:rPr>
              <a:t>+217,3</a:t>
            </a:r>
            <a:endParaRPr lang="ru-RU" sz="1200" kern="0" dirty="0" smtClean="0">
              <a:solidFill>
                <a:srgbClr val="FF0000"/>
              </a:solidFill>
              <a:latin typeface="Franklin Gothic Book"/>
            </a:endParaRP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 flipV="1">
            <a:off x="6435165" y="3641152"/>
            <a:ext cx="0" cy="1579287"/>
          </a:xfrm>
          <a:prstGeom prst="line">
            <a:avLst/>
          </a:prstGeom>
          <a:ln>
            <a:solidFill>
              <a:srgbClr val="7030A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Скругленный прямоугольник 36"/>
          <p:cNvSpPr/>
          <p:nvPr/>
        </p:nvSpPr>
        <p:spPr>
          <a:xfrm>
            <a:off x="6364338" y="3902776"/>
            <a:ext cx="928859" cy="390734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algn="ctr">
              <a:defRPr/>
            </a:pPr>
            <a:r>
              <a:rPr lang="ru-RU" sz="1200" kern="0" dirty="0" smtClean="0">
                <a:solidFill>
                  <a:srgbClr val="FF0000"/>
                </a:solidFill>
                <a:latin typeface="Franklin Gothic Book"/>
              </a:rPr>
              <a:t>+12,1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506983" y="6488668"/>
            <a:ext cx="333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3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80130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Скругленный прямоугольник 40"/>
          <p:cNvSpPr/>
          <p:nvPr/>
        </p:nvSpPr>
        <p:spPr>
          <a:xfrm>
            <a:off x="309530" y="2786058"/>
            <a:ext cx="9441722" cy="3786214"/>
          </a:xfrm>
          <a:prstGeom prst="roundRect">
            <a:avLst/>
          </a:prstGeom>
          <a:noFill/>
          <a:ln>
            <a:solidFill>
              <a:srgbClr val="FF339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735181" y="221094"/>
            <a:ext cx="8590420" cy="571504"/>
          </a:xfrm>
          <a:prstGeom prst="rect">
            <a:avLst/>
          </a:prstGeom>
        </p:spPr>
        <p:txBody>
          <a:bodyPr>
            <a:normAutofit fontScale="25000" lnSpcReduction="20000"/>
          </a:bodyPr>
          <a:lstStyle/>
          <a:p>
            <a:pPr algn="ctr"/>
            <a:r>
              <a:rPr lang="ru-RU" sz="7200" b="1" kern="0" dirty="0" smtClean="0">
                <a:ln w="1905"/>
                <a:solidFill>
                  <a:srgbClr val="F949C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Изменения в Закон «Об областном бюджете на 2019 и плановый период на 2020-2021 годы» по безвозмездным поступлениям</a:t>
            </a:r>
            <a:endParaRPr lang="ru-RU" sz="5400" dirty="0">
              <a:solidFill>
                <a:srgbClr val="002060"/>
              </a:solidFill>
              <a:latin typeface="Calibri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1547789" y="785794"/>
            <a:ext cx="7042596" cy="35719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kern="0" dirty="0" smtClean="0">
                <a:solidFill>
                  <a:srgbClr val="A3057A"/>
                </a:solidFill>
                <a:latin typeface="Franklin Gothic Book"/>
              </a:rPr>
              <a:t>Безвозмездные поступления, всего, млн.рублей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09530" y="785794"/>
            <a:ext cx="9364331" cy="1928826"/>
          </a:xfrm>
          <a:prstGeom prst="roundRect">
            <a:avLst/>
          </a:prstGeom>
          <a:noFill/>
          <a:ln>
            <a:solidFill>
              <a:srgbClr val="FF339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1094431" y="2813405"/>
            <a:ext cx="7042596" cy="35719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kern="0" dirty="0" smtClean="0">
                <a:solidFill>
                  <a:srgbClr val="A3057A"/>
                </a:solidFill>
                <a:latin typeface="Franklin Gothic Book"/>
              </a:rPr>
              <a:t>в том числе по видам, млн.рублей</a:t>
            </a: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508751270"/>
              </p:ext>
            </p:extLst>
          </p:nvPr>
        </p:nvGraphicFramePr>
        <p:xfrm>
          <a:off x="541736" y="3429001"/>
          <a:ext cx="8899952" cy="3096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1" name="Скругленный прямоугольник 30"/>
          <p:cNvSpPr/>
          <p:nvPr/>
        </p:nvSpPr>
        <p:spPr>
          <a:xfrm>
            <a:off x="8525555" y="3655689"/>
            <a:ext cx="928859" cy="390734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algn="ctr">
              <a:defRPr/>
            </a:pPr>
            <a:r>
              <a:rPr lang="ru-RU" sz="1400" kern="0" dirty="0" smtClean="0">
                <a:solidFill>
                  <a:srgbClr val="FF0000"/>
                </a:solidFill>
                <a:latin typeface="Franklin Gothic Book"/>
              </a:rPr>
              <a:t>+10,3</a:t>
            </a: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 flipV="1">
            <a:off x="8525555" y="3711202"/>
            <a:ext cx="0" cy="797919"/>
          </a:xfrm>
          <a:prstGeom prst="line">
            <a:avLst/>
          </a:prstGeom>
          <a:ln>
            <a:solidFill>
              <a:srgbClr val="7030A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4169278838"/>
              </p:ext>
            </p:extLst>
          </p:nvPr>
        </p:nvGraphicFramePr>
        <p:xfrm>
          <a:off x="506507" y="1142984"/>
          <a:ext cx="8844219" cy="14939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" name="Стрелка вверх 29"/>
          <p:cNvSpPr/>
          <p:nvPr/>
        </p:nvSpPr>
        <p:spPr>
          <a:xfrm>
            <a:off x="5343044" y="1412777"/>
            <a:ext cx="1546783" cy="1104607"/>
          </a:xfrm>
          <a:prstGeom prst="upArrow">
            <a:avLst>
              <a:gd name="adj1" fmla="val 50000"/>
              <a:gd name="adj2" fmla="val 48946"/>
            </a:avLst>
          </a:prstGeom>
          <a:solidFill>
            <a:schemeClr val="accent4">
              <a:lumMod val="40000"/>
              <a:lumOff val="60000"/>
              <a:alpha val="71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+229,5</a:t>
            </a:r>
            <a:endParaRPr lang="ru-RU" sz="1400" b="1" dirty="0">
              <a:solidFill>
                <a:srgbClr val="FF0000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4328930" y="3173448"/>
            <a:ext cx="3004671" cy="573463"/>
          </a:xfrm>
          <a:prstGeom prst="roundRect">
            <a:avLst/>
          </a:prstGeom>
          <a:solidFill>
            <a:schemeClr val="accent4">
              <a:lumMod val="60000"/>
              <a:lumOff val="40000"/>
              <a:alpha val="39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rgbClr val="7030A0"/>
                </a:solidFill>
              </a:rPr>
              <a:t>На осуществление первичного воинского учета, оплату ЖКУ, выплаты в связи с рождением детей</a:t>
            </a:r>
            <a:endParaRPr lang="ru-RU" sz="1200" dirty="0">
              <a:solidFill>
                <a:srgbClr val="7030A0"/>
              </a:solidFill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V="1">
            <a:off x="6357156" y="3711200"/>
            <a:ext cx="0" cy="797921"/>
          </a:xfrm>
          <a:prstGeom prst="line">
            <a:avLst/>
          </a:prstGeom>
          <a:ln>
            <a:solidFill>
              <a:srgbClr val="7030A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Скругленный прямоугольник 14"/>
          <p:cNvSpPr/>
          <p:nvPr/>
        </p:nvSpPr>
        <p:spPr>
          <a:xfrm>
            <a:off x="4059400" y="3679153"/>
            <a:ext cx="928859" cy="390734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algn="ctr">
              <a:defRPr/>
            </a:pPr>
            <a:r>
              <a:rPr lang="ru-RU" sz="1400" kern="0" dirty="0" smtClean="0">
                <a:solidFill>
                  <a:srgbClr val="FF0000"/>
                </a:solidFill>
                <a:latin typeface="Franklin Gothic Book"/>
              </a:rPr>
              <a:t>+1,9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444042" y="2922425"/>
            <a:ext cx="1944350" cy="822574"/>
          </a:xfrm>
          <a:prstGeom prst="roundRect">
            <a:avLst/>
          </a:prstGeom>
          <a:solidFill>
            <a:schemeClr val="accent4">
              <a:lumMod val="60000"/>
              <a:lumOff val="40000"/>
              <a:alpha val="39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50" dirty="0" smtClean="0">
                <a:solidFill>
                  <a:srgbClr val="7030A0"/>
                </a:solidFill>
              </a:rPr>
              <a:t>На реализацию отдельных полномочий в области лекарственного обеспечения</a:t>
            </a:r>
            <a:endParaRPr lang="ru-RU" sz="1050" dirty="0">
              <a:solidFill>
                <a:srgbClr val="7030A0"/>
              </a:solidFill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flipV="1">
            <a:off x="4250922" y="3540281"/>
            <a:ext cx="0" cy="968841"/>
          </a:xfrm>
          <a:prstGeom prst="line">
            <a:avLst/>
          </a:prstGeom>
          <a:ln>
            <a:solidFill>
              <a:srgbClr val="7030A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Скругленный прямоугольник 17"/>
          <p:cNvSpPr/>
          <p:nvPr/>
        </p:nvSpPr>
        <p:spPr>
          <a:xfrm>
            <a:off x="6116435" y="3679153"/>
            <a:ext cx="928859" cy="390734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algn="ctr">
              <a:defRPr/>
            </a:pPr>
            <a:r>
              <a:rPr lang="ru-RU" sz="1400" kern="0" dirty="0" smtClean="0">
                <a:solidFill>
                  <a:srgbClr val="FF0000"/>
                </a:solidFill>
                <a:latin typeface="Franklin Gothic Book"/>
              </a:rPr>
              <a:t>+217,3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811893" y="3322259"/>
            <a:ext cx="3472723" cy="422741"/>
          </a:xfrm>
          <a:prstGeom prst="roundRect">
            <a:avLst/>
          </a:prstGeom>
          <a:solidFill>
            <a:schemeClr val="accent4">
              <a:lumMod val="60000"/>
              <a:lumOff val="40000"/>
              <a:alpha val="39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300" dirty="0" smtClean="0">
                <a:solidFill>
                  <a:srgbClr val="7030A0"/>
                </a:solidFill>
              </a:rPr>
              <a:t>На обустройство воинских захоронений</a:t>
            </a:r>
            <a:endParaRPr lang="ru-RU" sz="1300" dirty="0">
              <a:solidFill>
                <a:srgbClr val="7030A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506983" y="6488668"/>
            <a:ext cx="333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68270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906000" cy="642918"/>
          </a:xfrm>
        </p:spPr>
        <p:txBody>
          <a:bodyPr>
            <a:norm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1800" kern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Изменения в закон «Об областном бюджете на 2019 год и плановый период 2020 и 2021        годов» по источникам финансирования дефицита областного бюджета</a:t>
            </a:r>
            <a:endParaRPr lang="ru-RU" sz="1800" kern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graphicFrame>
        <p:nvGraphicFramePr>
          <p:cNvPr id="12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25156687"/>
              </p:ext>
            </p:extLst>
          </p:nvPr>
        </p:nvGraphicFramePr>
        <p:xfrm>
          <a:off x="0" y="1196752"/>
          <a:ext cx="3440930" cy="180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625180" y="3357562"/>
            <a:ext cx="1083469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5216" y="642918"/>
            <a:ext cx="1238250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b="1" dirty="0">
                <a:solidFill>
                  <a:schemeClr val="tx1"/>
                </a:solidFill>
              </a:rPr>
              <a:t>млрд</a:t>
            </a:r>
            <a:r>
              <a:rPr lang="ru-RU" sz="1400" b="1" dirty="0" smtClean="0">
                <a:solidFill>
                  <a:schemeClr val="tx1"/>
                </a:solidFill>
              </a:rPr>
              <a:t>. рублей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1500174"/>
            <a:ext cx="809596" cy="2006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b="1" dirty="0">
                <a:solidFill>
                  <a:schemeClr val="tx1"/>
                </a:solidFill>
              </a:rPr>
              <a:t>годы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880604" y="2774150"/>
            <a:ext cx="929263" cy="15079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профицит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481392" y="785794"/>
            <a:ext cx="1424608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b="1" dirty="0" smtClean="0">
                <a:solidFill>
                  <a:schemeClr val="tx1"/>
                </a:solidFill>
              </a:rPr>
              <a:t>млн. рублей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7" name="Овальная выноска 16"/>
          <p:cNvSpPr/>
          <p:nvPr/>
        </p:nvSpPr>
        <p:spPr>
          <a:xfrm rot="16200000">
            <a:off x="720862" y="3500233"/>
            <a:ext cx="1368149" cy="2809861"/>
          </a:xfrm>
          <a:prstGeom prst="wedgeEllipseCallout">
            <a:avLst>
              <a:gd name="adj1" fmla="val -5031"/>
              <a:gd name="adj2" fmla="val 7068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Изменились остатки нецелевых средств на счетах по учету средств областного бюджета на 0,7 млн.рублей </a:t>
            </a: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8246928"/>
              </p:ext>
            </p:extLst>
          </p:nvPr>
        </p:nvGraphicFramePr>
        <p:xfrm>
          <a:off x="3440832" y="1124743"/>
          <a:ext cx="6048672" cy="5114811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649832"/>
                <a:gridCol w="2400452"/>
                <a:gridCol w="1242710"/>
                <a:gridCol w="1755678"/>
              </a:tblGrid>
              <a:tr h="540071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kumimoji="0" lang="ru-RU" sz="14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kumimoji="0" lang="ru-RU" sz="14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 по годам</a:t>
                      </a:r>
                      <a:endParaRPr kumimoji="0" lang="ru-RU" sz="14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8967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46800" marB="46800" anchor="ctr" horzOverflow="overflow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46800" marB="46800" anchor="ctr" horzOverflow="overflow">
                    <a:solidFill>
                      <a:srgbClr val="D8FEDE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  <a:endParaRPr kumimoji="0" lang="ru-RU" sz="14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58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387-ОЗ</a:t>
                      </a:r>
                    </a:p>
                  </a:txBody>
                  <a:tcPr marL="97500" marR="975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389-ОЗ</a:t>
                      </a:r>
                    </a:p>
                  </a:txBody>
                  <a:tcPr marL="97500" marR="975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</a:tr>
              <a:tr h="4764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источников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285,3</a:t>
                      </a:r>
                    </a:p>
                  </a:txBody>
                  <a:tcPr marL="97500" marR="975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286,0</a:t>
                      </a:r>
                    </a:p>
                  </a:txBody>
                  <a:tcPr marL="97500" marR="975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</a:tr>
              <a:tr h="8593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Кредиты кредитных организаций в валюте РФ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327,5</a:t>
                      </a:r>
                    </a:p>
                  </a:txBody>
                  <a:tcPr marL="97500" marR="975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327,5</a:t>
                      </a:r>
                    </a:p>
                  </a:txBody>
                  <a:tcPr marL="97500" marR="975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</a:tr>
              <a:tr h="10543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Бюджетные кредиты от других бюджетов бюджетной системы РФ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- 745,4</a:t>
                      </a:r>
                    </a:p>
                  </a:txBody>
                  <a:tcPr marL="97500" marR="975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- 745,4</a:t>
                      </a:r>
                    </a:p>
                  </a:txBody>
                  <a:tcPr marL="97500" marR="975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</a:tr>
              <a:tr h="4254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7500" marR="97500" marT="46800" marB="46800" anchor="ctr" horzOverflow="overflow">
                    <a:solidFill>
                      <a:srgbClr val="00B0F0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itchFamily="34" charset="0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Изменение остатков</a:t>
                      </a:r>
                    </a:p>
                  </a:txBody>
                  <a:tcPr marL="97500" marR="97500" marT="46800" marB="46800" anchor="ctr" horzOverflow="overflow">
                    <a:solidFill>
                      <a:srgbClr val="00B0F0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702,4</a:t>
                      </a:r>
                    </a:p>
                  </a:txBody>
                  <a:tcPr marL="97500" marR="975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F0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703,1</a:t>
                      </a:r>
                    </a:p>
                  </a:txBody>
                  <a:tcPr marL="97500" marR="975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F0">
                        <a:alpha val="46000"/>
                      </a:srgbClr>
                    </a:solidFill>
                  </a:tcPr>
                </a:tc>
              </a:tr>
              <a:tr h="10543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Иные </a:t>
                      </a: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источники </a:t>
                      </a: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внутреннего финансирования дефицитов бюджетов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7500" marR="975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7500" marR="975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9506983" y="6488668"/>
            <a:ext cx="333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5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000683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3442" y="0"/>
            <a:ext cx="8594720" cy="7143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Изменения в Закон «Об областном бюджете на 2019 год и плановый период 2020 и 2021 годов» в разрезе государственных программ на 2019 г.  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(млн. руб.) </a:t>
            </a: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14969643"/>
              </p:ext>
            </p:extLst>
          </p:nvPr>
        </p:nvGraphicFramePr>
        <p:xfrm>
          <a:off x="1166786" y="663562"/>
          <a:ext cx="8460001" cy="6077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19922"/>
                <a:gridCol w="1146693"/>
                <a:gridCol w="1146693"/>
                <a:gridCol w="1146693"/>
              </a:tblGrid>
              <a:tr h="33654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 государственной программы 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Закон АО от 09.08.2019             № </a:t>
                      </a:r>
                      <a:r>
                        <a:rPr lang="ru-RU" sz="120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387-ОЗ </a:t>
                      </a:r>
                      <a:endParaRPr lang="ru-RU" sz="1200" b="0" i="0" u="none" strike="noStrike" dirty="0">
                        <a:solidFill>
                          <a:srgbClr val="0D0D0D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      (+/-)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Закон АО от 30.08.2019        </a:t>
                      </a:r>
                      <a:r>
                        <a:rPr lang="ru-RU" sz="120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№ 389-ОЗ </a:t>
                      </a:r>
                      <a:endParaRPr lang="ru-RU" sz="1200" b="0" i="0" u="none" strike="noStrike" dirty="0">
                        <a:solidFill>
                          <a:srgbClr val="0D0D0D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536563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Развитие сельского хозяйства и регулирование рынков сельскохозяйственной продукции, сырья и продовольствия Амурской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1 441,8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1 452,8</a:t>
                      </a:r>
                    </a:p>
                  </a:txBody>
                  <a:tcPr marL="9525" marR="9525" marT="9525" marB="0"/>
                </a:tc>
              </a:tr>
              <a:tr h="406599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Развитие системы социальной защиты населения Амурской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9 560,3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217,8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9 778,1</a:t>
                      </a:r>
                    </a:p>
                  </a:txBody>
                  <a:tcPr marL="9525" marR="9525" marT="9525" marB="0"/>
                </a:tc>
              </a:tr>
              <a:tr h="383260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Развитие и сохранение культуры и искусства Амурской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619,2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41,2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660,4</a:t>
                      </a:r>
                    </a:p>
                  </a:txBody>
                  <a:tcPr marL="9525" marR="9525" marT="9525" marB="0"/>
                </a:tc>
              </a:tr>
              <a:tr h="248477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Охрана окружающей среды в Амурской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1 133,7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1 138,9</a:t>
                      </a:r>
                    </a:p>
                  </a:txBody>
                  <a:tcPr marL="9525" marR="9525" marT="9525" marB="0"/>
                </a:tc>
              </a:tr>
              <a:tr h="536563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Модернизация жилищно - коммунального комплекса, энергосбережение и повышение энергетической эффективности в Амурской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4 367,5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395,2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4 762,7</a:t>
                      </a:r>
                    </a:p>
                  </a:txBody>
                  <a:tcPr marL="9525" marR="9525" marT="9525" marB="0"/>
                </a:tc>
              </a:tr>
              <a:tr h="248477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Развитие здравоохранения Амурской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9 482,8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128,1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9 610,9</a:t>
                      </a:r>
                    </a:p>
                  </a:txBody>
                  <a:tcPr marL="9525" marR="9525" marT="9525" marB="0"/>
                </a:tc>
              </a:tr>
              <a:tr h="406599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Обеспечение доступным и качественным жильем населения Амурской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889,7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19,6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909,3</a:t>
                      </a:r>
                    </a:p>
                  </a:txBody>
                  <a:tcPr marL="9525" marR="9525" marT="9525" marB="0"/>
                </a:tc>
              </a:tr>
              <a:tr h="406599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Экономическое развитие и инновационная экономика Амурской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4 410,1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15,7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4 425,8</a:t>
                      </a:r>
                    </a:p>
                  </a:txBody>
                  <a:tcPr marL="9525" marR="9525" marT="9525" marB="0"/>
                </a:tc>
              </a:tr>
              <a:tr h="406599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Развитие физической культуры и спорта на территории Амурской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420,5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-37,3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383,2</a:t>
                      </a:r>
                    </a:p>
                  </a:txBody>
                  <a:tcPr marL="9525" marR="9525" marT="9525" marB="0"/>
                </a:tc>
              </a:tr>
              <a:tr h="406599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Повышение эффективности деятельности органов государственной власти и управления Амурской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7 858,3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234,8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8 093,1</a:t>
                      </a:r>
                    </a:p>
                  </a:txBody>
                  <a:tcPr marL="9525" marR="9525" marT="9525" marB="0"/>
                </a:tc>
              </a:tr>
              <a:tr h="564721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Снижение рисков и смягчение последствий чрезвычайных ситуаций природного и техногенного характера, а также обеспечение безопасности населения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1 032,6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1 034,0</a:t>
                      </a:r>
                    </a:p>
                  </a:txBody>
                  <a:tcPr marL="9525" marR="9525" marT="9525" marB="0"/>
                </a:tc>
              </a:tr>
              <a:tr h="248477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Развитие образования Амурской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11 599,5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84,4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11 683,9</a:t>
                      </a:r>
                    </a:p>
                  </a:txBody>
                  <a:tcPr marL="9525" marR="9525" marT="9525" marB="0"/>
                </a:tc>
              </a:tr>
              <a:tr h="248477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Развитие транспортной системы Амурской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4 801,2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26,9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4 828,1</a:t>
                      </a:r>
                    </a:p>
                  </a:txBody>
                  <a:tcPr marL="9525" marR="9525" marT="9525" marB="0"/>
                </a:tc>
              </a:tr>
              <a:tr h="248477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НЕПРОГРАММНЫЕ РАСХОДЫ</a:t>
                      </a:r>
                      <a:r>
                        <a:rPr lang="ru-RU" sz="1200" b="1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955,8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59,6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1 015,4</a:t>
                      </a:r>
                    </a:p>
                  </a:txBody>
                  <a:tcPr marL="9525" marR="9525" marT="9525" marB="0"/>
                </a:tc>
              </a:tr>
              <a:tr h="201552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1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Итого: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58 573,0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1 203,6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59 776,6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9489504" y="6381750"/>
            <a:ext cx="495300" cy="476250"/>
          </a:xfrm>
        </p:spPr>
        <p:txBody>
          <a:bodyPr/>
          <a:lstStyle/>
          <a:p>
            <a:fld id="{34AAB390-896A-4703-BE4C-2EDB5FA2DF14}" type="slidenum">
              <a:rPr lang="ru-RU" smtClean="0"/>
              <a:pPr/>
              <a:t>6</a:t>
            </a:fld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7</a:t>
            </a:fld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7021608"/>
              </p:ext>
            </p:extLst>
          </p:nvPr>
        </p:nvGraphicFramePr>
        <p:xfrm>
          <a:off x="1064568" y="71415"/>
          <a:ext cx="8640000" cy="6263998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420000"/>
                <a:gridCol w="1440000"/>
                <a:gridCol w="3780000"/>
              </a:tblGrid>
              <a:tr h="802696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Развитие сельского хозяйства и регулирование рынков сельскохозяйственной продукции, сырья и продовольствия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378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27.06.2019 № 375-ОЗ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30.08.2019 № 389-ОЗ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7378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1 441,8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1 452,8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7378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0534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Осуществление государственных полномочий по организации проведения мероприятий по регулированию численности безнадзорных животных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10,0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 связи с увеличением количества безнадзорных животных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2912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Региональная поддержка Центра компетенций в сфере сельскохозяйственной кооперации и поддержки фермеров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1,5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 целях обеспечения достижения показателей результативности, установленных в рамках регионального проекта "Создание системы поддержки фермеров и развитие сельской кооперации"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776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Обеспечение деятельности (оказание услуг) государственных учреждений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1,3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обеспечение дифференциации оплаты труда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1554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Возмещение части затрат, связанных с приобретением сельскохозяйственной техники и оборудования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-1,8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отсутствие потребности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0202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11,0</a:t>
                      </a:r>
                      <a:endParaRPr lang="ru-RU" sz="1800" b="1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dirty="0" smtClean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66854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782155"/>
              </p:ext>
            </p:extLst>
          </p:nvPr>
        </p:nvGraphicFramePr>
        <p:xfrm>
          <a:off x="1064567" y="71414"/>
          <a:ext cx="8640000" cy="655410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456385"/>
                <a:gridCol w="1440160"/>
                <a:gridCol w="3743455"/>
              </a:tblGrid>
              <a:tr h="405258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Развитие системы социальной защиты населения Амурской области </a:t>
                      </a: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348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27.06.2019 № 375-ОЗ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30.08.2019 № 389-ОЗ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348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9 560,3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 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9 778,1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1132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Выполнение полномочий Российской Федерации по осуществлению ежемесячной выплаты в связи с рождением (усыновлением) первого ребенка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144,2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связи с внесенными Федеральным законом от 18.07.2019 № 175-ФЗ «О внесении изменений в Федеральный закон «О федеральном бюджете на 2019 год и плановый период 2020 и 2021 годов» изменениями в федеральный бюджет</a:t>
                      </a:r>
                      <a:endParaRPr lang="ru-RU" sz="1200" b="0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Оплата жилищно-коммунальных услуг отдельным категориям граждан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72,8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Обеспечение деятельности (оказание услуг) государственных учреждений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1,4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содержание учреждений подведомственных министерству социальной защиты населения области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Организация и проведение праздников, конкурсов и прочих детских мероприятий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0,4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 проведение праздничных мероприятий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Финансовое обеспечение государственных полномочий Амурской области по назначению и выплате денежной выплаты при передаче ребенка на воспитание в семью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5,5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связи с изменением количества получателей выплат</a:t>
                      </a:r>
                      <a:endParaRPr lang="ru-RU" sz="1200" b="0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Финансовое обеспечение расходов на выплату денежных средств на содержание детей, находящихся в семьях опекунов (попечителей) и в приемных семьях, а также вознаграждения приемным родителям (родителю)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- 5,5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Капитальные вложения в объекты государственной собственности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- 1,0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в соответствии с объемом средств под заключенный контракт по объекту "Дом-интернат для умственно отсталых детей в </a:t>
                      </a:r>
                      <a:r>
                        <a:rPr lang="ru-RU" sz="1200" b="0" u="non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с.Малиновка</a:t>
                      </a:r>
                      <a:r>
                        <a:rPr lang="ru-RU" sz="12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ru-RU" sz="1200" b="0" u="non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Бурейского</a:t>
                      </a:r>
                      <a:r>
                        <a:rPr lang="ru-RU" sz="12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 района (Блоки "А" и "Б")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0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217,8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402212" y="6601544"/>
            <a:ext cx="495300" cy="256456"/>
          </a:xfrm>
        </p:spPr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77000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9051568"/>
              </p:ext>
            </p:extLst>
          </p:nvPr>
        </p:nvGraphicFramePr>
        <p:xfrm>
          <a:off x="1166786" y="188999"/>
          <a:ext cx="8640000" cy="644952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420000"/>
                <a:gridCol w="1440000"/>
                <a:gridCol w="3780000"/>
              </a:tblGrid>
              <a:tr h="720000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Развитие и сохранение культуры и искусства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27.06.2019 № 375-ОЗ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30.08.2019 № 389-ОЗ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619,2 </a:t>
                      </a:r>
                      <a:r>
                        <a:rPr lang="ru-RU" sz="1600" b="1" u="non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ru-RU" sz="1600" b="1" u="non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660,4 </a:t>
                      </a:r>
                      <a:r>
                        <a:rPr lang="ru-RU" sz="1600" b="1" u="non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Направление расходов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Обустройство и восстановление воинских захоронений, находящихся в государственной собственности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2,3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связи с внесенными Федеральным законом от 18.07.2019 № 175-ФЗ «О внесении изменений в Федеральный закон «О федеральном бюджете на 2019 год и плановый период 2020 и 2021 годов» изменениями в федеральный бюджет</a:t>
                      </a:r>
                      <a:endParaRPr lang="ru-RU" sz="1400" b="0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Мероприятия по сохранению памятников </a:t>
                      </a:r>
                      <a:r>
                        <a:rPr kumimoji="0" lang="ru-RU" sz="14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амурчанам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погибшим в годы Великой Отечественной войны и войны с Японией 1945 года</a:t>
                      </a:r>
                      <a:endParaRPr lang="ru-RU" sz="1400" b="0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13,9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ремонт памятников </a:t>
                      </a:r>
                      <a:r>
                        <a:rPr kumimoji="0" lang="ru-RU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амурчанам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погибшим в годы Великой Отечественной войны и войны с Японией 1945 года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Обеспечение деятельности (оказание услуг) государственных учреждений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14,8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устранение нарушений требований пожарной безопасности, на реализацию проекта "Точка кипения«</a:t>
                      </a:r>
                      <a:r>
                        <a:rPr kumimoji="0"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коммунальные расходы и содержание имущества, приобретение светодиодного экрана)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Организация и проведение мероприятий по реализации государственной подпрограммы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10,2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мероприятия в сфере культуры: "Амурская осень", "Х международная ярмарка культуры и искусства"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41,2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22745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19991</TotalTime>
  <Words>3143</Words>
  <Application>Microsoft Office PowerPoint</Application>
  <PresentationFormat>Лист A4 (210x297 мм)</PresentationFormat>
  <Paragraphs>673</Paragraphs>
  <Slides>25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Солнцестояние</vt:lpstr>
      <vt:lpstr>Бюджет для граждан</vt:lpstr>
      <vt:lpstr>Содержание</vt:lpstr>
      <vt:lpstr>Презентация PowerPoint</vt:lpstr>
      <vt:lpstr>Презентация PowerPoint</vt:lpstr>
      <vt:lpstr>Изменения в закон «Об областном бюджете на 2019 год и плановый период 2020 и 2021        годов» по источникам финансирования дефицита областного бюджета</vt:lpstr>
      <vt:lpstr>  Изменения в Закон «Об областном бюджете на 2019 год и плановый период 2020 и 2021 годов» в разрезе государственных программ на 2019 г.  (млн. руб.)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Изменения в Закон «Об областном бюджете на 2019 год и плановый период 2020 и 2021 годов» в разрезе разделов на 2019 г.                                           (млн. руб.)  </vt:lpstr>
      <vt:lpstr> Изменения в Закон «Об областном бюджете на 2019 год и плановый период 2020 и 2021 годов» в разрезе видов расходов на 2019 г.                  (млн. руб.)  </vt:lpstr>
      <vt:lpstr>Контакты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piskunova</dc:creator>
  <cp:lastModifiedBy>Шаповалова М.Н.</cp:lastModifiedBy>
  <cp:revision>2709</cp:revision>
  <cp:lastPrinted>2019-09-05T00:55:21Z</cp:lastPrinted>
  <dcterms:created xsi:type="dcterms:W3CDTF">2017-07-19T00:54:29Z</dcterms:created>
  <dcterms:modified xsi:type="dcterms:W3CDTF">2019-09-05T00:55:48Z</dcterms:modified>
</cp:coreProperties>
</file>