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notesSlides/notesSlide3.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drawings/drawing1.xml" ContentType="application/vnd.openxmlformats-officedocument.drawingml.chartshapes+xml"/>
  <Override PartName="/ppt/charts/chart21.xml" ContentType="application/vnd.openxmlformats-officedocument.drawingml.chart+xml"/>
  <Override PartName="/ppt/charts/chart22.xml" ContentType="application/vnd.openxmlformats-officedocument.drawingml.chart+xml"/>
  <Override PartName="/ppt/notesSlides/notesSlide4.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notesSlides/notesSlide8.xml" ContentType="application/vnd.openxmlformats-officedocument.presentationml.notesSlide+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charts/chart55.xml" ContentType="application/vnd.openxmlformats-officedocument.drawingml.chart+xml"/>
  <Override PartName="/ppt/charts/chart56.xml" ContentType="application/vnd.openxmlformats-officedocument.drawingml.chart+xml"/>
  <Override PartName="/ppt/charts/chart57.xml" ContentType="application/vnd.openxmlformats-officedocument.drawingml.chart+xml"/>
  <Override PartName="/ppt/charts/chart58.xml" ContentType="application/vnd.openxmlformats-officedocument.drawingml.chart+xml"/>
  <Override PartName="/ppt/notesSlides/notesSlide9.xml" ContentType="application/vnd.openxmlformats-officedocument.presentationml.notesSlide+xml"/>
  <Override PartName="/ppt/charts/chart59.xml" ContentType="application/vnd.openxmlformats-officedocument.drawingml.chart+xml"/>
  <Override PartName="/ppt/notesSlides/notesSlide10.xml" ContentType="application/vnd.openxmlformats-officedocument.presentationml.notesSlide+xml"/>
  <Override PartName="/ppt/charts/chart60.xml" ContentType="application/vnd.openxmlformats-officedocument.drawingml.chart+xml"/>
  <Override PartName="/ppt/charts/chart61.xml" ContentType="application/vnd.openxmlformats-officedocument.drawingml.chart+xml"/>
  <Override PartName="/ppt/charts/chart62.xml" ContentType="application/vnd.openxmlformats-officedocument.drawingml.chart+xml"/>
  <Override PartName="/ppt/charts/chart63.xml" ContentType="application/vnd.openxmlformats-officedocument.drawingml.chart+xml"/>
  <Override PartName="/ppt/charts/chart64.xml" ContentType="application/vnd.openxmlformats-officedocument.drawingml.chart+xml"/>
  <Override PartName="/ppt/charts/chart65.xml" ContentType="application/vnd.openxmlformats-officedocument.drawingml.chart+xml"/>
  <Override PartName="/ppt/notesSlides/notesSlide11.xml" ContentType="application/vnd.openxmlformats-officedocument.presentationml.notesSlide+xml"/>
  <Override PartName="/ppt/charts/chart66.xml" ContentType="application/vnd.openxmlformats-officedocument.drawingml.chart+xml"/>
  <Override PartName="/ppt/charts/chart67.xml" ContentType="application/vnd.openxmlformats-officedocument.drawingml.chart+xml"/>
  <Override PartName="/ppt/charts/chart68.xml" ContentType="application/vnd.openxmlformats-officedocument.drawingml.chart+xml"/>
  <Override PartName="/ppt/charts/chart69.xml" ContentType="application/vnd.openxmlformats-officedocument.drawingml.chart+xml"/>
  <Override PartName="/ppt/charts/chart70.xml" ContentType="application/vnd.openxmlformats-officedocument.drawingml.chart+xml"/>
  <Override PartName="/ppt/charts/chart71.xml" ContentType="application/vnd.openxmlformats-officedocument.drawingml.chart+xml"/>
  <Override PartName="/ppt/charts/chart72.xml" ContentType="application/vnd.openxmlformats-officedocument.drawingml.chart+xml"/>
  <Override PartName="/ppt/charts/chart73.xml" ContentType="application/vnd.openxmlformats-officedocument.drawingml.chart+xml"/>
  <Override PartName="/ppt/charts/chart74.xml" ContentType="application/vnd.openxmlformats-officedocument.drawingml.chart+xml"/>
  <Override PartName="/ppt/charts/chart75.xml" ContentType="application/vnd.openxmlformats-officedocument.drawingml.chart+xml"/>
  <Override PartName="/ppt/charts/chart76.xml" ContentType="application/vnd.openxmlformats-officedocument.drawingml.chart+xml"/>
  <Override PartName="/ppt/charts/chart77.xml" ContentType="application/vnd.openxmlformats-officedocument.drawingml.chart+xml"/>
  <Override PartName="/ppt/charts/chart78.xml" ContentType="application/vnd.openxmlformats-officedocument.drawingml.chart+xml"/>
  <Override PartName="/ppt/charts/chart79.xml" ContentType="application/vnd.openxmlformats-officedocument.drawingml.chart+xml"/>
  <Override PartName="/ppt/charts/chart80.xml" ContentType="application/vnd.openxmlformats-officedocument.drawingml.chart+xml"/>
  <Override PartName="/ppt/charts/chart81.xml" ContentType="application/vnd.openxmlformats-officedocument.drawingml.chart+xml"/>
  <Override PartName="/ppt/charts/chart82.xml" ContentType="application/vnd.openxmlformats-officedocument.drawingml.chart+xml"/>
  <Override PartName="/ppt/charts/chart83.xml" ContentType="application/vnd.openxmlformats-officedocument.drawingml.chart+xml"/>
  <Override PartName="/ppt/charts/chart84.xml" ContentType="application/vnd.openxmlformats-officedocument.drawingml.chart+xml"/>
  <Override PartName="/ppt/charts/chart85.xml" ContentType="application/vnd.openxmlformats-officedocument.drawingml.chart+xml"/>
  <Override PartName="/ppt/charts/chart86.xml" ContentType="application/vnd.openxmlformats-officedocument.drawingml.chart+xml"/>
  <Override PartName="/ppt/charts/chart87.xml" ContentType="application/vnd.openxmlformats-officedocument.drawingml.chart+xml"/>
  <Override PartName="/ppt/charts/chart88.xml" ContentType="application/vnd.openxmlformats-officedocument.drawingml.chart+xml"/>
  <Override PartName="/ppt/charts/chart89.xml" ContentType="application/vnd.openxmlformats-officedocument.drawingml.chart+xml"/>
  <Override PartName="/ppt/charts/chart90.xml" ContentType="application/vnd.openxmlformats-officedocument.drawingml.chart+xml"/>
  <Override PartName="/ppt/charts/chart91.xml" ContentType="application/vnd.openxmlformats-officedocument.drawingml.chart+xml"/>
  <Override PartName="/ppt/charts/chart92.xml" ContentType="application/vnd.openxmlformats-officedocument.drawingml.chart+xml"/>
  <Override PartName="/ppt/charts/chart93.xml" ContentType="application/vnd.openxmlformats-officedocument.drawingml.chart+xml"/>
  <Override PartName="/ppt/charts/chart94.xml" ContentType="application/vnd.openxmlformats-officedocument.drawingml.chart+xml"/>
  <Override PartName="/ppt/charts/chart95.xml" ContentType="application/vnd.openxmlformats-officedocument.drawingml.chart+xml"/>
  <Override PartName="/ppt/charts/chart96.xml" ContentType="application/vnd.openxmlformats-officedocument.drawingml.chart+xml"/>
  <Override PartName="/ppt/charts/chart97.xml" ContentType="application/vnd.openxmlformats-officedocument.drawingml.chart+xml"/>
  <Override PartName="/ppt/charts/chart98.xml" ContentType="application/vnd.openxmlformats-officedocument.drawingml.chart+xml"/>
  <Override PartName="/ppt/charts/chart99.xml" ContentType="application/vnd.openxmlformats-officedocument.drawingml.chart+xml"/>
  <Override PartName="/ppt/charts/chart100.xml" ContentType="application/vnd.openxmlformats-officedocument.drawingml.chart+xml"/>
  <Override PartName="/ppt/charts/chart101.xml" ContentType="application/vnd.openxmlformats-officedocument.drawingml.chart+xml"/>
  <Override PartName="/ppt/charts/chart102.xml" ContentType="application/vnd.openxmlformats-officedocument.drawingml.chart+xml"/>
  <Override PartName="/ppt/charts/chart103.xml" ContentType="application/vnd.openxmlformats-officedocument.drawingml.chart+xml"/>
  <Override PartName="/ppt/charts/chart104.xml" ContentType="application/vnd.openxmlformats-officedocument.drawingml.chart+xml"/>
  <Override PartName="/ppt/charts/chart105.xml" ContentType="application/vnd.openxmlformats-officedocument.drawingml.chart+xml"/>
  <Override PartName="/ppt/charts/chart106.xml" ContentType="application/vnd.openxmlformats-officedocument.drawingml.chart+xml"/>
  <Override PartName="/ppt/charts/chart107.xml" ContentType="application/vnd.openxmlformats-officedocument.drawingml.chart+xml"/>
  <Override PartName="/ppt/charts/chart108.xml" ContentType="application/vnd.openxmlformats-officedocument.drawingml.chart+xml"/>
  <Override PartName="/ppt/charts/chart109.xml" ContentType="application/vnd.openxmlformats-officedocument.drawingml.chart+xml"/>
  <Override PartName="/ppt/charts/chart110.xml" ContentType="application/vnd.openxmlformats-officedocument.drawingml.chart+xml"/>
  <Override PartName="/ppt/charts/chart111.xml" ContentType="application/vnd.openxmlformats-officedocument.drawingml.chart+xml"/>
  <Override PartName="/ppt/charts/chart112.xml" ContentType="application/vnd.openxmlformats-officedocument.drawingml.chart+xml"/>
  <Override PartName="/ppt/charts/chart113.xml" ContentType="application/vnd.openxmlformats-officedocument.drawingml.chart+xml"/>
  <Override PartName="/ppt/charts/chart114.xml" ContentType="application/vnd.openxmlformats-officedocument.drawingml.chart+xml"/>
  <Override PartName="/ppt/charts/chart115.xml" ContentType="application/vnd.openxmlformats-officedocument.drawingml.chart+xml"/>
  <Override PartName="/ppt/charts/chart116.xml" ContentType="application/vnd.openxmlformats-officedocument.drawingml.chart+xml"/>
  <Override PartName="/ppt/charts/chart117.xml" ContentType="application/vnd.openxmlformats-officedocument.drawingml.chart+xml"/>
  <Override PartName="/ppt/charts/chart118.xml" ContentType="application/vnd.openxmlformats-officedocument.drawingml.chart+xml"/>
  <Override PartName="/ppt/charts/chart119.xml" ContentType="application/vnd.openxmlformats-officedocument.drawingml.chart+xml"/>
  <Override PartName="/ppt/charts/chart120.xml" ContentType="application/vnd.openxmlformats-officedocument.drawingml.chart+xml"/>
  <Override PartName="/ppt/charts/chart121.xml" ContentType="application/vnd.openxmlformats-officedocument.drawingml.chart+xml"/>
  <Override PartName="/ppt/charts/chart122.xml" ContentType="application/vnd.openxmlformats-officedocument.drawingml.chart+xml"/>
  <Override PartName="/ppt/charts/chart123.xml" ContentType="application/vnd.openxmlformats-officedocument.drawingml.chart+xml"/>
  <Override PartName="/ppt/charts/chart124.xml" ContentType="application/vnd.openxmlformats-officedocument.drawingml.chart+xml"/>
  <Override PartName="/ppt/charts/chart125.xml" ContentType="application/vnd.openxmlformats-officedocument.drawingml.chart+xml"/>
  <Override PartName="/ppt/charts/chart126.xml" ContentType="application/vnd.openxmlformats-officedocument.drawingml.chart+xml"/>
  <Override PartName="/ppt/charts/chart127.xml" ContentType="application/vnd.openxmlformats-officedocument.drawingml.chart+xml"/>
  <Override PartName="/ppt/charts/chart128.xml" ContentType="application/vnd.openxmlformats-officedocument.drawingml.chart+xml"/>
  <Override PartName="/ppt/charts/chart129.xml" ContentType="application/vnd.openxmlformats-officedocument.drawingml.chart+xml"/>
  <Override PartName="/ppt/charts/chart130.xml" ContentType="application/vnd.openxmlformats-officedocument.drawingml.chart+xml"/>
  <Override PartName="/ppt/charts/chart131.xml" ContentType="application/vnd.openxmlformats-officedocument.drawingml.chart+xml"/>
  <Override PartName="/ppt/charts/chart132.xml" ContentType="application/vnd.openxmlformats-officedocument.drawingml.chart+xml"/>
  <Override PartName="/ppt/charts/chart133.xml" ContentType="application/vnd.openxmlformats-officedocument.drawingml.chart+xml"/>
  <Override PartName="/ppt/charts/chart134.xml" ContentType="application/vnd.openxmlformats-officedocument.drawingml.chart+xml"/>
  <Override PartName="/ppt/charts/chart135.xml" ContentType="application/vnd.openxmlformats-officedocument.drawingml.chart+xml"/>
  <Override PartName="/ppt/charts/chart136.xml" ContentType="application/vnd.openxmlformats-officedocument.drawingml.chart+xml"/>
  <Override PartName="/ppt/charts/chart137.xml" ContentType="application/vnd.openxmlformats-officedocument.drawingml.chart+xml"/>
  <Override PartName="/ppt/charts/chart138.xml" ContentType="application/vnd.openxmlformats-officedocument.drawingml.chart+xml"/>
  <Override PartName="/ppt/notesSlides/notesSlide12.xml" ContentType="application/vnd.openxmlformats-officedocument.presentationml.notesSlide+xml"/>
  <Override PartName="/ppt/charts/chart139.xml" ContentType="application/vnd.openxmlformats-officedocument.drawingml.chart+xml"/>
  <Override PartName="/ppt/charts/chart140.xml" ContentType="application/vnd.openxmlformats-officedocument.drawingml.chart+xml"/>
  <Override PartName="/ppt/charts/chart141.xml" ContentType="application/vnd.openxmlformats-officedocument.drawingml.chart+xml"/>
  <Override PartName="/ppt/charts/chart142.xml" ContentType="application/vnd.openxmlformats-officedocument.drawingml.chart+xml"/>
  <Override PartName="/ppt/charts/chart143.xml" ContentType="application/vnd.openxmlformats-officedocument.drawingml.chart+xml"/>
  <Override PartName="/ppt/charts/chart144.xml" ContentType="application/vnd.openxmlformats-officedocument.drawingml.chart+xml"/>
  <Override PartName="/ppt/charts/chart145.xml" ContentType="application/vnd.openxmlformats-officedocument.drawingml.chart+xml"/>
  <Override PartName="/ppt/charts/chart146.xml" ContentType="application/vnd.openxmlformats-officedocument.drawingml.chart+xml"/>
  <Override PartName="/ppt/charts/chart147.xml" ContentType="application/vnd.openxmlformats-officedocument.drawingml.chart+xml"/>
  <Override PartName="/ppt/charts/chart148.xml" ContentType="application/vnd.openxmlformats-officedocument.drawingml.chart+xml"/>
  <Override PartName="/ppt/charts/chart149.xml" ContentType="application/vnd.openxmlformats-officedocument.drawingml.chart+xml"/>
  <Override PartName="/ppt/charts/chart150.xml" ContentType="application/vnd.openxmlformats-officedocument.drawingml.chart+xml"/>
  <Override PartName="/ppt/charts/chart151.xml" ContentType="application/vnd.openxmlformats-officedocument.drawingml.chart+xml"/>
  <Override PartName="/ppt/charts/chart152.xml" ContentType="application/vnd.openxmlformats-officedocument.drawingml.chart+xml"/>
  <Override PartName="/ppt/charts/chart153.xml" ContentType="application/vnd.openxmlformats-officedocument.drawingml.chart+xml"/>
  <Override PartName="/ppt/charts/chart154.xml" ContentType="application/vnd.openxmlformats-officedocument.drawingml.chart+xml"/>
  <Override PartName="/ppt/charts/chart155.xml" ContentType="application/vnd.openxmlformats-officedocument.drawingml.chart+xml"/>
  <Override PartName="/ppt/charts/chart156.xml" ContentType="application/vnd.openxmlformats-officedocument.drawingml.chart+xml"/>
  <Override PartName="/ppt/charts/chart157.xml" ContentType="application/vnd.openxmlformats-officedocument.drawingml.chart+xml"/>
  <Override PartName="/ppt/charts/chart158.xml" ContentType="application/vnd.openxmlformats-officedocument.drawingml.chart+xml"/>
  <Override PartName="/ppt/charts/chart159.xml" ContentType="application/vnd.openxmlformats-officedocument.drawingml.chart+xml"/>
  <Override PartName="/ppt/charts/chart160.xml" ContentType="application/vnd.openxmlformats-officedocument.drawingml.chart+xml"/>
  <Override PartName="/ppt/charts/chart161.xml" ContentType="application/vnd.openxmlformats-officedocument.drawingml.chart+xml"/>
  <Override PartName="/ppt/charts/chart162.xml" ContentType="application/vnd.openxmlformats-officedocument.drawingml.chart+xml"/>
  <Override PartName="/ppt/charts/chart163.xml" ContentType="application/vnd.openxmlformats-officedocument.drawingml.chart+xml"/>
  <Override PartName="/ppt/notesSlides/notesSlide13.xml" ContentType="application/vnd.openxmlformats-officedocument.presentationml.notesSlide+xml"/>
  <Override PartName="/ppt/charts/chart164.xml" ContentType="application/vnd.openxmlformats-officedocument.drawingml.chart+xml"/>
  <Override PartName="/ppt/charts/chart165.xml" ContentType="application/vnd.openxmlformats-officedocument.drawingml.chart+xml"/>
  <Override PartName="/ppt/charts/chart166.xml" ContentType="application/vnd.openxmlformats-officedocument.drawingml.chart+xml"/>
  <Override PartName="/ppt/charts/chart167.xml" ContentType="application/vnd.openxmlformats-officedocument.drawingml.chart+xml"/>
  <Override PartName="/ppt/charts/chart168.xml" ContentType="application/vnd.openxmlformats-officedocument.drawingml.chart+xml"/>
  <Override PartName="/ppt/charts/chart169.xml" ContentType="application/vnd.openxmlformats-officedocument.drawingml.chart+xml"/>
  <Override PartName="/ppt/charts/chart170.xml" ContentType="application/vnd.openxmlformats-officedocument.drawingml.chart+xml"/>
  <Override PartName="/ppt/charts/chart171.xml" ContentType="application/vnd.openxmlformats-officedocument.drawingml.chart+xml"/>
  <Override PartName="/ppt/charts/chart172.xml" ContentType="application/vnd.openxmlformats-officedocument.drawingml.chart+xml"/>
  <Override PartName="/ppt/charts/chart173.xml" ContentType="application/vnd.openxmlformats-officedocument.drawingml.chart+xml"/>
  <Override PartName="/ppt/charts/chart174.xml" ContentType="application/vnd.openxmlformats-officedocument.drawingml.chart+xml"/>
  <Override PartName="/ppt/charts/chart175.xml" ContentType="application/vnd.openxmlformats-officedocument.drawingml.chart+xml"/>
  <Override PartName="/ppt/charts/chart176.xml" ContentType="application/vnd.openxmlformats-officedocument.drawingml.chart+xml"/>
  <Override PartName="/ppt/charts/chart177.xml" ContentType="application/vnd.openxmlformats-officedocument.drawingml.chart+xml"/>
  <Override PartName="/ppt/charts/chart178.xml" ContentType="application/vnd.openxmlformats-officedocument.drawingml.chart+xml"/>
  <Override PartName="/ppt/charts/chart179.xml" ContentType="application/vnd.openxmlformats-officedocument.drawingml.chart+xml"/>
  <Override PartName="/ppt/charts/chart180.xml" ContentType="application/vnd.openxmlformats-officedocument.drawingml.chart+xml"/>
  <Override PartName="/ppt/charts/chart181.xml" ContentType="application/vnd.openxmlformats-officedocument.drawingml.chart+xml"/>
  <Override PartName="/ppt/charts/chart182.xml" ContentType="application/vnd.openxmlformats-officedocument.drawingml.chart+xml"/>
  <Override PartName="/ppt/charts/chart183.xml" ContentType="application/vnd.openxmlformats-officedocument.drawingml.chart+xml"/>
  <Override PartName="/ppt/charts/chart184.xml" ContentType="application/vnd.openxmlformats-officedocument.drawingml.chart+xml"/>
  <Override PartName="/ppt/charts/chart185.xml" ContentType="application/vnd.openxmlformats-officedocument.drawingml.chart+xml"/>
  <Override PartName="/ppt/charts/chart186.xml" ContentType="application/vnd.openxmlformats-officedocument.drawingml.chart+xml"/>
  <Override PartName="/ppt/charts/chart187.xml" ContentType="application/vnd.openxmlformats-officedocument.drawingml.chart+xml"/>
  <Override PartName="/ppt/charts/chart188.xml" ContentType="application/vnd.openxmlformats-officedocument.drawingml.chart+xml"/>
  <Override PartName="/ppt/charts/chart189.xml" ContentType="application/vnd.openxmlformats-officedocument.drawingml.chart+xml"/>
  <Override PartName="/ppt/charts/chart190.xml" ContentType="application/vnd.openxmlformats-officedocument.drawingml.chart+xml"/>
  <Override PartName="/ppt/charts/chart191.xml" ContentType="application/vnd.openxmlformats-officedocument.drawingml.chart+xml"/>
  <Override PartName="/ppt/charts/chart192.xml" ContentType="application/vnd.openxmlformats-officedocument.drawingml.chart+xml"/>
  <Override PartName="/ppt/charts/chart193.xml" ContentType="application/vnd.openxmlformats-officedocument.drawingml.chart+xml"/>
  <Override PartName="/ppt/charts/chart194.xml" ContentType="application/vnd.openxmlformats-officedocument.drawingml.chart+xml"/>
  <Override PartName="/ppt/drawings/drawing2.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95.xml" ContentType="application/vnd.openxmlformats-officedocument.drawingml.chart+xml"/>
  <Override PartName="/ppt/notesSlides/notesSlide14.xml" ContentType="application/vnd.openxmlformats-officedocument.presentationml.notesSlide+xml"/>
  <Override PartName="/ppt/charts/chart196.xml" ContentType="application/vnd.openxmlformats-officedocument.drawingml.chart+xml"/>
  <Override PartName="/ppt/charts/chart197.xml" ContentType="application/vnd.openxmlformats-officedocument.drawingml.chart+xml"/>
  <Override PartName="/ppt/notesSlides/notesSlide15.xml" ContentType="application/vnd.openxmlformats-officedocument.presentationml.notesSlide+xml"/>
  <Override PartName="/ppt/charts/chart198.xml" ContentType="application/vnd.openxmlformats-officedocument.drawingml.chart+xml"/>
  <Override PartName="/ppt/charts/chart199.xml" ContentType="application/vnd.openxmlformats-officedocument.drawingml.chart+xml"/>
  <Override PartName="/ppt/notesSlides/notesSlide16.xml" ContentType="application/vnd.openxmlformats-officedocument.presentationml.notesSlide+xml"/>
  <Override PartName="/ppt/charts/chart200.xml" ContentType="application/vnd.openxmlformats-officedocument.drawingml.chart+xml"/>
  <Override PartName="/ppt/charts/chart201.xml" ContentType="application/vnd.openxmlformats-officedocument.drawingml.chart+xml"/>
  <Override PartName="/ppt/charts/chart202.xml" ContentType="application/vnd.openxmlformats-officedocument.drawingml.chart+xml"/>
  <Override PartName="/ppt/charts/chart20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80" r:id="rId5"/>
  </p:sldMasterIdLst>
  <p:notesMasterIdLst>
    <p:notesMasterId r:id="rId78"/>
  </p:notesMasterIdLst>
  <p:sldIdLst>
    <p:sldId id="320" r:id="rId6"/>
    <p:sldId id="319" r:id="rId7"/>
    <p:sldId id="258" r:id="rId8"/>
    <p:sldId id="259" r:id="rId9"/>
    <p:sldId id="309" r:id="rId10"/>
    <p:sldId id="547" r:id="rId11"/>
    <p:sldId id="548" r:id="rId12"/>
    <p:sldId id="549" r:id="rId13"/>
    <p:sldId id="550" r:id="rId14"/>
    <p:sldId id="551" r:id="rId15"/>
    <p:sldId id="552" r:id="rId16"/>
    <p:sldId id="553" r:id="rId17"/>
    <p:sldId id="520" r:id="rId18"/>
    <p:sldId id="521" r:id="rId19"/>
    <p:sldId id="302" r:id="rId20"/>
    <p:sldId id="434" r:id="rId21"/>
    <p:sldId id="264" r:id="rId22"/>
    <p:sldId id="554" r:id="rId23"/>
    <p:sldId id="448" r:id="rId24"/>
    <p:sldId id="449" r:id="rId25"/>
    <p:sldId id="494" r:id="rId26"/>
    <p:sldId id="495" r:id="rId27"/>
    <p:sldId id="496" r:id="rId28"/>
    <p:sldId id="497" r:id="rId29"/>
    <p:sldId id="555" r:id="rId30"/>
    <p:sldId id="525" r:id="rId31"/>
    <p:sldId id="526" r:id="rId32"/>
    <p:sldId id="475" r:id="rId33"/>
    <p:sldId id="512" r:id="rId34"/>
    <p:sldId id="513" r:id="rId35"/>
    <p:sldId id="556" r:id="rId36"/>
    <p:sldId id="476" r:id="rId37"/>
    <p:sldId id="478" r:id="rId38"/>
    <p:sldId id="479" r:id="rId39"/>
    <p:sldId id="545" r:id="rId40"/>
    <p:sldId id="481" r:id="rId41"/>
    <p:sldId id="482" r:id="rId42"/>
    <p:sldId id="483" r:id="rId43"/>
    <p:sldId id="546" r:id="rId44"/>
    <p:sldId id="505" r:id="rId45"/>
    <p:sldId id="506" r:id="rId46"/>
    <p:sldId id="507" r:id="rId47"/>
    <p:sldId id="508" r:id="rId48"/>
    <p:sldId id="557" r:id="rId49"/>
    <p:sldId id="488" r:id="rId50"/>
    <p:sldId id="489" r:id="rId51"/>
    <p:sldId id="485" r:id="rId52"/>
    <p:sldId id="486" r:id="rId53"/>
    <p:sldId id="543" r:id="rId54"/>
    <p:sldId id="491" r:id="rId55"/>
    <p:sldId id="542" r:id="rId56"/>
    <p:sldId id="541" r:id="rId57"/>
    <p:sldId id="558" r:id="rId58"/>
    <p:sldId id="559" r:id="rId59"/>
    <p:sldId id="560" r:id="rId60"/>
    <p:sldId id="487" r:id="rId61"/>
    <p:sldId id="474" r:id="rId62"/>
    <p:sldId id="510" r:id="rId63"/>
    <p:sldId id="511" r:id="rId64"/>
    <p:sldId id="529" r:id="rId65"/>
    <p:sldId id="435" r:id="rId66"/>
    <p:sldId id="279" r:id="rId67"/>
    <p:sldId id="280" r:id="rId68"/>
    <p:sldId id="472" r:id="rId69"/>
    <p:sldId id="473" r:id="rId70"/>
    <p:sldId id="352" r:id="rId71"/>
    <p:sldId id="353" r:id="rId72"/>
    <p:sldId id="354" r:id="rId73"/>
    <p:sldId id="355" r:id="rId74"/>
    <p:sldId id="356" r:id="rId75"/>
    <p:sldId id="357" r:id="rId76"/>
    <p:sldId id="308" r:id="rId77"/>
  </p:sldIdLst>
  <p:sldSz cx="9144000" cy="6858000" type="screen4x3"/>
  <p:notesSz cx="6808788" cy="99409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46D3"/>
    <a:srgbClr val="CE2284"/>
    <a:srgbClr val="F696FF"/>
    <a:srgbClr val="2FD5E7"/>
    <a:srgbClr val="A62EE8"/>
    <a:srgbClr val="99CCFF"/>
    <a:srgbClr val="B365B5"/>
    <a:srgbClr val="CF75D1"/>
    <a:srgbClr val="0707B9"/>
    <a:srgbClr val="FC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704" autoAdjust="0"/>
    <p:restoredTop sz="87133" autoAdjust="0"/>
  </p:normalViewPr>
  <p:slideViewPr>
    <p:cSldViewPr>
      <p:cViewPr>
        <p:scale>
          <a:sx n="100" d="100"/>
          <a:sy n="100" d="100"/>
        </p:scale>
        <p:origin x="-57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597" y="-82"/>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Microsoft_Excel10.xlsx"/></Relationships>
</file>

<file path=ppt/charts/_rels/chart100.xml.rels><?xml version="1.0" encoding="UTF-8" standalone="yes"?>
<Relationships xmlns="http://schemas.openxmlformats.org/package/2006/relationships"><Relationship Id="rId1" Type="http://schemas.openxmlformats.org/officeDocument/2006/relationships/package" Target="../embeddings/_____Microsoft_Excel100.xlsx"/></Relationships>
</file>

<file path=ppt/charts/_rels/chart101.xml.rels><?xml version="1.0" encoding="UTF-8" standalone="yes"?>
<Relationships xmlns="http://schemas.openxmlformats.org/package/2006/relationships"><Relationship Id="rId1" Type="http://schemas.openxmlformats.org/officeDocument/2006/relationships/package" Target="../embeddings/_____Microsoft_Excel101.xlsx"/></Relationships>
</file>

<file path=ppt/charts/_rels/chart102.xml.rels><?xml version="1.0" encoding="UTF-8" standalone="yes"?>
<Relationships xmlns="http://schemas.openxmlformats.org/package/2006/relationships"><Relationship Id="rId1" Type="http://schemas.openxmlformats.org/officeDocument/2006/relationships/package" Target="../embeddings/_____Microsoft_Excel102.xlsx"/></Relationships>
</file>

<file path=ppt/charts/_rels/chart103.xml.rels><?xml version="1.0" encoding="UTF-8" standalone="yes"?>
<Relationships xmlns="http://schemas.openxmlformats.org/package/2006/relationships"><Relationship Id="rId1" Type="http://schemas.openxmlformats.org/officeDocument/2006/relationships/package" Target="../embeddings/_____Microsoft_Excel103.xlsx"/></Relationships>
</file>

<file path=ppt/charts/_rels/chart104.xml.rels><?xml version="1.0" encoding="UTF-8" standalone="yes"?>
<Relationships xmlns="http://schemas.openxmlformats.org/package/2006/relationships"><Relationship Id="rId1" Type="http://schemas.openxmlformats.org/officeDocument/2006/relationships/package" Target="../embeddings/_____Microsoft_Excel104.xlsx"/></Relationships>
</file>

<file path=ppt/charts/_rels/chart105.xml.rels><?xml version="1.0" encoding="UTF-8" standalone="yes"?>
<Relationships xmlns="http://schemas.openxmlformats.org/package/2006/relationships"><Relationship Id="rId1" Type="http://schemas.openxmlformats.org/officeDocument/2006/relationships/package" Target="../embeddings/_____Microsoft_Excel105.xlsx"/></Relationships>
</file>

<file path=ppt/charts/_rels/chart106.xml.rels><?xml version="1.0" encoding="UTF-8" standalone="yes"?>
<Relationships xmlns="http://schemas.openxmlformats.org/package/2006/relationships"><Relationship Id="rId1" Type="http://schemas.openxmlformats.org/officeDocument/2006/relationships/package" Target="../embeddings/_____Microsoft_Excel106.xlsx"/></Relationships>
</file>

<file path=ppt/charts/_rels/chart107.xml.rels><?xml version="1.0" encoding="UTF-8" standalone="yes"?>
<Relationships xmlns="http://schemas.openxmlformats.org/package/2006/relationships"><Relationship Id="rId1" Type="http://schemas.openxmlformats.org/officeDocument/2006/relationships/package" Target="../embeddings/_____Microsoft_Excel107.xlsx"/></Relationships>
</file>

<file path=ppt/charts/_rels/chart108.xml.rels><?xml version="1.0" encoding="UTF-8" standalone="yes"?>
<Relationships xmlns="http://schemas.openxmlformats.org/package/2006/relationships"><Relationship Id="rId1" Type="http://schemas.openxmlformats.org/officeDocument/2006/relationships/package" Target="../embeddings/_____Microsoft_Excel108.xlsx"/></Relationships>
</file>

<file path=ppt/charts/_rels/chart109.xml.rels><?xml version="1.0" encoding="UTF-8" standalone="yes"?>
<Relationships xmlns="http://schemas.openxmlformats.org/package/2006/relationships"><Relationship Id="rId1" Type="http://schemas.openxmlformats.org/officeDocument/2006/relationships/package" Target="../embeddings/_____Microsoft_Excel10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Excel11.xlsx"/></Relationships>
</file>

<file path=ppt/charts/_rels/chart110.xml.rels><?xml version="1.0" encoding="UTF-8" standalone="yes"?>
<Relationships xmlns="http://schemas.openxmlformats.org/package/2006/relationships"><Relationship Id="rId1" Type="http://schemas.openxmlformats.org/officeDocument/2006/relationships/package" Target="../embeddings/_____Microsoft_Excel110.xlsx"/></Relationships>
</file>

<file path=ppt/charts/_rels/chart111.xml.rels><?xml version="1.0" encoding="UTF-8" standalone="yes"?>
<Relationships xmlns="http://schemas.openxmlformats.org/package/2006/relationships"><Relationship Id="rId1" Type="http://schemas.openxmlformats.org/officeDocument/2006/relationships/package" Target="../embeddings/_____Microsoft_Excel111.xlsx"/></Relationships>
</file>

<file path=ppt/charts/_rels/chart112.xml.rels><?xml version="1.0" encoding="UTF-8" standalone="yes"?>
<Relationships xmlns="http://schemas.openxmlformats.org/package/2006/relationships"><Relationship Id="rId1" Type="http://schemas.openxmlformats.org/officeDocument/2006/relationships/package" Target="../embeddings/_____Microsoft_Excel112.xlsx"/></Relationships>
</file>

<file path=ppt/charts/_rels/chart113.xml.rels><?xml version="1.0" encoding="UTF-8" standalone="yes"?>
<Relationships xmlns="http://schemas.openxmlformats.org/package/2006/relationships"><Relationship Id="rId1" Type="http://schemas.openxmlformats.org/officeDocument/2006/relationships/package" Target="../embeddings/_____Microsoft_Excel113.xlsx"/></Relationships>
</file>

<file path=ppt/charts/_rels/chart114.xml.rels><?xml version="1.0" encoding="UTF-8" standalone="yes"?>
<Relationships xmlns="http://schemas.openxmlformats.org/package/2006/relationships"><Relationship Id="rId1" Type="http://schemas.openxmlformats.org/officeDocument/2006/relationships/package" Target="../embeddings/_____Microsoft_Excel114.xlsx"/></Relationships>
</file>

<file path=ppt/charts/_rels/chart115.xml.rels><?xml version="1.0" encoding="UTF-8" standalone="yes"?>
<Relationships xmlns="http://schemas.openxmlformats.org/package/2006/relationships"><Relationship Id="rId1" Type="http://schemas.openxmlformats.org/officeDocument/2006/relationships/package" Target="../embeddings/_____Microsoft_Excel115.xlsx"/></Relationships>
</file>

<file path=ppt/charts/_rels/chart116.xml.rels><?xml version="1.0" encoding="UTF-8" standalone="yes"?>
<Relationships xmlns="http://schemas.openxmlformats.org/package/2006/relationships"><Relationship Id="rId1" Type="http://schemas.openxmlformats.org/officeDocument/2006/relationships/package" Target="../embeddings/_____Microsoft_Excel116.xlsx"/></Relationships>
</file>

<file path=ppt/charts/_rels/chart117.xml.rels><?xml version="1.0" encoding="UTF-8" standalone="yes"?>
<Relationships xmlns="http://schemas.openxmlformats.org/package/2006/relationships"><Relationship Id="rId1" Type="http://schemas.openxmlformats.org/officeDocument/2006/relationships/package" Target="../embeddings/_____Microsoft_Excel117.xlsx"/></Relationships>
</file>

<file path=ppt/charts/_rels/chart118.xml.rels><?xml version="1.0" encoding="UTF-8" standalone="yes"?>
<Relationships xmlns="http://schemas.openxmlformats.org/package/2006/relationships"><Relationship Id="rId1" Type="http://schemas.openxmlformats.org/officeDocument/2006/relationships/package" Target="../embeddings/_____Microsoft_Excel118.xlsx"/></Relationships>
</file>

<file path=ppt/charts/_rels/chart119.xml.rels><?xml version="1.0" encoding="UTF-8" standalone="yes"?>
<Relationships xmlns="http://schemas.openxmlformats.org/package/2006/relationships"><Relationship Id="rId1" Type="http://schemas.openxmlformats.org/officeDocument/2006/relationships/package" Target="../embeddings/_____Microsoft_Excel119.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Excel12.xlsx"/></Relationships>
</file>

<file path=ppt/charts/_rels/chart120.xml.rels><?xml version="1.0" encoding="UTF-8" standalone="yes"?>
<Relationships xmlns="http://schemas.openxmlformats.org/package/2006/relationships"><Relationship Id="rId1" Type="http://schemas.openxmlformats.org/officeDocument/2006/relationships/package" Target="../embeddings/_____Microsoft_Excel120.xlsx"/></Relationships>
</file>

<file path=ppt/charts/_rels/chart121.xml.rels><?xml version="1.0" encoding="UTF-8" standalone="yes"?>
<Relationships xmlns="http://schemas.openxmlformats.org/package/2006/relationships"><Relationship Id="rId1" Type="http://schemas.openxmlformats.org/officeDocument/2006/relationships/package" Target="../embeddings/_____Microsoft_Excel121.xlsx"/></Relationships>
</file>

<file path=ppt/charts/_rels/chart122.xml.rels><?xml version="1.0" encoding="UTF-8" standalone="yes"?>
<Relationships xmlns="http://schemas.openxmlformats.org/package/2006/relationships"><Relationship Id="rId1" Type="http://schemas.openxmlformats.org/officeDocument/2006/relationships/package" Target="../embeddings/_____Microsoft_Excel122.xlsx"/></Relationships>
</file>

<file path=ppt/charts/_rels/chart123.xml.rels><?xml version="1.0" encoding="UTF-8" standalone="yes"?>
<Relationships xmlns="http://schemas.openxmlformats.org/package/2006/relationships"><Relationship Id="rId1" Type="http://schemas.openxmlformats.org/officeDocument/2006/relationships/package" Target="../embeddings/_____Microsoft_Excel123.xlsx"/></Relationships>
</file>

<file path=ppt/charts/_rels/chart124.xml.rels><?xml version="1.0" encoding="UTF-8" standalone="yes"?>
<Relationships xmlns="http://schemas.openxmlformats.org/package/2006/relationships"><Relationship Id="rId1" Type="http://schemas.openxmlformats.org/officeDocument/2006/relationships/package" Target="../embeddings/_____Microsoft_Excel124.xlsx"/></Relationships>
</file>

<file path=ppt/charts/_rels/chart125.xml.rels><?xml version="1.0" encoding="UTF-8" standalone="yes"?>
<Relationships xmlns="http://schemas.openxmlformats.org/package/2006/relationships"><Relationship Id="rId1" Type="http://schemas.openxmlformats.org/officeDocument/2006/relationships/package" Target="../embeddings/_____Microsoft_Excel125.xlsx"/></Relationships>
</file>

<file path=ppt/charts/_rels/chart126.xml.rels><?xml version="1.0" encoding="UTF-8" standalone="yes"?>
<Relationships xmlns="http://schemas.openxmlformats.org/package/2006/relationships"><Relationship Id="rId1" Type="http://schemas.openxmlformats.org/officeDocument/2006/relationships/package" Target="../embeddings/_____Microsoft_Excel126.xlsx"/></Relationships>
</file>

<file path=ppt/charts/_rels/chart127.xml.rels><?xml version="1.0" encoding="UTF-8" standalone="yes"?>
<Relationships xmlns="http://schemas.openxmlformats.org/package/2006/relationships"><Relationship Id="rId1" Type="http://schemas.openxmlformats.org/officeDocument/2006/relationships/package" Target="../embeddings/_____Microsoft_Excel127.xlsx"/></Relationships>
</file>

<file path=ppt/charts/_rels/chart128.xml.rels><?xml version="1.0" encoding="UTF-8" standalone="yes"?>
<Relationships xmlns="http://schemas.openxmlformats.org/package/2006/relationships"><Relationship Id="rId1" Type="http://schemas.openxmlformats.org/officeDocument/2006/relationships/package" Target="../embeddings/_____Microsoft_Excel128.xlsx"/></Relationships>
</file>

<file path=ppt/charts/_rels/chart129.xml.rels><?xml version="1.0" encoding="UTF-8" standalone="yes"?>
<Relationships xmlns="http://schemas.openxmlformats.org/package/2006/relationships"><Relationship Id="rId1" Type="http://schemas.openxmlformats.org/officeDocument/2006/relationships/package" Target="../embeddings/_____Microsoft_Excel12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_____Microsoft_Excel13.xlsx"/></Relationships>
</file>

<file path=ppt/charts/_rels/chart130.xml.rels><?xml version="1.0" encoding="UTF-8" standalone="yes"?>
<Relationships xmlns="http://schemas.openxmlformats.org/package/2006/relationships"><Relationship Id="rId1" Type="http://schemas.openxmlformats.org/officeDocument/2006/relationships/package" Target="../embeddings/_____Microsoft_Excel130.xlsx"/></Relationships>
</file>

<file path=ppt/charts/_rels/chart131.xml.rels><?xml version="1.0" encoding="UTF-8" standalone="yes"?>
<Relationships xmlns="http://schemas.openxmlformats.org/package/2006/relationships"><Relationship Id="rId1" Type="http://schemas.openxmlformats.org/officeDocument/2006/relationships/package" Target="../embeddings/_____Microsoft_Excel131.xlsx"/></Relationships>
</file>

<file path=ppt/charts/_rels/chart132.xml.rels><?xml version="1.0" encoding="UTF-8" standalone="yes"?>
<Relationships xmlns="http://schemas.openxmlformats.org/package/2006/relationships"><Relationship Id="rId1" Type="http://schemas.openxmlformats.org/officeDocument/2006/relationships/package" Target="../embeddings/_____Microsoft_Excel132.xlsx"/></Relationships>
</file>

<file path=ppt/charts/_rels/chart133.xml.rels><?xml version="1.0" encoding="UTF-8" standalone="yes"?>
<Relationships xmlns="http://schemas.openxmlformats.org/package/2006/relationships"><Relationship Id="rId1" Type="http://schemas.openxmlformats.org/officeDocument/2006/relationships/package" Target="../embeddings/_____Microsoft_Excel133.xlsx"/></Relationships>
</file>

<file path=ppt/charts/_rels/chart134.xml.rels><?xml version="1.0" encoding="UTF-8" standalone="yes"?>
<Relationships xmlns="http://schemas.openxmlformats.org/package/2006/relationships"><Relationship Id="rId1" Type="http://schemas.openxmlformats.org/officeDocument/2006/relationships/package" Target="../embeddings/_____Microsoft_Excel134.xlsx"/></Relationships>
</file>

<file path=ppt/charts/_rels/chart135.xml.rels><?xml version="1.0" encoding="UTF-8" standalone="yes"?>
<Relationships xmlns="http://schemas.openxmlformats.org/package/2006/relationships"><Relationship Id="rId1" Type="http://schemas.openxmlformats.org/officeDocument/2006/relationships/package" Target="../embeddings/_____Microsoft_Excel135.xlsx"/></Relationships>
</file>

<file path=ppt/charts/_rels/chart136.xml.rels><?xml version="1.0" encoding="UTF-8" standalone="yes"?>
<Relationships xmlns="http://schemas.openxmlformats.org/package/2006/relationships"><Relationship Id="rId1" Type="http://schemas.openxmlformats.org/officeDocument/2006/relationships/package" Target="../embeddings/_____Microsoft_Excel136.xlsx"/></Relationships>
</file>

<file path=ppt/charts/_rels/chart137.xml.rels><?xml version="1.0" encoding="UTF-8" standalone="yes"?>
<Relationships xmlns="http://schemas.openxmlformats.org/package/2006/relationships"><Relationship Id="rId1" Type="http://schemas.openxmlformats.org/officeDocument/2006/relationships/package" Target="../embeddings/_____Microsoft_Excel137.xlsx"/></Relationships>
</file>

<file path=ppt/charts/_rels/chart138.xml.rels><?xml version="1.0" encoding="UTF-8" standalone="yes"?>
<Relationships xmlns="http://schemas.openxmlformats.org/package/2006/relationships"><Relationship Id="rId1" Type="http://schemas.openxmlformats.org/officeDocument/2006/relationships/package" Target="../embeddings/_____Microsoft_Excel138.xlsx"/></Relationships>
</file>

<file path=ppt/charts/_rels/chart139.xml.rels><?xml version="1.0" encoding="UTF-8" standalone="yes"?>
<Relationships xmlns="http://schemas.openxmlformats.org/package/2006/relationships"><Relationship Id="rId1" Type="http://schemas.openxmlformats.org/officeDocument/2006/relationships/package" Target="../embeddings/_____Microsoft_Excel139.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Excel14.xlsx"/></Relationships>
</file>

<file path=ppt/charts/_rels/chart140.xml.rels><?xml version="1.0" encoding="UTF-8" standalone="yes"?>
<Relationships xmlns="http://schemas.openxmlformats.org/package/2006/relationships"><Relationship Id="rId1" Type="http://schemas.openxmlformats.org/officeDocument/2006/relationships/package" Target="../embeddings/_____Microsoft_Excel140.xlsx"/></Relationships>
</file>

<file path=ppt/charts/_rels/chart141.xml.rels><?xml version="1.0" encoding="UTF-8" standalone="yes"?>
<Relationships xmlns="http://schemas.openxmlformats.org/package/2006/relationships"><Relationship Id="rId1" Type="http://schemas.openxmlformats.org/officeDocument/2006/relationships/package" Target="../embeddings/_____Microsoft_Excel141.xlsx"/></Relationships>
</file>

<file path=ppt/charts/_rels/chart142.xml.rels><?xml version="1.0" encoding="UTF-8" standalone="yes"?>
<Relationships xmlns="http://schemas.openxmlformats.org/package/2006/relationships"><Relationship Id="rId1" Type="http://schemas.openxmlformats.org/officeDocument/2006/relationships/package" Target="../embeddings/_____Microsoft_Excel142.xlsx"/></Relationships>
</file>

<file path=ppt/charts/_rels/chart143.xml.rels><?xml version="1.0" encoding="UTF-8" standalone="yes"?>
<Relationships xmlns="http://schemas.openxmlformats.org/package/2006/relationships"><Relationship Id="rId1" Type="http://schemas.openxmlformats.org/officeDocument/2006/relationships/package" Target="../embeddings/_____Microsoft_Excel143.xlsx"/></Relationships>
</file>

<file path=ppt/charts/_rels/chart144.xml.rels><?xml version="1.0" encoding="UTF-8" standalone="yes"?>
<Relationships xmlns="http://schemas.openxmlformats.org/package/2006/relationships"><Relationship Id="rId1" Type="http://schemas.openxmlformats.org/officeDocument/2006/relationships/package" Target="../embeddings/_____Microsoft_Excel144.xlsx"/></Relationships>
</file>

<file path=ppt/charts/_rels/chart145.xml.rels><?xml version="1.0" encoding="UTF-8" standalone="yes"?>
<Relationships xmlns="http://schemas.openxmlformats.org/package/2006/relationships"><Relationship Id="rId1" Type="http://schemas.openxmlformats.org/officeDocument/2006/relationships/package" Target="../embeddings/_____Microsoft_Excel145.xlsx"/></Relationships>
</file>

<file path=ppt/charts/_rels/chart146.xml.rels><?xml version="1.0" encoding="UTF-8" standalone="yes"?>
<Relationships xmlns="http://schemas.openxmlformats.org/package/2006/relationships"><Relationship Id="rId1" Type="http://schemas.openxmlformats.org/officeDocument/2006/relationships/package" Target="../embeddings/_____Microsoft_Excel146.xlsx"/></Relationships>
</file>

<file path=ppt/charts/_rels/chart147.xml.rels><?xml version="1.0" encoding="UTF-8" standalone="yes"?>
<Relationships xmlns="http://schemas.openxmlformats.org/package/2006/relationships"><Relationship Id="rId1" Type="http://schemas.openxmlformats.org/officeDocument/2006/relationships/package" Target="../embeddings/_____Microsoft_Excel147.xlsx"/></Relationships>
</file>

<file path=ppt/charts/_rels/chart148.xml.rels><?xml version="1.0" encoding="UTF-8" standalone="yes"?>
<Relationships xmlns="http://schemas.openxmlformats.org/package/2006/relationships"><Relationship Id="rId1" Type="http://schemas.openxmlformats.org/officeDocument/2006/relationships/package" Target="../embeddings/_____Microsoft_Excel148.xlsx"/></Relationships>
</file>

<file path=ppt/charts/_rels/chart149.xml.rels><?xml version="1.0" encoding="UTF-8" standalone="yes"?>
<Relationships xmlns="http://schemas.openxmlformats.org/package/2006/relationships"><Relationship Id="rId1" Type="http://schemas.openxmlformats.org/officeDocument/2006/relationships/package" Target="../embeddings/_____Microsoft_Excel149.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50.xml.rels><?xml version="1.0" encoding="UTF-8" standalone="yes"?>
<Relationships xmlns="http://schemas.openxmlformats.org/package/2006/relationships"><Relationship Id="rId1" Type="http://schemas.openxmlformats.org/officeDocument/2006/relationships/package" Target="../embeddings/_____Microsoft_Excel150.xlsx"/></Relationships>
</file>

<file path=ppt/charts/_rels/chart151.xml.rels><?xml version="1.0" encoding="UTF-8" standalone="yes"?>
<Relationships xmlns="http://schemas.openxmlformats.org/package/2006/relationships"><Relationship Id="rId1" Type="http://schemas.openxmlformats.org/officeDocument/2006/relationships/package" Target="../embeddings/_____Microsoft_Excel151.xlsx"/></Relationships>
</file>

<file path=ppt/charts/_rels/chart152.xml.rels><?xml version="1.0" encoding="UTF-8" standalone="yes"?>
<Relationships xmlns="http://schemas.openxmlformats.org/package/2006/relationships"><Relationship Id="rId1" Type="http://schemas.openxmlformats.org/officeDocument/2006/relationships/package" Target="../embeddings/_____Microsoft_Excel152.xlsx"/></Relationships>
</file>

<file path=ppt/charts/_rels/chart153.xml.rels><?xml version="1.0" encoding="UTF-8" standalone="yes"?>
<Relationships xmlns="http://schemas.openxmlformats.org/package/2006/relationships"><Relationship Id="rId1" Type="http://schemas.openxmlformats.org/officeDocument/2006/relationships/package" Target="../embeddings/_____Microsoft_Excel153.xlsx"/></Relationships>
</file>

<file path=ppt/charts/_rels/chart154.xml.rels><?xml version="1.0" encoding="UTF-8" standalone="yes"?>
<Relationships xmlns="http://schemas.openxmlformats.org/package/2006/relationships"><Relationship Id="rId1" Type="http://schemas.openxmlformats.org/officeDocument/2006/relationships/package" Target="../embeddings/_____Microsoft_Excel154.xlsx"/></Relationships>
</file>

<file path=ppt/charts/_rels/chart155.xml.rels><?xml version="1.0" encoding="UTF-8" standalone="yes"?>
<Relationships xmlns="http://schemas.openxmlformats.org/package/2006/relationships"><Relationship Id="rId1" Type="http://schemas.openxmlformats.org/officeDocument/2006/relationships/package" Target="../embeddings/_____Microsoft_Excel155.xlsx"/></Relationships>
</file>

<file path=ppt/charts/_rels/chart156.xml.rels><?xml version="1.0" encoding="UTF-8" standalone="yes"?>
<Relationships xmlns="http://schemas.openxmlformats.org/package/2006/relationships"><Relationship Id="rId1" Type="http://schemas.openxmlformats.org/officeDocument/2006/relationships/package" Target="../embeddings/_____Microsoft_Excel156.xlsx"/></Relationships>
</file>

<file path=ppt/charts/_rels/chart157.xml.rels><?xml version="1.0" encoding="UTF-8" standalone="yes"?>
<Relationships xmlns="http://schemas.openxmlformats.org/package/2006/relationships"><Relationship Id="rId1" Type="http://schemas.openxmlformats.org/officeDocument/2006/relationships/package" Target="../embeddings/_____Microsoft_Excel157.xlsx"/></Relationships>
</file>

<file path=ppt/charts/_rels/chart158.xml.rels><?xml version="1.0" encoding="UTF-8" standalone="yes"?>
<Relationships xmlns="http://schemas.openxmlformats.org/package/2006/relationships"><Relationship Id="rId1" Type="http://schemas.openxmlformats.org/officeDocument/2006/relationships/package" Target="../embeddings/_____Microsoft_Excel158.xlsx"/></Relationships>
</file>

<file path=ppt/charts/_rels/chart159.xml.rels><?xml version="1.0" encoding="UTF-8" standalone="yes"?>
<Relationships xmlns="http://schemas.openxmlformats.org/package/2006/relationships"><Relationship Id="rId1" Type="http://schemas.openxmlformats.org/officeDocument/2006/relationships/package" Target="../embeddings/_____Microsoft_Excel159.xlsx"/></Relationships>
</file>

<file path=ppt/charts/_rels/chart16.xml.rels><?xml version="1.0" encoding="UTF-8" standalone="yes"?>
<Relationships xmlns="http://schemas.openxmlformats.org/package/2006/relationships"><Relationship Id="rId1" Type="http://schemas.openxmlformats.org/officeDocument/2006/relationships/package" Target="../embeddings/_____Microsoft_Excel16.xlsx"/></Relationships>
</file>

<file path=ppt/charts/_rels/chart160.xml.rels><?xml version="1.0" encoding="UTF-8" standalone="yes"?>
<Relationships xmlns="http://schemas.openxmlformats.org/package/2006/relationships"><Relationship Id="rId1" Type="http://schemas.openxmlformats.org/officeDocument/2006/relationships/package" Target="../embeddings/_____Microsoft_Excel160.xlsx"/></Relationships>
</file>

<file path=ppt/charts/_rels/chart161.xml.rels><?xml version="1.0" encoding="UTF-8" standalone="yes"?>
<Relationships xmlns="http://schemas.openxmlformats.org/package/2006/relationships"><Relationship Id="rId1" Type="http://schemas.openxmlformats.org/officeDocument/2006/relationships/package" Target="../embeddings/_____Microsoft_Excel161.xlsx"/></Relationships>
</file>

<file path=ppt/charts/_rels/chart162.xml.rels><?xml version="1.0" encoding="UTF-8" standalone="yes"?>
<Relationships xmlns="http://schemas.openxmlformats.org/package/2006/relationships"><Relationship Id="rId1" Type="http://schemas.openxmlformats.org/officeDocument/2006/relationships/package" Target="../embeddings/_____Microsoft_Excel162.xlsx"/></Relationships>
</file>

<file path=ppt/charts/_rels/chart163.xml.rels><?xml version="1.0" encoding="UTF-8" standalone="yes"?>
<Relationships xmlns="http://schemas.openxmlformats.org/package/2006/relationships"><Relationship Id="rId1" Type="http://schemas.openxmlformats.org/officeDocument/2006/relationships/package" Target="../embeddings/_____Microsoft_Excel163.xlsx"/></Relationships>
</file>

<file path=ppt/charts/_rels/chart164.xml.rels><?xml version="1.0" encoding="UTF-8" standalone="yes"?>
<Relationships xmlns="http://schemas.openxmlformats.org/package/2006/relationships"><Relationship Id="rId1" Type="http://schemas.openxmlformats.org/officeDocument/2006/relationships/package" Target="../embeddings/_____Microsoft_Excel164.xlsx"/></Relationships>
</file>

<file path=ppt/charts/_rels/chart165.xml.rels><?xml version="1.0" encoding="UTF-8" standalone="yes"?>
<Relationships xmlns="http://schemas.openxmlformats.org/package/2006/relationships"><Relationship Id="rId1" Type="http://schemas.openxmlformats.org/officeDocument/2006/relationships/package" Target="../embeddings/_____Microsoft_Excel165.xlsx"/></Relationships>
</file>

<file path=ppt/charts/_rels/chart166.xml.rels><?xml version="1.0" encoding="UTF-8" standalone="yes"?>
<Relationships xmlns="http://schemas.openxmlformats.org/package/2006/relationships"><Relationship Id="rId1" Type="http://schemas.openxmlformats.org/officeDocument/2006/relationships/package" Target="../embeddings/_____Microsoft_Excel166.xlsx"/></Relationships>
</file>

<file path=ppt/charts/_rels/chart167.xml.rels><?xml version="1.0" encoding="UTF-8" standalone="yes"?>
<Relationships xmlns="http://schemas.openxmlformats.org/package/2006/relationships"><Relationship Id="rId1" Type="http://schemas.openxmlformats.org/officeDocument/2006/relationships/package" Target="../embeddings/_____Microsoft_Excel167.xlsx"/></Relationships>
</file>

<file path=ppt/charts/_rels/chart168.xml.rels><?xml version="1.0" encoding="UTF-8" standalone="yes"?>
<Relationships xmlns="http://schemas.openxmlformats.org/package/2006/relationships"><Relationship Id="rId1" Type="http://schemas.openxmlformats.org/officeDocument/2006/relationships/package" Target="../embeddings/_____Microsoft_Excel168.xlsx"/></Relationships>
</file>

<file path=ppt/charts/_rels/chart169.xml.rels><?xml version="1.0" encoding="UTF-8" standalone="yes"?>
<Relationships xmlns="http://schemas.openxmlformats.org/package/2006/relationships"><Relationship Id="rId1" Type="http://schemas.openxmlformats.org/officeDocument/2006/relationships/package" Target="../embeddings/_____Microsoft_Excel169.xlsx"/></Relationships>
</file>

<file path=ppt/charts/_rels/chart17.xml.rels><?xml version="1.0" encoding="UTF-8" standalone="yes"?>
<Relationships xmlns="http://schemas.openxmlformats.org/package/2006/relationships"><Relationship Id="rId1" Type="http://schemas.openxmlformats.org/officeDocument/2006/relationships/package" Target="../embeddings/_____Microsoft_Excel17.xlsx"/></Relationships>
</file>

<file path=ppt/charts/_rels/chart170.xml.rels><?xml version="1.0" encoding="UTF-8" standalone="yes"?>
<Relationships xmlns="http://schemas.openxmlformats.org/package/2006/relationships"><Relationship Id="rId1" Type="http://schemas.openxmlformats.org/officeDocument/2006/relationships/package" Target="../embeddings/_____Microsoft_Excel170.xlsx"/></Relationships>
</file>

<file path=ppt/charts/_rels/chart171.xml.rels><?xml version="1.0" encoding="UTF-8" standalone="yes"?>
<Relationships xmlns="http://schemas.openxmlformats.org/package/2006/relationships"><Relationship Id="rId1" Type="http://schemas.openxmlformats.org/officeDocument/2006/relationships/package" Target="../embeddings/_____Microsoft_Excel171.xlsx"/></Relationships>
</file>

<file path=ppt/charts/_rels/chart172.xml.rels><?xml version="1.0" encoding="UTF-8" standalone="yes"?>
<Relationships xmlns="http://schemas.openxmlformats.org/package/2006/relationships"><Relationship Id="rId1" Type="http://schemas.openxmlformats.org/officeDocument/2006/relationships/package" Target="../embeddings/_____Microsoft_Excel172.xlsx"/></Relationships>
</file>

<file path=ppt/charts/_rels/chart173.xml.rels><?xml version="1.0" encoding="UTF-8" standalone="yes"?>
<Relationships xmlns="http://schemas.openxmlformats.org/package/2006/relationships"><Relationship Id="rId1" Type="http://schemas.openxmlformats.org/officeDocument/2006/relationships/package" Target="../embeddings/_____Microsoft_Excel173.xlsx"/></Relationships>
</file>

<file path=ppt/charts/_rels/chart174.xml.rels><?xml version="1.0" encoding="UTF-8" standalone="yes"?>
<Relationships xmlns="http://schemas.openxmlformats.org/package/2006/relationships"><Relationship Id="rId1" Type="http://schemas.openxmlformats.org/officeDocument/2006/relationships/package" Target="../embeddings/_____Microsoft_Excel174.xlsx"/></Relationships>
</file>

<file path=ppt/charts/_rels/chart175.xml.rels><?xml version="1.0" encoding="UTF-8" standalone="yes"?>
<Relationships xmlns="http://schemas.openxmlformats.org/package/2006/relationships"><Relationship Id="rId1" Type="http://schemas.openxmlformats.org/officeDocument/2006/relationships/package" Target="../embeddings/_____Microsoft_Excel175.xlsx"/></Relationships>
</file>

<file path=ppt/charts/_rels/chart176.xml.rels><?xml version="1.0" encoding="UTF-8" standalone="yes"?>
<Relationships xmlns="http://schemas.openxmlformats.org/package/2006/relationships"><Relationship Id="rId1" Type="http://schemas.openxmlformats.org/officeDocument/2006/relationships/package" Target="../embeddings/_____Microsoft_Excel176.xlsx"/></Relationships>
</file>

<file path=ppt/charts/_rels/chart177.xml.rels><?xml version="1.0" encoding="UTF-8" standalone="yes"?>
<Relationships xmlns="http://schemas.openxmlformats.org/package/2006/relationships"><Relationship Id="rId1" Type="http://schemas.openxmlformats.org/officeDocument/2006/relationships/package" Target="../embeddings/_____Microsoft_Excel177.xlsx"/></Relationships>
</file>

<file path=ppt/charts/_rels/chart178.xml.rels><?xml version="1.0" encoding="UTF-8" standalone="yes"?>
<Relationships xmlns="http://schemas.openxmlformats.org/package/2006/relationships"><Relationship Id="rId1" Type="http://schemas.openxmlformats.org/officeDocument/2006/relationships/package" Target="../embeddings/_____Microsoft_Excel178.xlsx"/></Relationships>
</file>

<file path=ppt/charts/_rels/chart179.xml.rels><?xml version="1.0" encoding="UTF-8" standalone="yes"?>
<Relationships xmlns="http://schemas.openxmlformats.org/package/2006/relationships"><Relationship Id="rId1" Type="http://schemas.openxmlformats.org/officeDocument/2006/relationships/package" Target="../embeddings/_____Microsoft_Excel179.xlsx"/></Relationships>
</file>

<file path=ppt/charts/_rels/chart18.xml.rels><?xml version="1.0" encoding="UTF-8" standalone="yes"?>
<Relationships xmlns="http://schemas.openxmlformats.org/package/2006/relationships"><Relationship Id="rId1" Type="http://schemas.openxmlformats.org/officeDocument/2006/relationships/package" Target="../embeddings/_____Microsoft_Excel18.xlsx"/></Relationships>
</file>

<file path=ppt/charts/_rels/chart180.xml.rels><?xml version="1.0" encoding="UTF-8" standalone="yes"?>
<Relationships xmlns="http://schemas.openxmlformats.org/package/2006/relationships"><Relationship Id="rId1" Type="http://schemas.openxmlformats.org/officeDocument/2006/relationships/package" Target="../embeddings/_____Microsoft_Excel180.xlsx"/></Relationships>
</file>

<file path=ppt/charts/_rels/chart181.xml.rels><?xml version="1.0" encoding="UTF-8" standalone="yes"?>
<Relationships xmlns="http://schemas.openxmlformats.org/package/2006/relationships"><Relationship Id="rId1" Type="http://schemas.openxmlformats.org/officeDocument/2006/relationships/package" Target="../embeddings/_____Microsoft_Excel181.xlsx"/></Relationships>
</file>

<file path=ppt/charts/_rels/chart182.xml.rels><?xml version="1.0" encoding="UTF-8" standalone="yes"?>
<Relationships xmlns="http://schemas.openxmlformats.org/package/2006/relationships"><Relationship Id="rId1" Type="http://schemas.openxmlformats.org/officeDocument/2006/relationships/package" Target="../embeddings/_____Microsoft_Excel182.xlsx"/></Relationships>
</file>

<file path=ppt/charts/_rels/chart183.xml.rels><?xml version="1.0" encoding="UTF-8" standalone="yes"?>
<Relationships xmlns="http://schemas.openxmlformats.org/package/2006/relationships"><Relationship Id="rId1" Type="http://schemas.openxmlformats.org/officeDocument/2006/relationships/package" Target="../embeddings/_____Microsoft_Excel183.xlsx"/></Relationships>
</file>

<file path=ppt/charts/_rels/chart184.xml.rels><?xml version="1.0" encoding="UTF-8" standalone="yes"?>
<Relationships xmlns="http://schemas.openxmlformats.org/package/2006/relationships"><Relationship Id="rId1" Type="http://schemas.openxmlformats.org/officeDocument/2006/relationships/package" Target="../embeddings/_____Microsoft_Excel184.xlsx"/></Relationships>
</file>

<file path=ppt/charts/_rels/chart185.xml.rels><?xml version="1.0" encoding="UTF-8" standalone="yes"?>
<Relationships xmlns="http://schemas.openxmlformats.org/package/2006/relationships"><Relationship Id="rId1" Type="http://schemas.openxmlformats.org/officeDocument/2006/relationships/package" Target="../embeddings/_____Microsoft_Excel185.xlsx"/></Relationships>
</file>

<file path=ppt/charts/_rels/chart186.xml.rels><?xml version="1.0" encoding="UTF-8" standalone="yes"?>
<Relationships xmlns="http://schemas.openxmlformats.org/package/2006/relationships"><Relationship Id="rId1" Type="http://schemas.openxmlformats.org/officeDocument/2006/relationships/package" Target="../embeddings/_____Microsoft_Excel186.xlsx"/></Relationships>
</file>

<file path=ppt/charts/_rels/chart187.xml.rels><?xml version="1.0" encoding="UTF-8" standalone="yes"?>
<Relationships xmlns="http://schemas.openxmlformats.org/package/2006/relationships"><Relationship Id="rId1" Type="http://schemas.openxmlformats.org/officeDocument/2006/relationships/package" Target="../embeddings/_____Microsoft_Excel187.xlsx"/></Relationships>
</file>

<file path=ppt/charts/_rels/chart188.xml.rels><?xml version="1.0" encoding="UTF-8" standalone="yes"?>
<Relationships xmlns="http://schemas.openxmlformats.org/package/2006/relationships"><Relationship Id="rId1" Type="http://schemas.openxmlformats.org/officeDocument/2006/relationships/package" Target="../embeddings/_____Microsoft_Excel188.xlsx"/></Relationships>
</file>

<file path=ppt/charts/_rels/chart189.xml.rels><?xml version="1.0" encoding="UTF-8" standalone="yes"?>
<Relationships xmlns="http://schemas.openxmlformats.org/package/2006/relationships"><Relationship Id="rId1" Type="http://schemas.openxmlformats.org/officeDocument/2006/relationships/package" Target="../embeddings/_____Microsoft_Excel189.xlsx"/></Relationships>
</file>

<file path=ppt/charts/_rels/chart19.xml.rels><?xml version="1.0" encoding="UTF-8" standalone="yes"?>
<Relationships xmlns="http://schemas.openxmlformats.org/package/2006/relationships"><Relationship Id="rId1" Type="http://schemas.openxmlformats.org/officeDocument/2006/relationships/package" Target="../embeddings/_____Microsoft_Excel19.xlsx"/></Relationships>
</file>

<file path=ppt/charts/_rels/chart190.xml.rels><?xml version="1.0" encoding="UTF-8" standalone="yes"?>
<Relationships xmlns="http://schemas.openxmlformats.org/package/2006/relationships"><Relationship Id="rId1" Type="http://schemas.openxmlformats.org/officeDocument/2006/relationships/package" Target="../embeddings/_____Microsoft_Excel190.xlsx"/></Relationships>
</file>

<file path=ppt/charts/_rels/chart191.xml.rels><?xml version="1.0" encoding="UTF-8" standalone="yes"?>
<Relationships xmlns="http://schemas.openxmlformats.org/package/2006/relationships"><Relationship Id="rId1" Type="http://schemas.openxmlformats.org/officeDocument/2006/relationships/package" Target="../embeddings/_____Microsoft_Excel191.xlsx"/></Relationships>
</file>

<file path=ppt/charts/_rels/chart192.xml.rels><?xml version="1.0" encoding="UTF-8" standalone="yes"?>
<Relationships xmlns="http://schemas.openxmlformats.org/package/2006/relationships"><Relationship Id="rId1" Type="http://schemas.openxmlformats.org/officeDocument/2006/relationships/package" Target="../embeddings/_____Microsoft_Excel192.xlsx"/></Relationships>
</file>

<file path=ppt/charts/_rels/chart193.xml.rels><?xml version="1.0" encoding="UTF-8" standalone="yes"?>
<Relationships xmlns="http://schemas.openxmlformats.org/package/2006/relationships"><Relationship Id="rId1" Type="http://schemas.openxmlformats.org/officeDocument/2006/relationships/package" Target="../embeddings/_____Microsoft_Excel193.xlsx"/></Relationships>
</file>

<file path=ppt/charts/_rels/chart19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194.xlsx"/></Relationships>
</file>

<file path=ppt/charts/_rels/chart195.xml.rels><?xml version="1.0" encoding="UTF-8" standalone="yes"?>
<Relationships xmlns="http://schemas.openxmlformats.org/package/2006/relationships"><Relationship Id="rId1" Type="http://schemas.openxmlformats.org/officeDocument/2006/relationships/package" Target="../embeddings/_____Microsoft_Excel195.xlsx"/></Relationships>
</file>

<file path=ppt/charts/_rels/chart196.xml.rels><?xml version="1.0" encoding="UTF-8" standalone="yes"?>
<Relationships xmlns="http://schemas.openxmlformats.org/package/2006/relationships"><Relationship Id="rId1" Type="http://schemas.openxmlformats.org/officeDocument/2006/relationships/package" Target="../embeddings/_____Microsoft_Excel196.xlsx"/></Relationships>
</file>

<file path=ppt/charts/_rels/chart197.xml.rels><?xml version="1.0" encoding="UTF-8" standalone="yes"?>
<Relationships xmlns="http://schemas.openxmlformats.org/package/2006/relationships"><Relationship Id="rId1" Type="http://schemas.openxmlformats.org/officeDocument/2006/relationships/package" Target="../embeddings/_____Microsoft_Excel197.xlsx"/></Relationships>
</file>

<file path=ppt/charts/_rels/chart198.xml.rels><?xml version="1.0" encoding="UTF-8" standalone="yes"?>
<Relationships xmlns="http://schemas.openxmlformats.org/package/2006/relationships"><Relationship Id="rId1" Type="http://schemas.openxmlformats.org/officeDocument/2006/relationships/package" Target="../embeddings/_____Microsoft_Excel198.xlsx"/></Relationships>
</file>

<file path=ppt/charts/_rels/chart199.xml.rels><?xml version="1.0" encoding="UTF-8" standalone="yes"?>
<Relationships xmlns="http://schemas.openxmlformats.org/package/2006/relationships"><Relationship Id="rId1" Type="http://schemas.openxmlformats.org/officeDocument/2006/relationships/package" Target="../embeddings/_____Microsoft_Excel199.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2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20.xlsx"/></Relationships>
</file>

<file path=ppt/charts/_rels/chart200.xml.rels><?xml version="1.0" encoding="UTF-8" standalone="yes"?>
<Relationships xmlns="http://schemas.openxmlformats.org/package/2006/relationships"><Relationship Id="rId1" Type="http://schemas.openxmlformats.org/officeDocument/2006/relationships/package" Target="../embeddings/_____Microsoft_Excel200.xlsx"/></Relationships>
</file>

<file path=ppt/charts/_rels/chart201.xml.rels><?xml version="1.0" encoding="UTF-8" standalone="yes"?>
<Relationships xmlns="http://schemas.openxmlformats.org/package/2006/relationships"><Relationship Id="rId1" Type="http://schemas.openxmlformats.org/officeDocument/2006/relationships/package" Target="../embeddings/_____Microsoft_Excel201.xlsx"/></Relationships>
</file>

<file path=ppt/charts/_rels/chart202.xml.rels><?xml version="1.0" encoding="UTF-8" standalone="yes"?>
<Relationships xmlns="http://schemas.openxmlformats.org/package/2006/relationships"><Relationship Id="rId1" Type="http://schemas.openxmlformats.org/officeDocument/2006/relationships/package" Target="../embeddings/_____Microsoft_Excel202.xlsx"/></Relationships>
</file>

<file path=ppt/charts/_rels/chart203.xml.rels><?xml version="1.0" encoding="UTF-8" standalone="yes"?>
<Relationships xmlns="http://schemas.openxmlformats.org/package/2006/relationships"><Relationship Id="rId1" Type="http://schemas.openxmlformats.org/officeDocument/2006/relationships/package" Target="../embeddings/_____Microsoft_Excel203.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Excel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_____Microsoft_Excel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_____Microsoft_Excel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_____Microsoft_Excel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Excel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_____Microsoft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Excel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_____Microsoft_Excel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_____Microsoft_Excel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_____Microsoft_Excel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_____Microsoft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Excel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_____Microsoft_Excel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_____Microsoft_Excel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_____Microsoft_Excel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_____Microsoft_Excel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_____Microsoft_Excel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_____Microsoft_Excel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_____Microsoft_Excel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_____Microsoft_Excel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_____Microsoft_Excel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_____Microsoft_Excel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_____Microsoft_Excel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_____Microsoft_Excel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_____Microsoft_Excel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_____Microsoft_Excel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_____Microsoft_Excel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_____Microsoft_Excel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_____Microsoft_Excel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_____Microsoft_Excel53.xlsx"/></Relationships>
</file>

<file path=ppt/charts/_rels/chart54.xml.rels><?xml version="1.0" encoding="UTF-8" standalone="yes"?>
<Relationships xmlns="http://schemas.openxmlformats.org/package/2006/relationships"><Relationship Id="rId1" Type="http://schemas.openxmlformats.org/officeDocument/2006/relationships/package" Target="../embeddings/_____Microsoft_Excel54.xlsx"/></Relationships>
</file>

<file path=ppt/charts/_rels/chart55.xml.rels><?xml version="1.0" encoding="UTF-8" standalone="yes"?>
<Relationships xmlns="http://schemas.openxmlformats.org/package/2006/relationships"><Relationship Id="rId1" Type="http://schemas.openxmlformats.org/officeDocument/2006/relationships/package" Target="../embeddings/_____Microsoft_Excel55.xlsx"/></Relationships>
</file>

<file path=ppt/charts/_rels/chart56.xml.rels><?xml version="1.0" encoding="UTF-8" standalone="yes"?>
<Relationships xmlns="http://schemas.openxmlformats.org/package/2006/relationships"><Relationship Id="rId1" Type="http://schemas.openxmlformats.org/officeDocument/2006/relationships/package" Target="../embeddings/_____Microsoft_Excel56.xlsx"/></Relationships>
</file>

<file path=ppt/charts/_rels/chart57.xml.rels><?xml version="1.0" encoding="UTF-8" standalone="yes"?>
<Relationships xmlns="http://schemas.openxmlformats.org/package/2006/relationships"><Relationship Id="rId1" Type="http://schemas.openxmlformats.org/officeDocument/2006/relationships/package" Target="../embeddings/_____Microsoft_Excel57.xlsx"/></Relationships>
</file>

<file path=ppt/charts/_rels/chart58.xml.rels><?xml version="1.0" encoding="UTF-8" standalone="yes"?>
<Relationships xmlns="http://schemas.openxmlformats.org/package/2006/relationships"><Relationship Id="rId1" Type="http://schemas.openxmlformats.org/officeDocument/2006/relationships/package" Target="../embeddings/_____Microsoft_Excel58.xlsx"/></Relationships>
</file>

<file path=ppt/charts/_rels/chart59.xml.rels><?xml version="1.0" encoding="UTF-8" standalone="yes"?>
<Relationships xmlns="http://schemas.openxmlformats.org/package/2006/relationships"><Relationship Id="rId1" Type="http://schemas.openxmlformats.org/officeDocument/2006/relationships/package" Target="../embeddings/_____Microsoft_Excel59.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60.xml.rels><?xml version="1.0" encoding="UTF-8" standalone="yes"?>
<Relationships xmlns="http://schemas.openxmlformats.org/package/2006/relationships"><Relationship Id="rId1" Type="http://schemas.openxmlformats.org/officeDocument/2006/relationships/package" Target="../embeddings/_____Microsoft_Excel60.xlsx"/></Relationships>
</file>

<file path=ppt/charts/_rels/chart61.xml.rels><?xml version="1.0" encoding="UTF-8" standalone="yes"?>
<Relationships xmlns="http://schemas.openxmlformats.org/package/2006/relationships"><Relationship Id="rId1" Type="http://schemas.openxmlformats.org/officeDocument/2006/relationships/package" Target="../embeddings/_____Microsoft_Excel61.xlsx"/></Relationships>
</file>

<file path=ppt/charts/_rels/chart62.xml.rels><?xml version="1.0" encoding="UTF-8" standalone="yes"?>
<Relationships xmlns="http://schemas.openxmlformats.org/package/2006/relationships"><Relationship Id="rId1" Type="http://schemas.openxmlformats.org/officeDocument/2006/relationships/package" Target="../embeddings/_____Microsoft_Excel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_____Microsoft_Excel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_____Microsoft_Excel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_____Microsoft_Excel65.xlsx"/></Relationships>
</file>

<file path=ppt/charts/_rels/chart66.xml.rels><?xml version="1.0" encoding="UTF-8" standalone="yes"?>
<Relationships xmlns="http://schemas.openxmlformats.org/package/2006/relationships"><Relationship Id="rId1" Type="http://schemas.openxmlformats.org/officeDocument/2006/relationships/package" Target="../embeddings/_____Microsoft_Excel66.xlsx"/></Relationships>
</file>

<file path=ppt/charts/_rels/chart67.xml.rels><?xml version="1.0" encoding="UTF-8" standalone="yes"?>
<Relationships xmlns="http://schemas.openxmlformats.org/package/2006/relationships"><Relationship Id="rId1" Type="http://schemas.openxmlformats.org/officeDocument/2006/relationships/package" Target="../embeddings/_____Microsoft_Excel67.xlsx"/></Relationships>
</file>

<file path=ppt/charts/_rels/chart68.xml.rels><?xml version="1.0" encoding="UTF-8" standalone="yes"?>
<Relationships xmlns="http://schemas.openxmlformats.org/package/2006/relationships"><Relationship Id="rId1" Type="http://schemas.openxmlformats.org/officeDocument/2006/relationships/package" Target="../embeddings/_____Microsoft_Excel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_____Microsoft_Excel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_____Microsoft_Excel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_____Microsoft_Excel71.xlsx"/></Relationships>
</file>

<file path=ppt/charts/_rels/chart72.xml.rels><?xml version="1.0" encoding="UTF-8" standalone="yes"?>
<Relationships xmlns="http://schemas.openxmlformats.org/package/2006/relationships"><Relationship Id="rId1" Type="http://schemas.openxmlformats.org/officeDocument/2006/relationships/package" Target="../embeddings/_____Microsoft_Excel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_____Microsoft_Excel73.xlsx"/></Relationships>
</file>

<file path=ppt/charts/_rels/chart74.xml.rels><?xml version="1.0" encoding="UTF-8" standalone="yes"?>
<Relationships xmlns="http://schemas.openxmlformats.org/package/2006/relationships"><Relationship Id="rId1" Type="http://schemas.openxmlformats.org/officeDocument/2006/relationships/package" Target="../embeddings/_____Microsoft_Excel74.xlsx"/></Relationships>
</file>

<file path=ppt/charts/_rels/chart75.xml.rels><?xml version="1.0" encoding="UTF-8" standalone="yes"?>
<Relationships xmlns="http://schemas.openxmlformats.org/package/2006/relationships"><Relationship Id="rId1" Type="http://schemas.openxmlformats.org/officeDocument/2006/relationships/package" Target="../embeddings/_____Microsoft_Excel75.xlsx"/></Relationships>
</file>

<file path=ppt/charts/_rels/chart76.xml.rels><?xml version="1.0" encoding="UTF-8" standalone="yes"?>
<Relationships xmlns="http://schemas.openxmlformats.org/package/2006/relationships"><Relationship Id="rId1" Type="http://schemas.openxmlformats.org/officeDocument/2006/relationships/package" Target="../embeddings/_____Microsoft_Excel76.xlsx"/></Relationships>
</file>

<file path=ppt/charts/_rels/chart77.xml.rels><?xml version="1.0" encoding="UTF-8" standalone="yes"?>
<Relationships xmlns="http://schemas.openxmlformats.org/package/2006/relationships"><Relationship Id="rId1" Type="http://schemas.openxmlformats.org/officeDocument/2006/relationships/package" Target="../embeddings/_____Microsoft_Excel77.xlsx"/></Relationships>
</file>

<file path=ppt/charts/_rels/chart78.xml.rels><?xml version="1.0" encoding="UTF-8" standalone="yes"?>
<Relationships xmlns="http://schemas.openxmlformats.org/package/2006/relationships"><Relationship Id="rId1" Type="http://schemas.openxmlformats.org/officeDocument/2006/relationships/package" Target="../embeddings/_____Microsoft_Excel78.xlsx"/></Relationships>
</file>

<file path=ppt/charts/_rels/chart79.xml.rels><?xml version="1.0" encoding="UTF-8" standalone="yes"?>
<Relationships xmlns="http://schemas.openxmlformats.org/package/2006/relationships"><Relationship Id="rId1" Type="http://schemas.openxmlformats.org/officeDocument/2006/relationships/package" Target="../embeddings/_____Microsoft_Excel79.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80.xml.rels><?xml version="1.0" encoding="UTF-8" standalone="yes"?>
<Relationships xmlns="http://schemas.openxmlformats.org/package/2006/relationships"><Relationship Id="rId1" Type="http://schemas.openxmlformats.org/officeDocument/2006/relationships/package" Target="../embeddings/_____Microsoft_Excel80.xlsx"/></Relationships>
</file>

<file path=ppt/charts/_rels/chart81.xml.rels><?xml version="1.0" encoding="UTF-8" standalone="yes"?>
<Relationships xmlns="http://schemas.openxmlformats.org/package/2006/relationships"><Relationship Id="rId1" Type="http://schemas.openxmlformats.org/officeDocument/2006/relationships/package" Target="../embeddings/_____Microsoft_Excel81.xlsx"/></Relationships>
</file>

<file path=ppt/charts/_rels/chart82.xml.rels><?xml version="1.0" encoding="UTF-8" standalone="yes"?>
<Relationships xmlns="http://schemas.openxmlformats.org/package/2006/relationships"><Relationship Id="rId1" Type="http://schemas.openxmlformats.org/officeDocument/2006/relationships/package" Target="../embeddings/_____Microsoft_Excel82.xlsx"/></Relationships>
</file>

<file path=ppt/charts/_rels/chart83.xml.rels><?xml version="1.0" encoding="UTF-8" standalone="yes"?>
<Relationships xmlns="http://schemas.openxmlformats.org/package/2006/relationships"><Relationship Id="rId1" Type="http://schemas.openxmlformats.org/officeDocument/2006/relationships/package" Target="../embeddings/_____Microsoft_Excel83.xlsx"/></Relationships>
</file>

<file path=ppt/charts/_rels/chart84.xml.rels><?xml version="1.0" encoding="UTF-8" standalone="yes"?>
<Relationships xmlns="http://schemas.openxmlformats.org/package/2006/relationships"><Relationship Id="rId1" Type="http://schemas.openxmlformats.org/officeDocument/2006/relationships/package" Target="../embeddings/_____Microsoft_Excel84.xlsx"/></Relationships>
</file>

<file path=ppt/charts/_rels/chart85.xml.rels><?xml version="1.0" encoding="UTF-8" standalone="yes"?>
<Relationships xmlns="http://schemas.openxmlformats.org/package/2006/relationships"><Relationship Id="rId1" Type="http://schemas.openxmlformats.org/officeDocument/2006/relationships/package" Target="../embeddings/_____Microsoft_Excel85.xlsx"/></Relationships>
</file>

<file path=ppt/charts/_rels/chart86.xml.rels><?xml version="1.0" encoding="UTF-8" standalone="yes"?>
<Relationships xmlns="http://schemas.openxmlformats.org/package/2006/relationships"><Relationship Id="rId1" Type="http://schemas.openxmlformats.org/officeDocument/2006/relationships/package" Target="../embeddings/_____Microsoft_Excel86.xlsx"/></Relationships>
</file>

<file path=ppt/charts/_rels/chart87.xml.rels><?xml version="1.0" encoding="UTF-8" standalone="yes"?>
<Relationships xmlns="http://schemas.openxmlformats.org/package/2006/relationships"><Relationship Id="rId1" Type="http://schemas.openxmlformats.org/officeDocument/2006/relationships/package" Target="../embeddings/_____Microsoft_Excel87.xlsx"/></Relationships>
</file>

<file path=ppt/charts/_rels/chart88.xml.rels><?xml version="1.0" encoding="UTF-8" standalone="yes"?>
<Relationships xmlns="http://schemas.openxmlformats.org/package/2006/relationships"><Relationship Id="rId1" Type="http://schemas.openxmlformats.org/officeDocument/2006/relationships/package" Target="../embeddings/_____Microsoft_Excel88.xlsx"/></Relationships>
</file>

<file path=ppt/charts/_rels/chart89.xml.rels><?xml version="1.0" encoding="UTF-8" standalone="yes"?>
<Relationships xmlns="http://schemas.openxmlformats.org/package/2006/relationships"><Relationship Id="rId1" Type="http://schemas.openxmlformats.org/officeDocument/2006/relationships/package" Target="../embeddings/_____Microsoft_Excel89.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_rels/chart90.xml.rels><?xml version="1.0" encoding="UTF-8" standalone="yes"?>
<Relationships xmlns="http://schemas.openxmlformats.org/package/2006/relationships"><Relationship Id="rId1" Type="http://schemas.openxmlformats.org/officeDocument/2006/relationships/package" Target="../embeddings/_____Microsoft_Excel90.xlsx"/></Relationships>
</file>

<file path=ppt/charts/_rels/chart91.xml.rels><?xml version="1.0" encoding="UTF-8" standalone="yes"?>
<Relationships xmlns="http://schemas.openxmlformats.org/package/2006/relationships"><Relationship Id="rId1" Type="http://schemas.openxmlformats.org/officeDocument/2006/relationships/package" Target="../embeddings/_____Microsoft_Excel91.xlsx"/></Relationships>
</file>

<file path=ppt/charts/_rels/chart92.xml.rels><?xml version="1.0" encoding="UTF-8" standalone="yes"?>
<Relationships xmlns="http://schemas.openxmlformats.org/package/2006/relationships"><Relationship Id="rId1" Type="http://schemas.openxmlformats.org/officeDocument/2006/relationships/package" Target="../embeddings/_____Microsoft_Excel92.xlsx"/></Relationships>
</file>

<file path=ppt/charts/_rels/chart93.xml.rels><?xml version="1.0" encoding="UTF-8" standalone="yes"?>
<Relationships xmlns="http://schemas.openxmlformats.org/package/2006/relationships"><Relationship Id="rId1" Type="http://schemas.openxmlformats.org/officeDocument/2006/relationships/package" Target="../embeddings/_____Microsoft_Excel93.xlsx"/></Relationships>
</file>

<file path=ppt/charts/_rels/chart94.xml.rels><?xml version="1.0" encoding="UTF-8" standalone="yes"?>
<Relationships xmlns="http://schemas.openxmlformats.org/package/2006/relationships"><Relationship Id="rId1" Type="http://schemas.openxmlformats.org/officeDocument/2006/relationships/package" Target="../embeddings/_____Microsoft_Excel94.xlsx"/></Relationships>
</file>

<file path=ppt/charts/_rels/chart95.xml.rels><?xml version="1.0" encoding="UTF-8" standalone="yes"?>
<Relationships xmlns="http://schemas.openxmlformats.org/package/2006/relationships"><Relationship Id="rId1" Type="http://schemas.openxmlformats.org/officeDocument/2006/relationships/package" Target="../embeddings/_____Microsoft_Excel95.xlsx"/></Relationships>
</file>

<file path=ppt/charts/_rels/chart96.xml.rels><?xml version="1.0" encoding="UTF-8" standalone="yes"?>
<Relationships xmlns="http://schemas.openxmlformats.org/package/2006/relationships"><Relationship Id="rId1" Type="http://schemas.openxmlformats.org/officeDocument/2006/relationships/package" Target="../embeddings/_____Microsoft_Excel96.xlsx"/></Relationships>
</file>

<file path=ppt/charts/_rels/chart97.xml.rels><?xml version="1.0" encoding="UTF-8" standalone="yes"?>
<Relationships xmlns="http://schemas.openxmlformats.org/package/2006/relationships"><Relationship Id="rId1" Type="http://schemas.openxmlformats.org/officeDocument/2006/relationships/package" Target="../embeddings/_____Microsoft_Excel97.xlsx"/></Relationships>
</file>

<file path=ppt/charts/_rels/chart98.xml.rels><?xml version="1.0" encoding="UTF-8" standalone="yes"?>
<Relationships xmlns="http://schemas.openxmlformats.org/package/2006/relationships"><Relationship Id="rId1" Type="http://schemas.openxmlformats.org/officeDocument/2006/relationships/package" Target="../embeddings/_____Microsoft_Excel98.xlsx"/></Relationships>
</file>

<file path=ppt/charts/_rels/chart99.xml.rels><?xml version="1.0" encoding="UTF-8" standalone="yes"?>
<Relationships xmlns="http://schemas.openxmlformats.org/package/2006/relationships"><Relationship Id="rId1" Type="http://schemas.openxmlformats.org/officeDocument/2006/relationships/package" Target="../embeddings/_____Microsoft_Excel9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gradFill>
              <a:gsLst>
                <a:gs pos="63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dLbl>
              <c:idx val="0"/>
              <c:layout/>
              <c:tx>
                <c:rich>
                  <a:bodyPr/>
                  <a:lstStyle/>
                  <a:p>
                    <a:r>
                      <a:rPr lang="ru-RU" smtClean="0"/>
                      <a:t>389,3</a:t>
                    </a:r>
                    <a:endParaRPr lang="en-US"/>
                  </a:p>
                </c:rich>
              </c:tx>
              <c:dLblPos val="outEnd"/>
              <c:showLegendKey val="0"/>
              <c:showVal val="1"/>
              <c:showCatName val="0"/>
              <c:showSerName val="0"/>
              <c:showPercent val="0"/>
              <c:showBubbleSize val="0"/>
            </c:dLbl>
            <c:dLbl>
              <c:idx val="1"/>
              <c:layout>
                <c:manualLayout>
                  <c:x val="3.1494516482295657E-3"/>
                  <c:y val="-6.2571717288171392E-3"/>
                </c:manualLayout>
              </c:layout>
              <c:tx>
                <c:rich>
                  <a:bodyPr/>
                  <a:lstStyle/>
                  <a:p>
                    <a:r>
                      <a:rPr lang="ru-RU" dirty="0" smtClean="0"/>
                      <a:t>401,8</a:t>
                    </a:r>
                    <a:endParaRPr lang="en-US" dirty="0"/>
                  </a:p>
                </c:rich>
              </c:tx>
              <c:dLblPos val="outEnd"/>
              <c:showLegendKey val="0"/>
              <c:showVal val="1"/>
              <c:showCatName val="0"/>
              <c:showSerName val="0"/>
              <c:showPercent val="0"/>
              <c:showBubbleSize val="0"/>
            </c:dLbl>
            <c:txPr>
              <a:bodyPr/>
              <a:lstStyle/>
              <a:p>
                <a:pPr>
                  <a:defRPr sz="12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4</c:v>
                </c:pt>
                <c:pt idx="1">
                  <c:v>5</c:v>
                </c:pt>
              </c:numCache>
            </c:numRef>
          </c:val>
        </c:ser>
        <c:dLbls>
          <c:showLegendKey val="0"/>
          <c:showVal val="0"/>
          <c:showCatName val="0"/>
          <c:showSerName val="0"/>
          <c:showPercent val="0"/>
          <c:showBubbleSize val="0"/>
        </c:dLbls>
        <c:gapWidth val="150"/>
        <c:axId val="100470144"/>
        <c:axId val="100512896"/>
      </c:barChart>
      <c:catAx>
        <c:axId val="100470144"/>
        <c:scaling>
          <c:orientation val="minMax"/>
        </c:scaling>
        <c:delete val="0"/>
        <c:axPos val="b"/>
        <c:majorTickMark val="out"/>
        <c:minorTickMark val="none"/>
        <c:tickLblPos val="nextTo"/>
        <c:txPr>
          <a:bodyPr/>
          <a:lstStyle/>
          <a:p>
            <a:pPr>
              <a:defRPr sz="1400">
                <a:latin typeface="Times New Roman" pitchFamily="18" charset="0"/>
                <a:cs typeface="Times New Roman" pitchFamily="18" charset="0"/>
              </a:defRPr>
            </a:pPr>
            <a:endParaRPr lang="ru-RU"/>
          </a:p>
        </c:txPr>
        <c:crossAx val="100512896"/>
        <c:crosses val="autoZero"/>
        <c:auto val="1"/>
        <c:lblAlgn val="ctr"/>
        <c:lblOffset val="100"/>
        <c:noMultiLvlLbl val="0"/>
      </c:catAx>
      <c:valAx>
        <c:axId val="100512896"/>
        <c:scaling>
          <c:orientation val="minMax"/>
        </c:scaling>
        <c:delete val="1"/>
        <c:axPos val="l"/>
        <c:numFmt formatCode="\О\с\н\о\в\н\о\й" sourceLinked="1"/>
        <c:majorTickMark val="out"/>
        <c:minorTickMark val="none"/>
        <c:tickLblPos val="nextTo"/>
        <c:crossAx val="100470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2017 год</c:v>
                </c:pt>
              </c:strCache>
            </c:strRef>
          </c:tx>
          <c:spPr>
            <a:solidFill>
              <a:srgbClr val="2FD5E7"/>
            </a:solidFill>
          </c:spPr>
          <c:invertIfNegative val="0"/>
          <c:dLbls>
            <c:txPr>
              <a:bodyPr/>
              <a:lstStyle/>
              <a:p>
                <a:pPr>
                  <a:defRPr sz="1200" b="1"/>
                </a:pPr>
                <a:endParaRPr lang="ru-RU"/>
              </a:p>
            </c:txPr>
            <c:dLblPos val="outEnd"/>
            <c:showLegendKey val="0"/>
            <c:showVal val="1"/>
            <c:showCatName val="0"/>
            <c:showSerName val="0"/>
            <c:showPercent val="0"/>
            <c:showBubbleSize val="0"/>
            <c:showLeaderLines val="0"/>
          </c:dLbls>
          <c:cat>
            <c:strRef>
              <c:f>Лист1!$A$2:$A$5</c:f>
              <c:strCache>
                <c:ptCount val="4"/>
                <c:pt idx="0">
                  <c:v>  Дотации </c:v>
                </c:pt>
                <c:pt idx="1">
                  <c:v>  Субсидии </c:v>
                </c:pt>
                <c:pt idx="2">
                  <c:v>  Субвенции </c:v>
                </c:pt>
                <c:pt idx="3">
                  <c:v>  Иные МБТ</c:v>
                </c:pt>
              </c:strCache>
            </c:strRef>
          </c:cat>
          <c:val>
            <c:numRef>
              <c:f>Лист1!$B$2:$B$5</c:f>
              <c:numCache>
                <c:formatCode>\О\с\н\о\в\н\о\й</c:formatCode>
                <c:ptCount val="4"/>
                <c:pt idx="0">
                  <c:v>4.1611625000000005</c:v>
                </c:pt>
                <c:pt idx="1">
                  <c:v>2.6128056498099976</c:v>
                </c:pt>
                <c:pt idx="2">
                  <c:v>2.6471316143500023</c:v>
                </c:pt>
                <c:pt idx="3">
                  <c:v>0.37299364990000028</c:v>
                </c:pt>
              </c:numCache>
            </c:numRef>
          </c:val>
        </c:ser>
        <c:ser>
          <c:idx val="1"/>
          <c:order val="1"/>
          <c:tx>
            <c:strRef>
              <c:f>Лист1!$C$1</c:f>
              <c:strCache>
                <c:ptCount val="1"/>
                <c:pt idx="0">
                  <c:v>2018 год</c:v>
                </c:pt>
              </c:strCache>
            </c:strRef>
          </c:tx>
          <c:spPr>
            <a:solidFill>
              <a:srgbClr val="CE2284"/>
            </a:solidFill>
          </c:spPr>
          <c:invertIfNegative val="0"/>
          <c:dLbls>
            <c:txPr>
              <a:bodyPr/>
              <a:lstStyle/>
              <a:p>
                <a:pPr>
                  <a:defRPr sz="1200" b="1"/>
                </a:pPr>
                <a:endParaRPr lang="ru-RU"/>
              </a:p>
            </c:txPr>
            <c:dLblPos val="outEnd"/>
            <c:showLegendKey val="0"/>
            <c:showVal val="1"/>
            <c:showCatName val="0"/>
            <c:showSerName val="0"/>
            <c:showPercent val="0"/>
            <c:showBubbleSize val="0"/>
            <c:showLeaderLines val="0"/>
          </c:dLbls>
          <c:cat>
            <c:strRef>
              <c:f>Лист1!$A$2:$A$5</c:f>
              <c:strCache>
                <c:ptCount val="4"/>
                <c:pt idx="0">
                  <c:v>  Дотации </c:v>
                </c:pt>
                <c:pt idx="1">
                  <c:v>  Субсидии </c:v>
                </c:pt>
                <c:pt idx="2">
                  <c:v>  Субвенции </c:v>
                </c:pt>
                <c:pt idx="3">
                  <c:v>  Иные МБТ</c:v>
                </c:pt>
              </c:strCache>
            </c:strRef>
          </c:cat>
          <c:val>
            <c:numRef>
              <c:f>Лист1!$C$2:$C$5</c:f>
              <c:numCache>
                <c:formatCode>\О\с\н\о\в\н\о\й</c:formatCode>
                <c:ptCount val="4"/>
                <c:pt idx="0">
                  <c:v>6.1051118999999918</c:v>
                </c:pt>
                <c:pt idx="1">
                  <c:v>1.9400000000000011</c:v>
                </c:pt>
                <c:pt idx="2">
                  <c:v>3.1568036839399976</c:v>
                </c:pt>
                <c:pt idx="3">
                  <c:v>2.6643095133000001</c:v>
                </c:pt>
              </c:numCache>
            </c:numRef>
          </c:val>
        </c:ser>
        <c:dLbls>
          <c:showLegendKey val="0"/>
          <c:showVal val="1"/>
          <c:showCatName val="0"/>
          <c:showSerName val="0"/>
          <c:showPercent val="0"/>
          <c:showBubbleSize val="0"/>
        </c:dLbls>
        <c:gapWidth val="150"/>
        <c:axId val="103124352"/>
        <c:axId val="103130240"/>
      </c:barChart>
      <c:catAx>
        <c:axId val="103124352"/>
        <c:scaling>
          <c:orientation val="minMax"/>
        </c:scaling>
        <c:delete val="0"/>
        <c:axPos val="b"/>
        <c:majorTickMark val="out"/>
        <c:minorTickMark val="none"/>
        <c:tickLblPos val="nextTo"/>
        <c:txPr>
          <a:bodyPr/>
          <a:lstStyle/>
          <a:p>
            <a:pPr>
              <a:defRPr sz="1000" b="1"/>
            </a:pPr>
            <a:endParaRPr lang="ru-RU"/>
          </a:p>
        </c:txPr>
        <c:crossAx val="103130240"/>
        <c:crosses val="autoZero"/>
        <c:auto val="1"/>
        <c:lblAlgn val="ctr"/>
        <c:lblOffset val="100"/>
        <c:noMultiLvlLbl val="0"/>
      </c:catAx>
      <c:valAx>
        <c:axId val="103130240"/>
        <c:scaling>
          <c:orientation val="minMax"/>
        </c:scaling>
        <c:delete val="1"/>
        <c:axPos val="l"/>
        <c:numFmt formatCode="\О\с\н\о\в\н\о\й" sourceLinked="1"/>
        <c:majorTickMark val="out"/>
        <c:minorTickMark val="none"/>
        <c:tickLblPos val="nextTo"/>
        <c:crossAx val="103124352"/>
        <c:crosses val="autoZero"/>
        <c:crossBetween val="between"/>
      </c:valAx>
    </c:plotArea>
    <c:legend>
      <c:legendPos val="b"/>
      <c:overlay val="0"/>
      <c:txPr>
        <a:bodyPr/>
        <a:lstStyle/>
        <a:p>
          <a:pPr>
            <a:defRPr sz="1400">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205627946101226E-2"/>
          <c:y val="0.33310796308221535"/>
          <c:w val="0.90841814941032373"/>
          <c:h val="0.49817184131695197"/>
        </c:manualLayout>
      </c:layout>
      <c:barChart>
        <c:barDir val="col"/>
        <c:grouping val="clustered"/>
        <c:varyColors val="0"/>
        <c:ser>
          <c:idx val="0"/>
          <c:order val="0"/>
          <c:tx>
            <c:strRef>
              <c:f>Лист1!$B$1</c:f>
              <c:strCache>
                <c:ptCount val="1"/>
                <c:pt idx="0">
                  <c:v>Ряд 1</c:v>
                </c:pt>
              </c:strCache>
            </c:strRef>
          </c:tx>
          <c:spPr>
            <a:solidFill>
              <a:schemeClr val="bg1"/>
            </a:solidFill>
          </c:spPr>
          <c:invertIfNegative val="0"/>
          <c:dLbls>
            <c:dLbl>
              <c:idx val="0"/>
              <c:layout>
                <c:manualLayout>
                  <c:x val="0"/>
                  <c:y val="-3.1745809553138986E-2"/>
                </c:manualLayout>
              </c:layout>
              <c:tx>
                <c:rich>
                  <a:bodyPr/>
                  <a:lstStyle/>
                  <a:p>
                    <a:r>
                      <a:rPr lang="ru-RU" sz="1600" dirty="0" smtClean="0">
                        <a:latin typeface="Times New Roman" pitchFamily="18" charset="0"/>
                        <a:cs typeface="Times New Roman" pitchFamily="18" charset="0"/>
                      </a:rPr>
                      <a:t>4,3</a:t>
                    </a:r>
                    <a:endParaRPr lang="en-US" sz="1600" dirty="0">
                      <a:latin typeface="Times New Roman" pitchFamily="18" charset="0"/>
                      <a:cs typeface="Times New Roman" pitchFamily="18" charset="0"/>
                    </a:endParaRPr>
                  </a:p>
                </c:rich>
              </c:tx>
              <c:showLegendKey val="0"/>
              <c:showVal val="1"/>
              <c:showCatName val="0"/>
              <c:showSerName val="0"/>
              <c:showPercent val="0"/>
              <c:showBubbleSize val="0"/>
            </c:dLbl>
            <c:dLbl>
              <c:idx val="1"/>
              <c:layout>
                <c:manualLayout>
                  <c:x val="5.039122637167299E-3"/>
                  <c:y val="-2.5396647642511219E-2"/>
                </c:manualLayout>
              </c:layout>
              <c:tx>
                <c:rich>
                  <a:bodyPr/>
                  <a:lstStyle/>
                  <a:p>
                    <a:r>
                      <a:rPr lang="ru-RU" sz="1600" dirty="0" smtClean="0">
                        <a:latin typeface="Times New Roman" pitchFamily="18" charset="0"/>
                        <a:cs typeface="Times New Roman" pitchFamily="18" charset="0"/>
                      </a:rPr>
                      <a:t>4</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3</a:t>
                    </a:r>
                    <a:endParaRPr lang="en-US" sz="1600" dirty="0">
                      <a:latin typeface="Times New Roman" pitchFamily="18" charset="0"/>
                      <a:cs typeface="Times New Roman" pitchFamily="18" charset="0"/>
                    </a:endParaRPr>
                  </a:p>
                </c:rich>
              </c:tx>
              <c:showLegendKey val="0"/>
              <c:showVal val="1"/>
              <c:showCatName val="0"/>
              <c:showSerName val="0"/>
              <c:showPercent val="0"/>
              <c:showBubbleSize val="0"/>
            </c:dLbl>
            <c:dLbl>
              <c:idx val="2"/>
              <c:layout>
                <c:manualLayout>
                  <c:x val="-5.039122637167299E-3"/>
                  <c:y val="-2.7454875956374438E-2"/>
                </c:manualLayout>
              </c:layout>
              <c:tx>
                <c:rich>
                  <a:bodyPr/>
                  <a:lstStyle/>
                  <a:p>
                    <a:r>
                      <a:rPr lang="ru-RU" sz="1600" dirty="0" smtClean="0">
                        <a:latin typeface="Times New Roman" pitchFamily="18" charset="0"/>
                        <a:cs typeface="Times New Roman" pitchFamily="18" charset="0"/>
                      </a:rPr>
                      <a:t>3,7</a:t>
                    </a:r>
                    <a:endParaRPr lang="en-US" sz="1600" dirty="0">
                      <a:latin typeface="Times New Roman" pitchFamily="18" charset="0"/>
                      <a:cs typeface="Times New Roman" pitchFamily="18" charset="0"/>
                    </a:endParaRPr>
                  </a:p>
                </c:rich>
              </c:tx>
              <c:showLegendKey val="0"/>
              <c:showVal val="1"/>
              <c:showCatName val="0"/>
              <c:showSerName val="0"/>
              <c:showPercent val="0"/>
              <c:showBubbleSize val="0"/>
            </c:dLbl>
            <c:txPr>
              <a:bodyPr/>
              <a:lstStyle/>
              <a:p>
                <a:pPr>
                  <a:defRPr sz="1600">
                    <a:solidFill>
                      <a:schemeClr val="bg1"/>
                    </a:solidFill>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Лист1!$A$2:$A$3</c:f>
              <c:strCache>
                <c:ptCount val="2"/>
                <c:pt idx="0">
                  <c:v>план</c:v>
                </c:pt>
                <c:pt idx="1">
                  <c:v>исполнено</c:v>
                </c:pt>
              </c:strCache>
            </c:strRef>
          </c:cat>
          <c:val>
            <c:numRef>
              <c:f>Лист1!$B$2:$B$3</c:f>
              <c:numCache>
                <c:formatCode>\О\с\н\о\в\н\о\й</c:formatCode>
                <c:ptCount val="2"/>
                <c:pt idx="0">
                  <c:v>3.9</c:v>
                </c:pt>
                <c:pt idx="1">
                  <c:v>3.9</c:v>
                </c:pt>
              </c:numCache>
            </c:numRef>
          </c:val>
        </c:ser>
        <c:dLbls>
          <c:showLegendKey val="0"/>
          <c:showVal val="0"/>
          <c:showCatName val="0"/>
          <c:showSerName val="0"/>
          <c:showPercent val="0"/>
          <c:showBubbleSize val="0"/>
        </c:dLbls>
        <c:gapWidth val="150"/>
        <c:axId val="122694656"/>
        <c:axId val="122696448"/>
      </c:barChart>
      <c:catAx>
        <c:axId val="122694656"/>
        <c:scaling>
          <c:orientation val="minMax"/>
        </c:scaling>
        <c:delete val="0"/>
        <c:axPos val="b"/>
        <c:numFmt formatCode="\О\с\н\о\в\н\о\й" sourceLinked="1"/>
        <c:majorTickMark val="out"/>
        <c:minorTickMark val="none"/>
        <c:tickLblPos val="nextTo"/>
        <c:txPr>
          <a:bodyPr/>
          <a:lstStyle/>
          <a:p>
            <a:pPr>
              <a:defRPr sz="1400">
                <a:solidFill>
                  <a:schemeClr val="bg1"/>
                </a:solidFill>
                <a:latin typeface="Proxima Nova Bl" pitchFamily="50" charset="0"/>
              </a:defRPr>
            </a:pPr>
            <a:endParaRPr lang="ru-RU"/>
          </a:p>
        </c:txPr>
        <c:crossAx val="122696448"/>
        <c:crosses val="autoZero"/>
        <c:auto val="1"/>
        <c:lblAlgn val="ctr"/>
        <c:lblOffset val="10"/>
        <c:tickLblSkip val="1"/>
        <c:noMultiLvlLbl val="0"/>
      </c:catAx>
      <c:valAx>
        <c:axId val="122696448"/>
        <c:scaling>
          <c:orientation val="minMax"/>
        </c:scaling>
        <c:delete val="1"/>
        <c:axPos val="l"/>
        <c:numFmt formatCode="\О\с\н\о\в\н\о\й" sourceLinked="1"/>
        <c:majorTickMark val="out"/>
        <c:minorTickMark val="none"/>
        <c:tickLblPos val="none"/>
        <c:crossAx val="1226946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9623.2000000000007</c:v>
                </c:pt>
                <c:pt idx="1">
                  <c:v>9657.2999999999902</c:v>
                </c:pt>
              </c:numCache>
            </c:numRef>
          </c:val>
        </c:ser>
        <c:dLbls>
          <c:showLegendKey val="0"/>
          <c:showVal val="1"/>
          <c:showCatName val="0"/>
          <c:showSerName val="0"/>
          <c:showPercent val="0"/>
          <c:showBubbleSize val="0"/>
        </c:dLbls>
        <c:gapWidth val="38"/>
        <c:overlap val="100"/>
        <c:axId val="122725888"/>
        <c:axId val="123179392"/>
      </c:barChart>
      <c:catAx>
        <c:axId val="122725888"/>
        <c:scaling>
          <c:orientation val="minMax"/>
        </c:scaling>
        <c:delete val="1"/>
        <c:axPos val="l"/>
        <c:numFmt formatCode="\О\с\н\о\в\н\о\й" sourceLinked="1"/>
        <c:majorTickMark val="out"/>
        <c:minorTickMark val="none"/>
        <c:tickLblPos val="none"/>
        <c:crossAx val="123179392"/>
        <c:crosses val="autoZero"/>
        <c:auto val="1"/>
        <c:lblAlgn val="ctr"/>
        <c:lblOffset val="100"/>
        <c:noMultiLvlLbl val="0"/>
      </c:catAx>
      <c:valAx>
        <c:axId val="123179392"/>
        <c:scaling>
          <c:orientation val="minMax"/>
        </c:scaling>
        <c:delete val="1"/>
        <c:axPos val="b"/>
        <c:numFmt formatCode="\О\с\н\о\в\н\о\й" sourceLinked="1"/>
        <c:majorTickMark val="out"/>
        <c:minorTickMark val="none"/>
        <c:tickLblPos val="none"/>
        <c:crossAx val="1227258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696143133496814E-2"/>
          <c:y val="0.15198494293765041"/>
          <c:w val="0.92628777879368707"/>
          <c:h val="0.69603011412469962"/>
        </c:manualLayout>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5201.1000000000004</c:v>
                </c:pt>
                <c:pt idx="1">
                  <c:v>5201.1000000000004</c:v>
                </c:pt>
              </c:numCache>
            </c:numRef>
          </c:val>
        </c:ser>
        <c:dLbls>
          <c:showLegendKey val="0"/>
          <c:showVal val="1"/>
          <c:showCatName val="0"/>
          <c:showSerName val="0"/>
          <c:showPercent val="0"/>
          <c:showBubbleSize val="0"/>
        </c:dLbls>
        <c:gapWidth val="38"/>
        <c:overlap val="100"/>
        <c:axId val="123185792"/>
        <c:axId val="123205120"/>
      </c:barChart>
      <c:catAx>
        <c:axId val="123185792"/>
        <c:scaling>
          <c:orientation val="minMax"/>
        </c:scaling>
        <c:delete val="1"/>
        <c:axPos val="l"/>
        <c:numFmt formatCode="\О\с\н\о\в\н\о\й" sourceLinked="1"/>
        <c:majorTickMark val="out"/>
        <c:minorTickMark val="none"/>
        <c:tickLblPos val="none"/>
        <c:crossAx val="123205120"/>
        <c:crosses val="autoZero"/>
        <c:auto val="1"/>
        <c:lblAlgn val="ctr"/>
        <c:lblOffset val="100"/>
        <c:noMultiLvlLbl val="0"/>
      </c:catAx>
      <c:valAx>
        <c:axId val="123205120"/>
        <c:scaling>
          <c:orientation val="minMax"/>
        </c:scaling>
        <c:delete val="1"/>
        <c:axPos val="b"/>
        <c:numFmt formatCode="\О\с\н\о\в\н\о\й" sourceLinked="1"/>
        <c:majorTickMark val="out"/>
        <c:minorTickMark val="none"/>
        <c:tickLblPos val="none"/>
        <c:crossAx val="1231857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12.8</c:v>
                </c:pt>
                <c:pt idx="1">
                  <c:v>12.8</c:v>
                </c:pt>
              </c:numCache>
            </c:numRef>
          </c:val>
        </c:ser>
        <c:dLbls>
          <c:showLegendKey val="0"/>
          <c:showVal val="1"/>
          <c:showCatName val="0"/>
          <c:showSerName val="0"/>
          <c:showPercent val="0"/>
          <c:showBubbleSize val="0"/>
        </c:dLbls>
        <c:gapWidth val="38"/>
        <c:overlap val="100"/>
        <c:axId val="123269120"/>
        <c:axId val="123271808"/>
      </c:barChart>
      <c:catAx>
        <c:axId val="123269120"/>
        <c:scaling>
          <c:orientation val="minMax"/>
        </c:scaling>
        <c:delete val="1"/>
        <c:axPos val="l"/>
        <c:numFmt formatCode="\О\с\н\о\в\н\о\й" sourceLinked="1"/>
        <c:majorTickMark val="out"/>
        <c:minorTickMark val="none"/>
        <c:tickLblPos val="none"/>
        <c:crossAx val="123271808"/>
        <c:crosses val="autoZero"/>
        <c:auto val="1"/>
        <c:lblAlgn val="ctr"/>
        <c:lblOffset val="100"/>
        <c:noMultiLvlLbl val="0"/>
      </c:catAx>
      <c:valAx>
        <c:axId val="123271808"/>
        <c:scaling>
          <c:orientation val="minMax"/>
        </c:scaling>
        <c:delete val="1"/>
        <c:axPos val="b"/>
        <c:numFmt formatCode="\О\с\н\о\в\н\о\й" sourceLinked="1"/>
        <c:majorTickMark val="out"/>
        <c:minorTickMark val="none"/>
        <c:tickLblPos val="none"/>
        <c:crossAx val="1232691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2178.4</c:v>
                </c:pt>
                <c:pt idx="1">
                  <c:v>2198.1</c:v>
                </c:pt>
              </c:numCache>
            </c:numRef>
          </c:val>
        </c:ser>
        <c:dLbls>
          <c:showLegendKey val="0"/>
          <c:showVal val="1"/>
          <c:showCatName val="0"/>
          <c:showSerName val="0"/>
          <c:showPercent val="0"/>
          <c:showBubbleSize val="0"/>
        </c:dLbls>
        <c:gapWidth val="38"/>
        <c:overlap val="100"/>
        <c:axId val="122901632"/>
        <c:axId val="122908672"/>
      </c:barChart>
      <c:catAx>
        <c:axId val="122901632"/>
        <c:scaling>
          <c:orientation val="minMax"/>
        </c:scaling>
        <c:delete val="1"/>
        <c:axPos val="l"/>
        <c:numFmt formatCode="\О\с\н\о\в\н\о\й" sourceLinked="1"/>
        <c:majorTickMark val="out"/>
        <c:minorTickMark val="none"/>
        <c:tickLblPos val="none"/>
        <c:crossAx val="122908672"/>
        <c:crosses val="autoZero"/>
        <c:auto val="1"/>
        <c:lblAlgn val="ctr"/>
        <c:lblOffset val="100"/>
        <c:noMultiLvlLbl val="0"/>
      </c:catAx>
      <c:valAx>
        <c:axId val="122908672"/>
        <c:scaling>
          <c:orientation val="minMax"/>
        </c:scaling>
        <c:delete val="1"/>
        <c:axPos val="b"/>
        <c:numFmt formatCode="\О\с\н\о\в\н\о\й" sourceLinked="1"/>
        <c:majorTickMark val="out"/>
        <c:minorTickMark val="none"/>
        <c:tickLblPos val="none"/>
        <c:crossAx val="122901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1162.0999999999999</c:v>
                </c:pt>
                <c:pt idx="1">
                  <c:v>1168.3</c:v>
                </c:pt>
              </c:numCache>
            </c:numRef>
          </c:val>
        </c:ser>
        <c:dLbls>
          <c:showLegendKey val="0"/>
          <c:showVal val="1"/>
          <c:showCatName val="0"/>
          <c:showSerName val="0"/>
          <c:showPercent val="0"/>
          <c:showBubbleSize val="0"/>
        </c:dLbls>
        <c:gapWidth val="38"/>
        <c:overlap val="100"/>
        <c:axId val="122911744"/>
        <c:axId val="122975360"/>
      </c:barChart>
      <c:catAx>
        <c:axId val="122911744"/>
        <c:scaling>
          <c:orientation val="minMax"/>
        </c:scaling>
        <c:delete val="1"/>
        <c:axPos val="l"/>
        <c:numFmt formatCode="\О\с\н\о\в\н\о\й" sourceLinked="1"/>
        <c:majorTickMark val="out"/>
        <c:minorTickMark val="none"/>
        <c:tickLblPos val="none"/>
        <c:crossAx val="122975360"/>
        <c:crosses val="autoZero"/>
        <c:auto val="1"/>
        <c:lblAlgn val="ctr"/>
        <c:lblOffset val="100"/>
        <c:noMultiLvlLbl val="0"/>
      </c:catAx>
      <c:valAx>
        <c:axId val="122975360"/>
        <c:scaling>
          <c:orientation val="minMax"/>
        </c:scaling>
        <c:delete val="1"/>
        <c:axPos val="b"/>
        <c:numFmt formatCode="\О\с\н\о\в\н\о\й" sourceLinked="1"/>
        <c:majorTickMark val="out"/>
        <c:minorTickMark val="none"/>
        <c:tickLblPos val="none"/>
        <c:crossAx val="122911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1015.4</c:v>
                </c:pt>
                <c:pt idx="1">
                  <c:v>1021.4</c:v>
                </c:pt>
              </c:numCache>
            </c:numRef>
          </c:val>
        </c:ser>
        <c:dLbls>
          <c:showLegendKey val="0"/>
          <c:showVal val="1"/>
          <c:showCatName val="0"/>
          <c:showSerName val="0"/>
          <c:showPercent val="0"/>
          <c:showBubbleSize val="0"/>
        </c:dLbls>
        <c:gapWidth val="38"/>
        <c:overlap val="100"/>
        <c:axId val="122989952"/>
        <c:axId val="123001088"/>
      </c:barChart>
      <c:catAx>
        <c:axId val="122989952"/>
        <c:scaling>
          <c:orientation val="minMax"/>
        </c:scaling>
        <c:delete val="1"/>
        <c:axPos val="l"/>
        <c:numFmt formatCode="\О\с\н\о\в\н\о\й" sourceLinked="1"/>
        <c:majorTickMark val="out"/>
        <c:minorTickMark val="none"/>
        <c:tickLblPos val="none"/>
        <c:crossAx val="123001088"/>
        <c:crosses val="autoZero"/>
        <c:auto val="1"/>
        <c:lblAlgn val="ctr"/>
        <c:lblOffset val="100"/>
        <c:noMultiLvlLbl val="0"/>
      </c:catAx>
      <c:valAx>
        <c:axId val="123001088"/>
        <c:scaling>
          <c:orientation val="minMax"/>
        </c:scaling>
        <c:delete val="1"/>
        <c:axPos val="b"/>
        <c:numFmt formatCode="\О\с\н\о\в\н\о\й" sourceLinked="1"/>
        <c:majorTickMark val="out"/>
        <c:minorTickMark val="none"/>
        <c:tickLblPos val="none"/>
        <c:crossAx val="1229899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 План 2018</c:v>
                </c:pt>
              </c:strCache>
            </c:strRef>
          </c:cat>
          <c:val>
            <c:numRef>
              <c:f>Лист1!$B$2:$B$3</c:f>
              <c:numCache>
                <c:formatCode>\О\с\н\о\в\н\о\й</c:formatCode>
                <c:ptCount val="2"/>
                <c:pt idx="0">
                  <c:v>13457.6</c:v>
                </c:pt>
                <c:pt idx="1">
                  <c:v>13526.1</c:v>
                </c:pt>
              </c:numCache>
            </c:numRef>
          </c:val>
        </c:ser>
        <c:dLbls>
          <c:showLegendKey val="0"/>
          <c:showVal val="1"/>
          <c:showCatName val="0"/>
          <c:showSerName val="0"/>
          <c:showPercent val="0"/>
          <c:showBubbleSize val="0"/>
        </c:dLbls>
        <c:gapWidth val="38"/>
        <c:overlap val="100"/>
        <c:axId val="123024128"/>
        <c:axId val="123026816"/>
      </c:barChart>
      <c:catAx>
        <c:axId val="123024128"/>
        <c:scaling>
          <c:orientation val="minMax"/>
        </c:scaling>
        <c:delete val="1"/>
        <c:axPos val="l"/>
        <c:numFmt formatCode="\О\с\н\о\в\н\о\й" sourceLinked="1"/>
        <c:majorTickMark val="out"/>
        <c:minorTickMark val="none"/>
        <c:tickLblPos val="none"/>
        <c:crossAx val="123026816"/>
        <c:crosses val="autoZero"/>
        <c:auto val="1"/>
        <c:lblAlgn val="ctr"/>
        <c:lblOffset val="100"/>
        <c:noMultiLvlLbl val="0"/>
      </c:catAx>
      <c:valAx>
        <c:axId val="123026816"/>
        <c:scaling>
          <c:orientation val="minMax"/>
        </c:scaling>
        <c:delete val="1"/>
        <c:axPos val="b"/>
        <c:numFmt formatCode="\О\с\н\о\в\н\о\й" sourceLinked="1"/>
        <c:majorTickMark val="out"/>
        <c:minorTickMark val="none"/>
        <c:tickLblPos val="none"/>
        <c:crossAx val="123024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022E-2"/>
          <c:y val="0.19819651106041516"/>
          <c:w val="0.89206424751932745"/>
          <c:h val="0.60360697787916961"/>
        </c:manualLayout>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12.4</c:v>
                </c:pt>
                <c:pt idx="1">
                  <c:v>14.6</c:v>
                </c:pt>
              </c:numCache>
            </c:numRef>
          </c:val>
        </c:ser>
        <c:dLbls>
          <c:showLegendKey val="0"/>
          <c:showVal val="1"/>
          <c:showCatName val="0"/>
          <c:showSerName val="0"/>
          <c:showPercent val="0"/>
          <c:showBubbleSize val="0"/>
        </c:dLbls>
        <c:gapWidth val="38"/>
        <c:overlap val="100"/>
        <c:axId val="123082624"/>
        <c:axId val="123101952"/>
      </c:barChart>
      <c:catAx>
        <c:axId val="123082624"/>
        <c:scaling>
          <c:orientation val="minMax"/>
        </c:scaling>
        <c:delete val="1"/>
        <c:axPos val="l"/>
        <c:numFmt formatCode="\О\с\н\о\в\н\о\й" sourceLinked="1"/>
        <c:majorTickMark val="out"/>
        <c:minorTickMark val="none"/>
        <c:tickLblPos val="none"/>
        <c:crossAx val="123101952"/>
        <c:crosses val="autoZero"/>
        <c:auto val="1"/>
        <c:lblAlgn val="ctr"/>
        <c:lblOffset val="100"/>
        <c:noMultiLvlLbl val="0"/>
      </c:catAx>
      <c:valAx>
        <c:axId val="123101952"/>
        <c:scaling>
          <c:orientation val="minMax"/>
        </c:scaling>
        <c:delete val="1"/>
        <c:axPos val="b"/>
        <c:numFmt formatCode="\О\с\н\о\в\н\о\й" sourceLinked="1"/>
        <c:majorTickMark val="out"/>
        <c:minorTickMark val="none"/>
        <c:tickLblPos val="none"/>
        <c:crossAx val="123082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1"/>
        <c:ser>
          <c:idx val="0"/>
          <c:order val="0"/>
          <c:tx>
            <c:strRef>
              <c:f>Лист1!$B$1</c:f>
              <c:strCache>
                <c:ptCount val="1"/>
                <c:pt idx="0">
                  <c:v>Ряд 1</c:v>
                </c:pt>
              </c:strCache>
            </c:strRef>
          </c:tx>
          <c:spPr>
            <a:scene3d>
              <a:camera prst="orthographicFront"/>
              <a:lightRig rig="threePt" dir="t"/>
            </a:scene3d>
            <a:sp3d>
              <a:bevelT w="190500" h="38100"/>
            </a:sp3d>
          </c:spPr>
          <c:invertIfNegative val="0"/>
          <c:dLbls>
            <c:txPr>
              <a:bodyPr/>
              <a:lstStyle/>
              <a:p>
                <a:pPr>
                  <a:defRPr sz="1100">
                    <a:solidFill>
                      <a:schemeClr val="bg1"/>
                    </a:solidFill>
                  </a:defRPr>
                </a:pPr>
                <a:endParaRPr lang="ru-RU"/>
              </a:p>
            </c:txPr>
            <c:dLblPos val="inBase"/>
            <c:showLegendKey val="0"/>
            <c:showVal val="1"/>
            <c:showCatName val="0"/>
            <c:showSerName val="0"/>
            <c:showPercent val="0"/>
            <c:showBubbleSize val="0"/>
            <c:showLeaderLines val="0"/>
          </c:dLbls>
          <c:cat>
            <c:strRef>
              <c:f>Лист1!$A$2:$A$3</c:f>
              <c:strCache>
                <c:ptCount val="2"/>
                <c:pt idx="0">
                  <c:v>Факт 2018</c:v>
                </c:pt>
                <c:pt idx="1">
                  <c:v>План 2018</c:v>
                </c:pt>
              </c:strCache>
            </c:strRef>
          </c:cat>
          <c:val>
            <c:numRef>
              <c:f>Лист1!$B$2:$B$3</c:f>
              <c:numCache>
                <c:formatCode>\О\с\н\о\в\н\о\й</c:formatCode>
                <c:ptCount val="2"/>
                <c:pt idx="0">
                  <c:v>41</c:v>
                </c:pt>
                <c:pt idx="1">
                  <c:v>41</c:v>
                </c:pt>
              </c:numCache>
            </c:numRef>
          </c:val>
        </c:ser>
        <c:dLbls>
          <c:showLegendKey val="0"/>
          <c:showVal val="1"/>
          <c:showCatName val="0"/>
          <c:showSerName val="0"/>
          <c:showPercent val="0"/>
          <c:showBubbleSize val="0"/>
        </c:dLbls>
        <c:gapWidth val="38"/>
        <c:overlap val="100"/>
        <c:axId val="123116544"/>
        <c:axId val="123123584"/>
      </c:barChart>
      <c:catAx>
        <c:axId val="123116544"/>
        <c:scaling>
          <c:orientation val="minMax"/>
        </c:scaling>
        <c:delete val="1"/>
        <c:axPos val="l"/>
        <c:numFmt formatCode="\О\с\н\о\в\н\о\й" sourceLinked="1"/>
        <c:majorTickMark val="out"/>
        <c:minorTickMark val="none"/>
        <c:tickLblPos val="none"/>
        <c:crossAx val="123123584"/>
        <c:crosses val="autoZero"/>
        <c:auto val="1"/>
        <c:lblAlgn val="ctr"/>
        <c:lblOffset val="100"/>
        <c:noMultiLvlLbl val="0"/>
      </c:catAx>
      <c:valAx>
        <c:axId val="123123584"/>
        <c:scaling>
          <c:orientation val="minMax"/>
        </c:scaling>
        <c:delete val="1"/>
        <c:axPos val="b"/>
        <c:numFmt formatCode="\О\с\н\о\в\н\о\й" sourceLinked="1"/>
        <c:majorTickMark val="out"/>
        <c:minorTickMark val="none"/>
        <c:tickLblPos val="none"/>
        <c:crossAx val="123116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barChart>
        <c:barDir val="bar"/>
        <c:grouping val="clustered"/>
        <c:varyColors val="0"/>
        <c:ser>
          <c:idx val="0"/>
          <c:order val="0"/>
          <c:tx>
            <c:strRef>
              <c:f>Лист1!$B$1</c:f>
              <c:strCache>
                <c:ptCount val="1"/>
                <c:pt idx="0">
                  <c:v>исполнение</c:v>
                </c:pt>
              </c:strCache>
            </c:strRef>
          </c:tx>
          <c:spPr>
            <a:solidFill>
              <a:srgbClr val="CE2284"/>
            </a:solidFill>
          </c:spPr>
          <c:invertIfNegative val="0"/>
          <c:dLbls>
            <c:dLbl>
              <c:idx val="4"/>
              <c:layout>
                <c:manualLayout>
                  <c:x val="-4.1837190736960473E-3"/>
                  <c:y val="7.0726556652528881E-3"/>
                </c:manualLayout>
              </c:layout>
              <c:dLblPos val="outEnd"/>
              <c:showLegendKey val="0"/>
              <c:showVal val="1"/>
              <c:showCatName val="0"/>
              <c:showSerName val="0"/>
              <c:showPercent val="0"/>
              <c:showBubbleSize val="0"/>
            </c:dLbl>
            <c:dLbl>
              <c:idx val="5"/>
              <c:layout>
                <c:manualLayout>
                  <c:x val="0"/>
                  <c:y val="2.8290622661011511E-2"/>
                </c:manualLayout>
              </c:layout>
              <c:dLblPos val="outEnd"/>
              <c:showLegendKey val="0"/>
              <c:showVal val="1"/>
              <c:showCatName val="0"/>
              <c:showSerName val="0"/>
              <c:showPercent val="0"/>
              <c:showBubbleSize val="0"/>
            </c:dLbl>
            <c:dLbl>
              <c:idx val="6"/>
              <c:layout>
                <c:manualLayout>
                  <c:x val="6.9728651228267522E-3"/>
                  <c:y val="2.4754294828385068E-2"/>
                </c:manualLayout>
              </c:layout>
              <c:dLblPos val="outEnd"/>
              <c:showLegendKey val="0"/>
              <c:showVal val="1"/>
              <c:showCatName val="0"/>
              <c:showSerName val="0"/>
              <c:showPercent val="0"/>
              <c:showBubbleSize val="0"/>
            </c:dLbl>
            <c:dLbl>
              <c:idx val="7"/>
              <c:layout>
                <c:manualLayout>
                  <c:x val="2.7891460491307014E-3"/>
                  <c:y val="2.4754294828385068E-2"/>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Лист1!$A$2:$A$9</c:f>
              <c:strCache>
                <c:ptCount val="8"/>
                <c:pt idx="0">
                  <c:v>Неналоговые доходы</c:v>
                </c:pt>
                <c:pt idx="1">
                  <c:v>НДПИ</c:v>
                </c:pt>
                <c:pt idx="2">
                  <c:v>  Транспортный налог</c:v>
                </c:pt>
                <c:pt idx="3">
                  <c:v>Налоги на совокупный доход</c:v>
                </c:pt>
                <c:pt idx="4">
                  <c:v>Акцизы</c:v>
                </c:pt>
                <c:pt idx="5">
                  <c:v>  Налог на имущество организаций</c:v>
                </c:pt>
                <c:pt idx="6">
                  <c:v>  Налог на прибыль организаций</c:v>
                </c:pt>
                <c:pt idx="7">
                  <c:v>  Налог на доходы физических лиц</c:v>
                </c:pt>
              </c:strCache>
            </c:strRef>
          </c:cat>
          <c:val>
            <c:numRef>
              <c:f>Лист1!$B$2:$B$9</c:f>
              <c:numCache>
                <c:formatCode>\О\с\н\о\в\н\о\й</c:formatCode>
                <c:ptCount val="8"/>
                <c:pt idx="0">
                  <c:v>1.5396111901599987</c:v>
                </c:pt>
                <c:pt idx="1">
                  <c:v>0.88368456647000004</c:v>
                </c:pt>
                <c:pt idx="2">
                  <c:v>0.96632712057000003</c:v>
                </c:pt>
                <c:pt idx="3">
                  <c:v>2.1039246323400023</c:v>
                </c:pt>
                <c:pt idx="4">
                  <c:v>2.5020288129399999</c:v>
                </c:pt>
                <c:pt idx="5">
                  <c:v>8.1471476442799986</c:v>
                </c:pt>
                <c:pt idx="6">
                  <c:v>9.3741514863099997</c:v>
                </c:pt>
                <c:pt idx="7">
                  <c:v>13.893963354710001</c:v>
                </c:pt>
              </c:numCache>
            </c:numRef>
          </c:val>
        </c:ser>
        <c:ser>
          <c:idx val="1"/>
          <c:order val="1"/>
          <c:tx>
            <c:strRef>
              <c:f>Лист1!$C$1</c:f>
              <c:strCache>
                <c:ptCount val="1"/>
                <c:pt idx="0">
                  <c:v>уточненный план</c:v>
                </c:pt>
              </c:strCache>
            </c:strRef>
          </c:tx>
          <c:spPr>
            <a:solidFill>
              <a:srgbClr val="A62EE8"/>
            </a:solidFill>
          </c:spPr>
          <c:invertIfNegative val="0"/>
          <c:dLbls>
            <c:dLbl>
              <c:idx val="6"/>
              <c:layout>
                <c:manualLayout>
                  <c:x val="-5.5782920982614071E-3"/>
                  <c:y val="7.0726556652528881E-3"/>
                </c:manualLayout>
              </c:layout>
              <c:dLblPos val="outEnd"/>
              <c:showLegendKey val="0"/>
              <c:showVal val="1"/>
              <c:showCatName val="0"/>
              <c:showSerName val="0"/>
              <c:showPercent val="0"/>
              <c:showBubbleSize val="0"/>
            </c:dLbl>
            <c:txPr>
              <a:bodyPr/>
              <a:lstStyle/>
              <a:p>
                <a:pPr>
                  <a:defRPr b="1"/>
                </a:pPr>
                <a:endParaRPr lang="ru-RU"/>
              </a:p>
            </c:txPr>
            <c:dLblPos val="outEnd"/>
            <c:showLegendKey val="0"/>
            <c:showVal val="1"/>
            <c:showCatName val="0"/>
            <c:showSerName val="0"/>
            <c:showPercent val="0"/>
            <c:showBubbleSize val="0"/>
            <c:showLeaderLines val="0"/>
          </c:dLbls>
          <c:cat>
            <c:strRef>
              <c:f>Лист1!$A$2:$A$9</c:f>
              <c:strCache>
                <c:ptCount val="8"/>
                <c:pt idx="0">
                  <c:v>Неналоговые доходы</c:v>
                </c:pt>
                <c:pt idx="1">
                  <c:v>НДПИ</c:v>
                </c:pt>
                <c:pt idx="2">
                  <c:v>  Транспортный налог</c:v>
                </c:pt>
                <c:pt idx="3">
                  <c:v>Налоги на совокупный доход</c:v>
                </c:pt>
                <c:pt idx="4">
                  <c:v>Акцизы</c:v>
                </c:pt>
                <c:pt idx="5">
                  <c:v>  Налог на имущество организаций</c:v>
                </c:pt>
                <c:pt idx="6">
                  <c:v>  Налог на прибыль организаций</c:v>
                </c:pt>
                <c:pt idx="7">
                  <c:v>  Налог на доходы физических лиц</c:v>
                </c:pt>
              </c:strCache>
            </c:strRef>
          </c:cat>
          <c:val>
            <c:numRef>
              <c:f>Лист1!$C$2:$C$9</c:f>
              <c:numCache>
                <c:formatCode>\О\с\н\о\в\н\о\й</c:formatCode>
                <c:ptCount val="8"/>
                <c:pt idx="0">
                  <c:v>1.3982103907600001</c:v>
                </c:pt>
                <c:pt idx="1">
                  <c:v>0.89072700000000005</c:v>
                </c:pt>
                <c:pt idx="2">
                  <c:v>0.95476700000000003</c:v>
                </c:pt>
                <c:pt idx="3">
                  <c:v>1.9910787999999999</c:v>
                </c:pt>
                <c:pt idx="4">
                  <c:v>2.3580428999999969</c:v>
                </c:pt>
                <c:pt idx="5">
                  <c:v>8.0686410000000013</c:v>
                </c:pt>
                <c:pt idx="6">
                  <c:v>9.7019920999999982</c:v>
                </c:pt>
                <c:pt idx="7">
                  <c:v>13.781600999999998</c:v>
                </c:pt>
              </c:numCache>
            </c:numRef>
          </c:val>
        </c:ser>
        <c:ser>
          <c:idx val="2"/>
          <c:order val="2"/>
          <c:tx>
            <c:strRef>
              <c:f>Лист1!$D$1</c:f>
              <c:strCache>
                <c:ptCount val="1"/>
                <c:pt idx="0">
                  <c:v>первоначальный план</c:v>
                </c:pt>
              </c:strCache>
            </c:strRef>
          </c:tx>
          <c:spPr>
            <a:solidFill>
              <a:srgbClr val="2FD5E7"/>
            </a:solidFill>
          </c:spPr>
          <c:invertIfNegative val="0"/>
          <c:dLbls>
            <c:txPr>
              <a:bodyPr/>
              <a:lstStyle/>
              <a:p>
                <a:pPr>
                  <a:defRPr b="1"/>
                </a:pPr>
                <a:endParaRPr lang="ru-RU"/>
              </a:p>
            </c:txPr>
            <c:dLblPos val="outEnd"/>
            <c:showLegendKey val="0"/>
            <c:showVal val="1"/>
            <c:showCatName val="0"/>
            <c:showSerName val="0"/>
            <c:showPercent val="0"/>
            <c:showBubbleSize val="0"/>
            <c:showLeaderLines val="0"/>
          </c:dLbls>
          <c:cat>
            <c:strRef>
              <c:f>Лист1!$A$2:$A$9</c:f>
              <c:strCache>
                <c:ptCount val="8"/>
                <c:pt idx="0">
                  <c:v>Неналоговые доходы</c:v>
                </c:pt>
                <c:pt idx="1">
                  <c:v>НДПИ</c:v>
                </c:pt>
                <c:pt idx="2">
                  <c:v>  Транспортный налог</c:v>
                </c:pt>
                <c:pt idx="3">
                  <c:v>Налоги на совокупный доход</c:v>
                </c:pt>
                <c:pt idx="4">
                  <c:v>Акцизы</c:v>
                </c:pt>
                <c:pt idx="5">
                  <c:v>  Налог на имущество организаций</c:v>
                </c:pt>
                <c:pt idx="6">
                  <c:v>  Налог на прибыль организаций</c:v>
                </c:pt>
                <c:pt idx="7">
                  <c:v>  Налог на доходы физических лиц</c:v>
                </c:pt>
              </c:strCache>
            </c:strRef>
          </c:cat>
          <c:val>
            <c:numRef>
              <c:f>Лист1!$D$2:$D$9</c:f>
              <c:numCache>
                <c:formatCode>\О\с\н\о\в\н\о\й</c:formatCode>
                <c:ptCount val="8"/>
                <c:pt idx="0">
                  <c:v>1.1032468000000009</c:v>
                </c:pt>
                <c:pt idx="1">
                  <c:v>0.89963599999999999</c:v>
                </c:pt>
                <c:pt idx="2">
                  <c:v>0.88809499999999997</c:v>
                </c:pt>
                <c:pt idx="3">
                  <c:v>1.6345000000000001</c:v>
                </c:pt>
                <c:pt idx="4">
                  <c:v>1.9691126000000001</c:v>
                </c:pt>
                <c:pt idx="5">
                  <c:v>8.7924940000000067</c:v>
                </c:pt>
                <c:pt idx="6">
                  <c:v>10.274482000000004</c:v>
                </c:pt>
                <c:pt idx="7">
                  <c:v>11.846777100000001</c:v>
                </c:pt>
              </c:numCache>
            </c:numRef>
          </c:val>
        </c:ser>
        <c:dLbls>
          <c:showLegendKey val="0"/>
          <c:showVal val="1"/>
          <c:showCatName val="0"/>
          <c:showSerName val="0"/>
          <c:showPercent val="0"/>
          <c:showBubbleSize val="0"/>
        </c:dLbls>
        <c:gapWidth val="150"/>
        <c:axId val="104476032"/>
        <c:axId val="104498304"/>
      </c:barChart>
      <c:catAx>
        <c:axId val="104476032"/>
        <c:scaling>
          <c:orientation val="minMax"/>
        </c:scaling>
        <c:delete val="0"/>
        <c:axPos val="l"/>
        <c:majorTickMark val="out"/>
        <c:minorTickMark val="none"/>
        <c:tickLblPos val="nextTo"/>
        <c:txPr>
          <a:bodyPr/>
          <a:lstStyle/>
          <a:p>
            <a:pPr>
              <a:defRPr b="1">
                <a:latin typeface="Times New Roman" pitchFamily="18" charset="0"/>
                <a:cs typeface="Times New Roman" pitchFamily="18" charset="0"/>
              </a:defRPr>
            </a:pPr>
            <a:endParaRPr lang="ru-RU"/>
          </a:p>
        </c:txPr>
        <c:crossAx val="104498304"/>
        <c:crosses val="autoZero"/>
        <c:auto val="1"/>
        <c:lblAlgn val="ctr"/>
        <c:lblOffset val="100"/>
        <c:noMultiLvlLbl val="0"/>
      </c:catAx>
      <c:valAx>
        <c:axId val="104498304"/>
        <c:scaling>
          <c:orientation val="minMax"/>
        </c:scaling>
        <c:delete val="1"/>
        <c:axPos val="b"/>
        <c:numFmt formatCode="\О\с\н\о\в\н\о\й" sourceLinked="1"/>
        <c:majorTickMark val="out"/>
        <c:minorTickMark val="none"/>
        <c:tickLblPos val="nextTo"/>
        <c:crossAx val="104476032"/>
        <c:crosses val="autoZero"/>
        <c:crossBetween val="between"/>
      </c:valAx>
    </c:plotArea>
    <c:legend>
      <c:legendPos val="b"/>
      <c:overlay val="0"/>
      <c:txPr>
        <a:bodyPr/>
        <a:lstStyle/>
        <a:p>
          <a:pPr>
            <a:defRPr sz="1400">
              <a:latin typeface="Times New Roman" pitchFamily="18" charset="0"/>
              <a:cs typeface="Times New Roman" pitchFamily="18" charset="0"/>
            </a:defRPr>
          </a:pPr>
          <a:endParaRPr lang="ru-RU"/>
        </a:p>
      </c:txPr>
    </c:legend>
    <c:plotVisOnly val="1"/>
    <c:dispBlanksAs val="gap"/>
    <c:showDLblsOverMax val="0"/>
  </c:chart>
  <c:txPr>
    <a:bodyPr/>
    <a:lstStyle/>
    <a:p>
      <a:pPr>
        <a:defRPr sz="900"/>
      </a:pPr>
      <a:endParaRPr lang="ru-RU"/>
    </a:p>
  </c:txPr>
  <c:externalData r:id="rId1">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822167473893446E-2"/>
          <c:w val="0.97501443322994874"/>
          <c:h val="0.83654111046298862"/>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7922.4</c:v>
                </c:pt>
                <c:pt idx="1">
                  <c:v>9692.9</c:v>
                </c:pt>
                <c:pt idx="2">
                  <c:v>9667.1</c:v>
                </c:pt>
              </c:numCache>
            </c:numRef>
          </c:val>
          <c:smooth val="0"/>
        </c:ser>
        <c:ser>
          <c:idx val="3"/>
          <c:order val="3"/>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7922.4</c:v>
                </c:pt>
                <c:pt idx="1">
                  <c:v>9692.9</c:v>
                </c:pt>
                <c:pt idx="2">
                  <c:v>9667.1</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7922.4</c:v>
                </c:pt>
                <c:pt idx="1">
                  <c:v>9692.9</c:v>
                </c:pt>
                <c:pt idx="2">
                  <c:v>9667.1</c:v>
                </c:pt>
              </c:numCache>
            </c:numRef>
          </c:val>
          <c:smooth val="0"/>
        </c:ser>
        <c:ser>
          <c:idx val="0"/>
          <c:order val="0"/>
          <c:tx>
            <c:strRef>
              <c:f>Лист1!$B$1</c:f>
              <c:strCache>
                <c:ptCount val="1"/>
                <c:pt idx="0">
                  <c:v>Ряд 1</c:v>
                </c:pt>
              </c:strCache>
            </c:strRef>
          </c:tx>
          <c:spPr>
            <a:ln w="19050">
              <a:solidFill>
                <a:schemeClr val="bg1"/>
              </a:solidFill>
            </a:ln>
          </c:spPr>
          <c:marker>
            <c:symbol val="circle"/>
            <c:size val="7"/>
            <c:spPr>
              <a:solidFill>
                <a:schemeClr val="accent1">
                  <a:lumMod val="60000"/>
                  <a:lumOff val="40000"/>
                </a:schemeClr>
              </a:solidFill>
              <a:ln w="25400">
                <a:solidFill>
                  <a:schemeClr val="bg1"/>
                </a:solidFill>
              </a:ln>
            </c:spPr>
          </c:marker>
          <c:dLbls>
            <c:dLbl>
              <c:idx val="0"/>
              <c:layout>
                <c:manualLayout>
                  <c:x val="2.4023099221173082E-2"/>
                  <c:y val="0"/>
                </c:manualLayout>
              </c:layout>
              <c:dLblPos val="t"/>
              <c:showLegendKey val="0"/>
              <c:showVal val="1"/>
              <c:showCatName val="0"/>
              <c:showSerName val="0"/>
              <c:showPercent val="0"/>
              <c:showBubbleSize val="0"/>
            </c:dLbl>
            <c:txPr>
              <a:bodyPr/>
              <a:lstStyle/>
              <a:p>
                <a:pPr>
                  <a:defRPr sz="9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7922.4</c:v>
                </c:pt>
                <c:pt idx="1">
                  <c:v>9692.9</c:v>
                </c:pt>
                <c:pt idx="2">
                  <c:v>9667.1</c:v>
                </c:pt>
              </c:numCache>
            </c:numRef>
          </c:val>
          <c:smooth val="0"/>
        </c:ser>
        <c:dLbls>
          <c:showLegendKey val="0"/>
          <c:showVal val="0"/>
          <c:showCatName val="0"/>
          <c:showSerName val="0"/>
          <c:showPercent val="0"/>
          <c:showBubbleSize val="0"/>
        </c:dLbls>
        <c:marker val="1"/>
        <c:smooth val="0"/>
        <c:axId val="116729728"/>
        <c:axId val="116731264"/>
      </c:lineChart>
      <c:catAx>
        <c:axId val="116729728"/>
        <c:scaling>
          <c:orientation val="minMax"/>
        </c:scaling>
        <c:delete val="1"/>
        <c:axPos val="b"/>
        <c:numFmt formatCode="General" sourceLinked="1"/>
        <c:majorTickMark val="out"/>
        <c:minorTickMark val="none"/>
        <c:tickLblPos val="none"/>
        <c:crossAx val="116731264"/>
        <c:crosses val="autoZero"/>
        <c:auto val="1"/>
        <c:lblAlgn val="ctr"/>
        <c:lblOffset val="100"/>
        <c:noMultiLvlLbl val="0"/>
      </c:catAx>
      <c:valAx>
        <c:axId val="116731264"/>
        <c:scaling>
          <c:orientation val="minMax"/>
        </c:scaling>
        <c:delete val="1"/>
        <c:axPos val="l"/>
        <c:numFmt formatCode="\О\с\н\о\в\н\о\й" sourceLinked="1"/>
        <c:majorTickMark val="out"/>
        <c:minorTickMark val="none"/>
        <c:tickLblPos val="none"/>
        <c:crossAx val="116729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7.822167473893446E-2"/>
          <c:w val="0.89333321116663456"/>
          <c:h val="0.85359705852160861"/>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5004.5</c:v>
                </c:pt>
                <c:pt idx="1">
                  <c:v>5328.7</c:v>
                </c:pt>
                <c:pt idx="2">
                  <c:v>5328.6</c:v>
                </c:pt>
              </c:numCache>
            </c:numRef>
          </c:val>
          <c:smooth val="0"/>
        </c:ser>
        <c:ser>
          <c:idx val="0"/>
          <c:order val="0"/>
          <c:tx>
            <c:strRef>
              <c:f>Лист1!$B$1</c:f>
              <c:strCache>
                <c:ptCount val="1"/>
                <c:pt idx="0">
                  <c:v>Ряд 1</c:v>
                </c:pt>
              </c:strCache>
            </c:strRef>
          </c:tx>
          <c:spPr>
            <a:ln w="19050">
              <a:solidFill>
                <a:srgbClr val="F696FF"/>
              </a:solidFill>
            </a:ln>
          </c:spPr>
          <c:marker>
            <c:symbol val="circle"/>
            <c:size val="7"/>
            <c:spPr>
              <a:solidFill>
                <a:schemeClr val="bg1"/>
              </a:solidFill>
              <a:ln w="25400">
                <a:solidFill>
                  <a:srgbClr val="F696FF"/>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5004.5</c:v>
                </c:pt>
                <c:pt idx="1">
                  <c:v>5328.7</c:v>
                </c:pt>
                <c:pt idx="2">
                  <c:v>5328.6</c:v>
                </c:pt>
              </c:numCache>
            </c:numRef>
          </c:val>
          <c:smooth val="0"/>
        </c:ser>
        <c:dLbls>
          <c:showLegendKey val="0"/>
          <c:showVal val="0"/>
          <c:showCatName val="0"/>
          <c:showSerName val="0"/>
          <c:showPercent val="0"/>
          <c:showBubbleSize val="0"/>
        </c:dLbls>
        <c:marker val="1"/>
        <c:smooth val="0"/>
        <c:axId val="116768768"/>
        <c:axId val="116770304"/>
      </c:lineChart>
      <c:catAx>
        <c:axId val="116768768"/>
        <c:scaling>
          <c:orientation val="minMax"/>
        </c:scaling>
        <c:delete val="1"/>
        <c:axPos val="b"/>
        <c:numFmt formatCode="General" sourceLinked="1"/>
        <c:majorTickMark val="out"/>
        <c:minorTickMark val="none"/>
        <c:tickLblPos val="none"/>
        <c:crossAx val="116770304"/>
        <c:crosses val="autoZero"/>
        <c:auto val="1"/>
        <c:lblAlgn val="ctr"/>
        <c:lblOffset val="100"/>
        <c:noMultiLvlLbl val="0"/>
      </c:catAx>
      <c:valAx>
        <c:axId val="116770304"/>
        <c:scaling>
          <c:orientation val="minMax"/>
        </c:scaling>
        <c:delete val="1"/>
        <c:axPos val="l"/>
        <c:numFmt formatCode="\О\с\н\о\в\н\о\й" sourceLinked="1"/>
        <c:majorTickMark val="out"/>
        <c:minorTickMark val="none"/>
        <c:tickLblPos val="none"/>
        <c:crossAx val="116768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1222.9000000000001</c:v>
                </c:pt>
                <c:pt idx="1">
                  <c:v>1805.2</c:v>
                </c:pt>
                <c:pt idx="2">
                  <c:v>1805.1</c:v>
                </c:pt>
              </c:numCache>
            </c:numRef>
          </c:val>
          <c:smooth val="0"/>
        </c:ser>
        <c:ser>
          <c:idx val="0"/>
          <c:order val="0"/>
          <c:tx>
            <c:strRef>
              <c:f>Лист1!$B$1</c:f>
              <c:strCache>
                <c:ptCount val="1"/>
                <c:pt idx="0">
                  <c:v>Ряд 1</c:v>
                </c:pt>
              </c:strCache>
            </c:strRef>
          </c:tx>
          <c:spPr>
            <a:ln w="19050">
              <a:solidFill>
                <a:srgbClr val="FF3399"/>
              </a:solidFill>
            </a:ln>
          </c:spPr>
          <c:marker>
            <c:symbol val="circle"/>
            <c:size val="7"/>
            <c:spPr>
              <a:solidFill>
                <a:schemeClr val="bg1"/>
              </a:solidFill>
              <a:ln w="25400">
                <a:solidFill>
                  <a:srgbClr val="FF3399"/>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1222.9000000000001</c:v>
                </c:pt>
                <c:pt idx="1">
                  <c:v>1805.2</c:v>
                </c:pt>
                <c:pt idx="2">
                  <c:v>1805.1</c:v>
                </c:pt>
              </c:numCache>
            </c:numRef>
          </c:val>
          <c:smooth val="0"/>
        </c:ser>
        <c:dLbls>
          <c:showLegendKey val="0"/>
          <c:showVal val="0"/>
          <c:showCatName val="0"/>
          <c:showSerName val="0"/>
          <c:showPercent val="0"/>
          <c:showBubbleSize val="0"/>
        </c:dLbls>
        <c:marker val="1"/>
        <c:smooth val="0"/>
        <c:axId val="116832128"/>
        <c:axId val="116833664"/>
      </c:lineChart>
      <c:catAx>
        <c:axId val="116832128"/>
        <c:scaling>
          <c:orientation val="minMax"/>
        </c:scaling>
        <c:delete val="1"/>
        <c:axPos val="b"/>
        <c:numFmt formatCode="General" sourceLinked="1"/>
        <c:majorTickMark val="out"/>
        <c:minorTickMark val="none"/>
        <c:tickLblPos val="none"/>
        <c:crossAx val="116833664"/>
        <c:crosses val="autoZero"/>
        <c:auto val="1"/>
        <c:lblAlgn val="ctr"/>
        <c:lblOffset val="100"/>
        <c:noMultiLvlLbl val="0"/>
      </c:catAx>
      <c:valAx>
        <c:axId val="116833664"/>
        <c:scaling>
          <c:orientation val="minMax"/>
        </c:scaling>
        <c:delete val="1"/>
        <c:axPos val="l"/>
        <c:numFmt formatCode="\О\с\н\о\в\н\о\й" sourceLinked="1"/>
        <c:majorTickMark val="out"/>
        <c:minorTickMark val="none"/>
        <c:tickLblPos val="none"/>
        <c:crossAx val="116832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21571152607855762"/>
          <c:w val="0.89333321116663456"/>
          <c:h val="0.71603148384413262"/>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279.10000000000002</c:v>
                </c:pt>
                <c:pt idx="1">
                  <c:v>293.10000000000002</c:v>
                </c:pt>
                <c:pt idx="2">
                  <c:v>293.10000000000002</c:v>
                </c:pt>
              </c:numCache>
            </c:numRef>
          </c:val>
          <c:smooth val="0"/>
        </c:ser>
        <c:ser>
          <c:idx val="3"/>
          <c:order val="3"/>
          <c:tx>
            <c:strRef>
              <c:f>Лист1!$B$1</c:f>
              <c:strCache>
                <c:ptCount val="1"/>
                <c:pt idx="0">
                  <c:v>Ряд 1</c:v>
                </c:pt>
              </c:strCache>
            </c:strRef>
          </c:tx>
          <c:spPr>
            <a:ln w="19050">
              <a:solidFill>
                <a:srgbClr val="A62EE8"/>
              </a:solidFill>
            </a:ln>
          </c:spPr>
          <c:cat>
            <c:numRef>
              <c:f>Лист1!$A$2:$A$4</c:f>
              <c:numCache>
                <c:formatCode>General</c:formatCode>
                <c:ptCount val="3"/>
              </c:numCache>
            </c:numRef>
          </c:cat>
          <c:val>
            <c:numRef>
              <c:f>Лист1!$B$2:$B$4</c:f>
              <c:numCache>
                <c:formatCode>\О\с\н\о\в\н\о\й</c:formatCode>
                <c:ptCount val="3"/>
                <c:pt idx="0">
                  <c:v>279.10000000000002</c:v>
                </c:pt>
                <c:pt idx="1">
                  <c:v>293.10000000000002</c:v>
                </c:pt>
                <c:pt idx="2">
                  <c:v>293.10000000000002</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279.10000000000002</c:v>
                </c:pt>
                <c:pt idx="1">
                  <c:v>293.10000000000002</c:v>
                </c:pt>
                <c:pt idx="2">
                  <c:v>293.10000000000002</c:v>
                </c:pt>
              </c:numCache>
            </c:numRef>
          </c:val>
          <c:smooth val="0"/>
        </c:ser>
        <c:ser>
          <c:idx val="0"/>
          <c:order val="0"/>
          <c:tx>
            <c:strRef>
              <c:f>Лист1!$B$1</c:f>
              <c:strCache>
                <c:ptCount val="1"/>
                <c:pt idx="0">
                  <c:v>Ряд 1</c:v>
                </c:pt>
              </c:strCache>
            </c:strRef>
          </c:tx>
          <c:spPr>
            <a:ln w="19050">
              <a:solidFill>
                <a:srgbClr val="A62EE8"/>
              </a:solidFill>
            </a:ln>
          </c:spPr>
          <c:marker>
            <c:symbol val="circle"/>
            <c:size val="7"/>
            <c:spPr>
              <a:solidFill>
                <a:schemeClr val="bg1"/>
              </a:solidFill>
              <a:ln w="25400">
                <a:solidFill>
                  <a:srgbClr val="A62EE8"/>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279.10000000000002</c:v>
                </c:pt>
                <c:pt idx="1">
                  <c:v>293.10000000000002</c:v>
                </c:pt>
                <c:pt idx="2">
                  <c:v>293.10000000000002</c:v>
                </c:pt>
              </c:numCache>
            </c:numRef>
          </c:val>
          <c:smooth val="0"/>
        </c:ser>
        <c:dLbls>
          <c:showLegendKey val="0"/>
          <c:showVal val="0"/>
          <c:showCatName val="0"/>
          <c:showSerName val="0"/>
          <c:showPercent val="0"/>
          <c:showBubbleSize val="0"/>
        </c:dLbls>
        <c:marker val="1"/>
        <c:smooth val="0"/>
        <c:axId val="116872704"/>
        <c:axId val="116874240"/>
      </c:lineChart>
      <c:catAx>
        <c:axId val="116872704"/>
        <c:scaling>
          <c:orientation val="minMax"/>
        </c:scaling>
        <c:delete val="1"/>
        <c:axPos val="b"/>
        <c:numFmt formatCode="General" sourceLinked="1"/>
        <c:majorTickMark val="out"/>
        <c:minorTickMark val="none"/>
        <c:tickLblPos val="none"/>
        <c:crossAx val="116874240"/>
        <c:crosses val="autoZero"/>
        <c:auto val="1"/>
        <c:lblAlgn val="ctr"/>
        <c:lblOffset val="100"/>
        <c:noMultiLvlLbl val="0"/>
      </c:catAx>
      <c:valAx>
        <c:axId val="116874240"/>
        <c:scaling>
          <c:orientation val="minMax"/>
        </c:scaling>
        <c:delete val="1"/>
        <c:axPos val="l"/>
        <c:numFmt formatCode="\О\с\н\о\в\н\о\й" sourceLinked="1"/>
        <c:majorTickMark val="out"/>
        <c:minorTickMark val="none"/>
        <c:tickLblPos val="none"/>
        <c:crossAx val="1168727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21571152607855762"/>
          <c:w val="0.89333321116663456"/>
          <c:h val="0.77952310295041061"/>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14.7</c:v>
                </c:pt>
                <c:pt idx="1">
                  <c:v>46.2</c:v>
                </c:pt>
                <c:pt idx="2">
                  <c:v>46.2</c:v>
                </c:pt>
              </c:numCache>
            </c:numRef>
          </c:val>
          <c:smooth val="0"/>
        </c:ser>
        <c:ser>
          <c:idx val="0"/>
          <c:order val="0"/>
          <c:tx>
            <c:strRef>
              <c:f>Лист1!$B$1</c:f>
              <c:strCache>
                <c:ptCount val="1"/>
                <c:pt idx="0">
                  <c:v>Ряд 1</c:v>
                </c:pt>
              </c:strCache>
            </c:strRef>
          </c:tx>
          <c:spPr>
            <a:ln w="19050">
              <a:solidFill>
                <a:srgbClr val="B365B5"/>
              </a:solidFill>
            </a:ln>
          </c:spPr>
          <c:marker>
            <c:symbol val="circle"/>
            <c:size val="7"/>
            <c:spPr>
              <a:solidFill>
                <a:schemeClr val="bg1"/>
              </a:solidFill>
              <a:ln w="25400">
                <a:solidFill>
                  <a:srgbClr val="B365B5"/>
                </a:solidFill>
              </a:ln>
            </c:spPr>
          </c:marker>
          <c:dLbls>
            <c:dLbl>
              <c:idx val="1"/>
              <c:layout>
                <c:manualLayout>
                  <c:x val="-0.1624241600108785"/>
                  <c:y val="-0.11712190918790459"/>
                </c:manualLayout>
              </c:layout>
              <c:dLblPos val="r"/>
              <c:showLegendKey val="0"/>
              <c:showVal val="1"/>
              <c:showCatName val="0"/>
              <c:showSerName val="0"/>
              <c:showPercent val="0"/>
              <c:showBubbleSize val="0"/>
            </c:dLbl>
            <c:dLbl>
              <c:idx val="2"/>
              <c:layout>
                <c:manualLayout>
                  <c:x val="-4.2983926121751934E-2"/>
                  <c:y val="-0.13683560565763647"/>
                </c:manualLayout>
              </c:layout>
              <c:dLblPos val="r"/>
              <c:showLegendKey val="0"/>
              <c:showVal val="1"/>
              <c:showCatName val="0"/>
              <c:showSerName val="0"/>
              <c:showPercent val="0"/>
              <c:showBubbleSize val="0"/>
            </c:dLbl>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14.7</c:v>
                </c:pt>
                <c:pt idx="1">
                  <c:v>46.2</c:v>
                </c:pt>
                <c:pt idx="2">
                  <c:v>46.2</c:v>
                </c:pt>
              </c:numCache>
            </c:numRef>
          </c:val>
          <c:smooth val="0"/>
        </c:ser>
        <c:dLbls>
          <c:showLegendKey val="0"/>
          <c:showVal val="0"/>
          <c:showCatName val="0"/>
          <c:showSerName val="0"/>
          <c:showPercent val="0"/>
          <c:showBubbleSize val="0"/>
        </c:dLbls>
        <c:marker val="1"/>
        <c:smooth val="0"/>
        <c:axId val="123895168"/>
        <c:axId val="123905152"/>
      </c:lineChart>
      <c:catAx>
        <c:axId val="123895168"/>
        <c:scaling>
          <c:orientation val="minMax"/>
        </c:scaling>
        <c:delete val="1"/>
        <c:axPos val="b"/>
        <c:numFmt formatCode="General" sourceLinked="1"/>
        <c:majorTickMark val="out"/>
        <c:minorTickMark val="none"/>
        <c:tickLblPos val="none"/>
        <c:crossAx val="123905152"/>
        <c:crosses val="autoZero"/>
        <c:auto val="1"/>
        <c:lblAlgn val="ctr"/>
        <c:lblOffset val="100"/>
        <c:noMultiLvlLbl val="0"/>
      </c:catAx>
      <c:valAx>
        <c:axId val="123905152"/>
        <c:scaling>
          <c:orientation val="minMax"/>
        </c:scaling>
        <c:delete val="1"/>
        <c:axPos val="l"/>
        <c:numFmt formatCode="\О\с\н\о\в\н\о\й" sourceLinked="1"/>
        <c:majorTickMark val="out"/>
        <c:minorTickMark val="none"/>
        <c:tickLblPos val="none"/>
        <c:crossAx val="1238951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2.031731811400954E-3"/>
          <c:w val="0.89333321116663456"/>
          <c:h val="0.93675834789808365"/>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671</c:v>
                </c:pt>
                <c:pt idx="1">
                  <c:v>1235.3</c:v>
                </c:pt>
                <c:pt idx="2">
                  <c:v>1221</c:v>
                </c:pt>
              </c:numCache>
            </c:numRef>
          </c:val>
          <c:smooth val="0"/>
        </c:ser>
        <c:ser>
          <c:idx val="3"/>
          <c:order val="3"/>
          <c:tx>
            <c:strRef>
              <c:f>Лист1!$B$1</c:f>
              <c:strCache>
                <c:ptCount val="1"/>
                <c:pt idx="0">
                  <c:v>Ряд 1</c:v>
                </c:pt>
              </c:strCache>
            </c:strRef>
          </c:tx>
          <c:spPr>
            <a:ln w="19050">
              <a:solidFill>
                <a:srgbClr val="887DC9"/>
              </a:solidFill>
            </a:ln>
          </c:spPr>
          <c:cat>
            <c:numRef>
              <c:f>Лист1!$A$2:$A$4</c:f>
              <c:numCache>
                <c:formatCode>General</c:formatCode>
                <c:ptCount val="3"/>
              </c:numCache>
            </c:numRef>
          </c:cat>
          <c:val>
            <c:numRef>
              <c:f>Лист1!$B$2:$B$4</c:f>
              <c:numCache>
                <c:formatCode>\О\с\н\о\в\н\о\й</c:formatCode>
                <c:ptCount val="3"/>
                <c:pt idx="0">
                  <c:v>671</c:v>
                </c:pt>
                <c:pt idx="1">
                  <c:v>1235.3</c:v>
                </c:pt>
                <c:pt idx="2">
                  <c:v>1221</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671</c:v>
                </c:pt>
                <c:pt idx="1">
                  <c:v>1235.3</c:v>
                </c:pt>
                <c:pt idx="2">
                  <c:v>1221</c:v>
                </c:pt>
              </c:numCache>
            </c:numRef>
          </c:val>
          <c:smooth val="0"/>
        </c:ser>
        <c:ser>
          <c:idx val="0"/>
          <c:order val="0"/>
          <c:tx>
            <c:strRef>
              <c:f>Лист1!$B$1</c:f>
              <c:strCache>
                <c:ptCount val="1"/>
                <c:pt idx="0">
                  <c:v>Ряд 1</c:v>
                </c:pt>
              </c:strCache>
            </c:strRef>
          </c:tx>
          <c:spPr>
            <a:ln w="19050">
              <a:solidFill>
                <a:srgbClr val="00B050"/>
              </a:solidFill>
            </a:ln>
          </c:spPr>
          <c:marker>
            <c:symbol val="circle"/>
            <c:size val="7"/>
            <c:spPr>
              <a:solidFill>
                <a:schemeClr val="bg1"/>
              </a:solidFill>
              <a:ln w="25400">
                <a:solidFill>
                  <a:srgbClr val="00B050"/>
                </a:solidFill>
              </a:ln>
            </c:spPr>
          </c:marker>
          <c:dLbls>
            <c:dLbl>
              <c:idx val="1"/>
              <c:layout>
                <c:manualLayout>
                  <c:x val="4.9382370415994034E-3"/>
                  <c:y val="0.48888546711834918"/>
                </c:manualLayout>
              </c:layout>
              <c:dLblPos val="t"/>
              <c:showLegendKey val="0"/>
              <c:showVal val="1"/>
              <c:showCatName val="0"/>
              <c:showSerName val="0"/>
              <c:showPercent val="0"/>
              <c:showBubbleSize val="0"/>
            </c:dLbl>
            <c:dLbl>
              <c:idx val="2"/>
              <c:layout>
                <c:manualLayout>
                  <c:x val="-9.8764740831988728E-3"/>
                  <c:y val="0.47936147428539488"/>
                </c:manualLayout>
              </c:layout>
              <c:dLblPos val="t"/>
              <c:showLegendKey val="0"/>
              <c:showVal val="1"/>
              <c:showCatName val="0"/>
              <c:showSerName val="0"/>
              <c:showPercent val="0"/>
              <c:showBubbleSize val="0"/>
            </c:dLbl>
            <c:dLbl>
              <c:idx val="3"/>
              <c:layout>
                <c:manualLayout>
                  <c:x val="3.4567659291195769E-2"/>
                  <c:y val="0.27936312406762331"/>
                </c:manualLayout>
              </c:layout>
              <c:dLblPos val="t"/>
              <c:showLegendKey val="0"/>
              <c:showVal val="1"/>
              <c:showCatName val="0"/>
              <c:showSerName val="0"/>
              <c:showPercent val="0"/>
              <c:showBubbleSize val="0"/>
            </c:dLbl>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671</c:v>
                </c:pt>
                <c:pt idx="1">
                  <c:v>1235.3</c:v>
                </c:pt>
                <c:pt idx="2">
                  <c:v>1221</c:v>
                </c:pt>
              </c:numCache>
            </c:numRef>
          </c:val>
          <c:smooth val="0"/>
        </c:ser>
        <c:dLbls>
          <c:showLegendKey val="0"/>
          <c:showVal val="0"/>
          <c:showCatName val="0"/>
          <c:showSerName val="0"/>
          <c:showPercent val="0"/>
          <c:showBubbleSize val="0"/>
        </c:dLbls>
        <c:marker val="1"/>
        <c:smooth val="0"/>
        <c:axId val="123923456"/>
        <c:axId val="123949824"/>
      </c:lineChart>
      <c:catAx>
        <c:axId val="123923456"/>
        <c:scaling>
          <c:orientation val="minMax"/>
        </c:scaling>
        <c:delete val="1"/>
        <c:axPos val="b"/>
        <c:numFmt formatCode="General" sourceLinked="1"/>
        <c:majorTickMark val="out"/>
        <c:minorTickMark val="none"/>
        <c:tickLblPos val="none"/>
        <c:crossAx val="123949824"/>
        <c:crosses val="autoZero"/>
        <c:auto val="1"/>
        <c:lblAlgn val="ctr"/>
        <c:lblOffset val="100"/>
        <c:noMultiLvlLbl val="0"/>
      </c:catAx>
      <c:valAx>
        <c:axId val="123949824"/>
        <c:scaling>
          <c:orientation val="minMax"/>
        </c:scaling>
        <c:delete val="1"/>
        <c:axPos val="l"/>
        <c:numFmt formatCode="\О\с\н\о\в\н\о\й" sourceLinked="1"/>
        <c:majorTickMark val="out"/>
        <c:minorTickMark val="none"/>
        <c:tickLblPos val="none"/>
        <c:crossAx val="123923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6.0157059268176577E-2"/>
          <c:w val="0.89333321116663456"/>
          <c:h val="0.9398429407318234"/>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92.1</c:v>
                </c:pt>
                <c:pt idx="1">
                  <c:v>114.4</c:v>
                </c:pt>
                <c:pt idx="2">
                  <c:v>114.4</c:v>
                </c:pt>
              </c:numCache>
            </c:numRef>
          </c:val>
          <c:smooth val="0"/>
        </c:ser>
        <c:ser>
          <c:idx val="3"/>
          <c:order val="3"/>
          <c:tx>
            <c:strRef>
              <c:f>Лист1!$B$1</c:f>
              <c:strCache>
                <c:ptCount val="1"/>
                <c:pt idx="0">
                  <c:v>Ряд 1</c:v>
                </c:pt>
              </c:strCache>
            </c:strRef>
          </c:tx>
          <c:spPr>
            <a:ln w="19050">
              <a:solidFill>
                <a:srgbClr val="A62EE8"/>
              </a:solidFill>
            </a:ln>
          </c:spPr>
          <c:cat>
            <c:numRef>
              <c:f>Лист1!$A$2:$A$4</c:f>
              <c:numCache>
                <c:formatCode>General</c:formatCode>
                <c:ptCount val="3"/>
              </c:numCache>
            </c:numRef>
          </c:cat>
          <c:val>
            <c:numRef>
              <c:f>Лист1!$B$2:$B$4</c:f>
              <c:numCache>
                <c:formatCode>\О\с\н\о\в\н\о\й</c:formatCode>
                <c:ptCount val="3"/>
                <c:pt idx="0">
                  <c:v>92.1</c:v>
                </c:pt>
                <c:pt idx="1">
                  <c:v>114.4</c:v>
                </c:pt>
                <c:pt idx="2">
                  <c:v>114.4</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92.1</c:v>
                </c:pt>
                <c:pt idx="1">
                  <c:v>114.4</c:v>
                </c:pt>
                <c:pt idx="2">
                  <c:v>114.4</c:v>
                </c:pt>
              </c:numCache>
            </c:numRef>
          </c:val>
          <c:smooth val="0"/>
        </c:ser>
        <c:ser>
          <c:idx val="0"/>
          <c:order val="0"/>
          <c:tx>
            <c:strRef>
              <c:f>Лист1!$B$1</c:f>
              <c:strCache>
                <c:ptCount val="1"/>
                <c:pt idx="0">
                  <c:v>Ряд 1</c:v>
                </c:pt>
              </c:strCache>
            </c:strRef>
          </c:tx>
          <c:spPr>
            <a:ln w="19050">
              <a:solidFill>
                <a:schemeClr val="accent6">
                  <a:lumMod val="75000"/>
                </a:schemeClr>
              </a:solidFill>
            </a:ln>
          </c:spPr>
          <c:marker>
            <c:symbol val="circle"/>
            <c:size val="7"/>
            <c:spPr>
              <a:solidFill>
                <a:schemeClr val="bg1"/>
              </a:solidFill>
              <a:ln w="25400">
                <a:solidFill>
                  <a:schemeClr val="accent6">
                    <a:lumMod val="75000"/>
                  </a:schemeClr>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92.1</c:v>
                </c:pt>
                <c:pt idx="1">
                  <c:v>114.4</c:v>
                </c:pt>
                <c:pt idx="2">
                  <c:v>114.4</c:v>
                </c:pt>
              </c:numCache>
            </c:numRef>
          </c:val>
          <c:smooth val="0"/>
        </c:ser>
        <c:dLbls>
          <c:showLegendKey val="0"/>
          <c:showVal val="0"/>
          <c:showCatName val="0"/>
          <c:showSerName val="0"/>
          <c:showPercent val="0"/>
          <c:showBubbleSize val="0"/>
        </c:dLbls>
        <c:marker val="1"/>
        <c:smooth val="0"/>
        <c:axId val="124070528"/>
        <c:axId val="124084608"/>
      </c:lineChart>
      <c:catAx>
        <c:axId val="124070528"/>
        <c:scaling>
          <c:orientation val="minMax"/>
        </c:scaling>
        <c:delete val="1"/>
        <c:axPos val="b"/>
        <c:numFmt formatCode="General" sourceLinked="1"/>
        <c:majorTickMark val="out"/>
        <c:minorTickMark val="none"/>
        <c:tickLblPos val="none"/>
        <c:crossAx val="124084608"/>
        <c:crosses val="autoZero"/>
        <c:auto val="1"/>
        <c:lblAlgn val="ctr"/>
        <c:lblOffset val="100"/>
        <c:noMultiLvlLbl val="0"/>
      </c:catAx>
      <c:valAx>
        <c:axId val="124084608"/>
        <c:scaling>
          <c:orientation val="minMax"/>
        </c:scaling>
        <c:delete val="1"/>
        <c:axPos val="l"/>
        <c:numFmt formatCode="\О\с\н\о\в\н\о\й" sourceLinked="1"/>
        <c:majorTickMark val="out"/>
        <c:minorTickMark val="none"/>
        <c:tickLblPos val="none"/>
        <c:crossAx val="1240705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21571152607855762"/>
          <c:w val="0.89333321116663456"/>
          <c:h val="0.77952310295041061"/>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70.2</c:v>
                </c:pt>
                <c:pt idx="1">
                  <c:v>101.3</c:v>
                </c:pt>
                <c:pt idx="2">
                  <c:v>99.2</c:v>
                </c:pt>
              </c:numCache>
            </c:numRef>
          </c:val>
          <c:smooth val="0"/>
        </c:ser>
        <c:ser>
          <c:idx val="3"/>
          <c:order val="3"/>
          <c:tx>
            <c:strRef>
              <c:f>Лист1!$B$1</c:f>
              <c:strCache>
                <c:ptCount val="1"/>
                <c:pt idx="0">
                  <c:v>Ряд 1</c:v>
                </c:pt>
              </c:strCache>
            </c:strRef>
          </c:tx>
          <c:spPr>
            <a:ln w="19050">
              <a:solidFill>
                <a:srgbClr val="A62EE8"/>
              </a:solidFill>
            </a:ln>
          </c:spPr>
          <c:cat>
            <c:numRef>
              <c:f>Лист1!$A$2:$A$4</c:f>
              <c:numCache>
                <c:formatCode>General</c:formatCode>
                <c:ptCount val="3"/>
              </c:numCache>
            </c:numRef>
          </c:cat>
          <c:val>
            <c:numRef>
              <c:f>Лист1!$B$2:$B$4</c:f>
              <c:numCache>
                <c:formatCode>\О\с\н\о\в\н\о\й</c:formatCode>
                <c:ptCount val="3"/>
                <c:pt idx="0">
                  <c:v>70.2</c:v>
                </c:pt>
                <c:pt idx="1">
                  <c:v>101.3</c:v>
                </c:pt>
                <c:pt idx="2">
                  <c:v>99.2</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70.2</c:v>
                </c:pt>
                <c:pt idx="1">
                  <c:v>101.3</c:v>
                </c:pt>
                <c:pt idx="2">
                  <c:v>99.2</c:v>
                </c:pt>
              </c:numCache>
            </c:numRef>
          </c:val>
          <c:smooth val="0"/>
        </c:ser>
        <c:ser>
          <c:idx val="0"/>
          <c:order val="0"/>
          <c:tx>
            <c:strRef>
              <c:f>Лист1!$B$1</c:f>
              <c:strCache>
                <c:ptCount val="1"/>
                <c:pt idx="0">
                  <c:v>Ряд 1</c:v>
                </c:pt>
              </c:strCache>
            </c:strRef>
          </c:tx>
          <c:spPr>
            <a:ln w="19050">
              <a:solidFill>
                <a:srgbClr val="3B7CDB"/>
              </a:solidFill>
            </a:ln>
          </c:spPr>
          <c:marker>
            <c:symbol val="circle"/>
            <c:size val="7"/>
            <c:spPr>
              <a:solidFill>
                <a:schemeClr val="bg1"/>
              </a:solidFill>
              <a:ln w="25400">
                <a:solidFill>
                  <a:srgbClr val="3B7CDB"/>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70.2</c:v>
                </c:pt>
                <c:pt idx="1">
                  <c:v>101.3</c:v>
                </c:pt>
                <c:pt idx="2">
                  <c:v>99.2</c:v>
                </c:pt>
              </c:numCache>
            </c:numRef>
          </c:val>
          <c:smooth val="0"/>
        </c:ser>
        <c:dLbls>
          <c:showLegendKey val="0"/>
          <c:showVal val="0"/>
          <c:showCatName val="0"/>
          <c:showSerName val="0"/>
          <c:showPercent val="0"/>
          <c:showBubbleSize val="0"/>
        </c:dLbls>
        <c:marker val="1"/>
        <c:smooth val="0"/>
        <c:axId val="124119680"/>
        <c:axId val="123994496"/>
      </c:lineChart>
      <c:catAx>
        <c:axId val="124119680"/>
        <c:scaling>
          <c:orientation val="minMax"/>
        </c:scaling>
        <c:delete val="1"/>
        <c:axPos val="b"/>
        <c:numFmt formatCode="General" sourceLinked="1"/>
        <c:majorTickMark val="out"/>
        <c:minorTickMark val="none"/>
        <c:tickLblPos val="none"/>
        <c:crossAx val="123994496"/>
        <c:crosses val="autoZero"/>
        <c:auto val="1"/>
        <c:lblAlgn val="ctr"/>
        <c:lblOffset val="100"/>
        <c:noMultiLvlLbl val="0"/>
      </c:catAx>
      <c:valAx>
        <c:axId val="123994496"/>
        <c:scaling>
          <c:orientation val="minMax"/>
        </c:scaling>
        <c:delete val="1"/>
        <c:axPos val="l"/>
        <c:numFmt formatCode="\О\с\н\о\в\н\о\й" sourceLinked="1"/>
        <c:majorTickMark val="out"/>
        <c:minorTickMark val="none"/>
        <c:tickLblPos val="none"/>
        <c:crossAx val="1241196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6.0157059268176577E-2"/>
          <c:w val="0.89333321116663456"/>
          <c:h val="0.83637839805145719"/>
        </c:manualLayout>
      </c:layout>
      <c:lineChart>
        <c:grouping val="standard"/>
        <c:varyColors val="0"/>
        <c:ser>
          <c:idx val="2"/>
          <c:order val="2"/>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567.9</c:v>
                </c:pt>
                <c:pt idx="1">
                  <c:v>768.7</c:v>
                </c:pt>
                <c:pt idx="2">
                  <c:v>759.5</c:v>
                </c:pt>
              </c:numCache>
            </c:numRef>
          </c:val>
          <c:smooth val="0"/>
        </c:ser>
        <c:ser>
          <c:idx val="3"/>
          <c:order val="3"/>
          <c:tx>
            <c:strRef>
              <c:f>Лист1!$B$1</c:f>
              <c:strCache>
                <c:ptCount val="1"/>
                <c:pt idx="0">
                  <c:v>Ряд 1</c:v>
                </c:pt>
              </c:strCache>
            </c:strRef>
          </c:tx>
          <c:spPr>
            <a:ln w="19050">
              <a:solidFill>
                <a:srgbClr val="A62EE8"/>
              </a:solidFill>
            </a:ln>
          </c:spPr>
          <c:cat>
            <c:numRef>
              <c:f>Лист1!$A$2:$A$4</c:f>
              <c:numCache>
                <c:formatCode>General</c:formatCode>
                <c:ptCount val="3"/>
              </c:numCache>
            </c:numRef>
          </c:cat>
          <c:val>
            <c:numRef>
              <c:f>Лист1!$B$2:$B$4</c:f>
              <c:numCache>
                <c:formatCode>\О\с\н\о\в\н\о\й</c:formatCode>
                <c:ptCount val="3"/>
                <c:pt idx="0">
                  <c:v>567.9</c:v>
                </c:pt>
                <c:pt idx="1">
                  <c:v>768.7</c:v>
                </c:pt>
                <c:pt idx="2">
                  <c:v>759.5</c:v>
                </c:pt>
              </c:numCache>
            </c:numRef>
          </c:val>
          <c:smooth val="0"/>
        </c:ser>
        <c:ser>
          <c:idx val="1"/>
          <c:order val="1"/>
          <c:tx>
            <c:strRef>
              <c:f>Лист1!$B$1</c:f>
              <c:strCache>
                <c:ptCount val="1"/>
                <c:pt idx="0">
                  <c:v>Ряд 1</c:v>
                </c:pt>
              </c:strCache>
            </c:strRef>
          </c:tx>
          <c:spPr>
            <a:ln w="19050">
              <a:solidFill>
                <a:schemeClr val="bg1"/>
              </a:solidFill>
            </a:ln>
          </c:spPr>
          <c:cat>
            <c:numRef>
              <c:f>Лист1!$A$2:$A$4</c:f>
              <c:numCache>
                <c:formatCode>General</c:formatCode>
                <c:ptCount val="3"/>
              </c:numCache>
            </c:numRef>
          </c:cat>
          <c:val>
            <c:numRef>
              <c:f>Лист1!$B$2:$B$4</c:f>
              <c:numCache>
                <c:formatCode>\О\с\н\о\в\н\о\й</c:formatCode>
                <c:ptCount val="3"/>
                <c:pt idx="0">
                  <c:v>567.9</c:v>
                </c:pt>
                <c:pt idx="1">
                  <c:v>768.7</c:v>
                </c:pt>
                <c:pt idx="2">
                  <c:v>759.5</c:v>
                </c:pt>
              </c:numCache>
            </c:numRef>
          </c:val>
          <c:smooth val="0"/>
        </c:ser>
        <c:ser>
          <c:idx val="0"/>
          <c:order val="0"/>
          <c:tx>
            <c:strRef>
              <c:f>Лист1!$B$1</c:f>
              <c:strCache>
                <c:ptCount val="1"/>
                <c:pt idx="0">
                  <c:v>Ряд 1</c:v>
                </c:pt>
              </c:strCache>
            </c:strRef>
          </c:tx>
          <c:spPr>
            <a:ln w="19050">
              <a:solidFill>
                <a:srgbClr val="00B0F0"/>
              </a:solidFill>
            </a:ln>
          </c:spPr>
          <c:marker>
            <c:symbol val="circle"/>
            <c:size val="7"/>
            <c:spPr>
              <a:solidFill>
                <a:schemeClr val="bg1"/>
              </a:solidFill>
              <a:ln w="25400">
                <a:solidFill>
                  <a:srgbClr val="00B0F0"/>
                </a:solidFill>
              </a:ln>
            </c:spPr>
          </c:marker>
          <c:dLbls>
            <c:dLbl>
              <c:idx val="0"/>
              <c:layout>
                <c:manualLayout>
                  <c:x val="-0.12368691657025629"/>
                  <c:y val="0.24705961035365537"/>
                </c:manualLayout>
              </c:layout>
              <c:dLblPos val="r"/>
              <c:showLegendKey val="0"/>
              <c:showVal val="1"/>
              <c:showCatName val="0"/>
              <c:showSerName val="0"/>
              <c:showPercent val="0"/>
              <c:showBubbleSize val="0"/>
            </c:dLbl>
            <c:dLbl>
              <c:idx val="1"/>
              <c:layout>
                <c:manualLayout>
                  <c:x val="1.9219084702440901E-2"/>
                  <c:y val="0.31604717066236182"/>
                </c:manualLayout>
              </c:layout>
              <c:dLblPos val="t"/>
              <c:showLegendKey val="0"/>
              <c:showVal val="1"/>
              <c:showCatName val="0"/>
              <c:showSerName val="0"/>
              <c:showPercent val="0"/>
              <c:showBubbleSize val="0"/>
            </c:dLbl>
            <c:dLbl>
              <c:idx val="2"/>
              <c:layout>
                <c:manualLayout>
                  <c:x val="1.9219084702440901E-2"/>
                  <c:y val="0.43456485966075337"/>
                </c:manualLayout>
              </c:layout>
              <c:dLblPos val="t"/>
              <c:showLegendKey val="0"/>
              <c:showVal val="1"/>
              <c:showCatName val="0"/>
              <c:showSerName val="0"/>
              <c:showPercent val="0"/>
              <c:showBubbleSize val="0"/>
            </c:dLbl>
            <c:dLbl>
              <c:idx val="3"/>
              <c:layout>
                <c:manualLayout>
                  <c:x val="3.8438169404881796E-2"/>
                  <c:y val="7.90117926655904E-2"/>
                </c:manualLayout>
              </c:layout>
              <c:dLblPos val="t"/>
              <c:showLegendKey val="0"/>
              <c:showVal val="1"/>
              <c:showCatName val="0"/>
              <c:showSerName val="0"/>
              <c:showPercent val="0"/>
              <c:showBubbleSize val="0"/>
            </c:dLbl>
            <c:txPr>
              <a:bodyPr/>
              <a:lstStyle/>
              <a:p>
                <a:pPr>
                  <a:defRPr sz="900"/>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567.9</c:v>
                </c:pt>
                <c:pt idx="1">
                  <c:v>768.7</c:v>
                </c:pt>
                <c:pt idx="2">
                  <c:v>759.5</c:v>
                </c:pt>
              </c:numCache>
            </c:numRef>
          </c:val>
          <c:smooth val="0"/>
        </c:ser>
        <c:dLbls>
          <c:showLegendKey val="0"/>
          <c:showVal val="0"/>
          <c:showCatName val="0"/>
          <c:showSerName val="0"/>
          <c:showPercent val="0"/>
          <c:showBubbleSize val="0"/>
        </c:dLbls>
        <c:marker val="1"/>
        <c:smooth val="0"/>
        <c:axId val="124127104"/>
        <c:axId val="124128640"/>
      </c:lineChart>
      <c:catAx>
        <c:axId val="124127104"/>
        <c:scaling>
          <c:orientation val="minMax"/>
        </c:scaling>
        <c:delete val="1"/>
        <c:axPos val="b"/>
        <c:numFmt formatCode="General" sourceLinked="1"/>
        <c:majorTickMark val="out"/>
        <c:minorTickMark val="none"/>
        <c:tickLblPos val="none"/>
        <c:crossAx val="124128640"/>
        <c:crosses val="autoZero"/>
        <c:auto val="1"/>
        <c:lblAlgn val="ctr"/>
        <c:lblOffset val="100"/>
        <c:noMultiLvlLbl val="0"/>
      </c:catAx>
      <c:valAx>
        <c:axId val="124128640"/>
        <c:scaling>
          <c:orientation val="minMax"/>
        </c:scaling>
        <c:delete val="1"/>
        <c:axPos val="l"/>
        <c:numFmt formatCode="\О\с\н\о\в\н\о\й" sourceLinked="1"/>
        <c:majorTickMark val="out"/>
        <c:minorTickMark val="none"/>
        <c:tickLblPos val="none"/>
        <c:crossAx val="124127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Лист1!$A$1</c:f>
              <c:strCache>
                <c:ptCount val="1"/>
                <c:pt idx="0">
                  <c:v>1</c:v>
                </c:pt>
              </c:strCache>
            </c:strRef>
          </c:tx>
          <c:cat>
            <c:multiLvlStrRef>
              <c:f>Лист1!#ССЫЛКА!</c:f>
            </c:multiLvlStrRef>
          </c:cat>
          <c:val>
            <c:numRef>
              <c:f>Лист1!$A$2:$A$4</c:f>
              <c:numCache>
                <c:formatCode>General</c:formatCode>
                <c:ptCount val="3"/>
              </c:numCache>
            </c:numRef>
          </c:val>
          <c:smooth val="0"/>
        </c:ser>
        <c:ser>
          <c:idx val="4"/>
          <c:order val="4"/>
          <c:tx>
            <c:strRef>
              <c:f>Лист1!$B$1</c:f>
              <c:strCache>
                <c:ptCount val="1"/>
                <c:pt idx="0">
                  <c:v>2</c:v>
                </c:pt>
              </c:strCache>
            </c:strRef>
          </c:tx>
          <c:cat>
            <c:multiLvlStrRef>
              <c:f>Лист1!#ССЫЛКА!</c:f>
            </c:multiLvlStrRef>
          </c:cat>
          <c:val>
            <c:numRef>
              <c:f>Лист1!$B$2:$B$4</c:f>
              <c:numCache>
                <c:formatCode>General</c:formatCode>
                <c:ptCount val="3"/>
              </c:numCache>
            </c:numRef>
          </c:val>
          <c:smooth val="0"/>
        </c:ser>
        <c:ser>
          <c:idx val="5"/>
          <c:order val="5"/>
          <c:tx>
            <c:strRef>
              <c:f>Лист1!$C$1</c:f>
              <c:strCache>
                <c:ptCount val="1"/>
                <c:pt idx="0">
                  <c:v>3</c:v>
                </c:pt>
              </c:strCache>
            </c:strRef>
          </c:tx>
          <c:cat>
            <c:multiLvlStrRef>
              <c:f>Лист1!#ССЫЛКА!</c:f>
            </c:multiLvlStrRef>
          </c:cat>
          <c:val>
            <c:numRef>
              <c:f>Лист1!$C$2:$C$4</c:f>
              <c:numCache>
                <c:formatCode>General</c:formatCode>
                <c:ptCount val="3"/>
              </c:numCache>
            </c:numRef>
          </c:val>
          <c:smooth val="0"/>
        </c:ser>
        <c:ser>
          <c:idx val="0"/>
          <c:order val="0"/>
          <c:tx>
            <c:strRef>
              <c:f>Лист1!$A$1</c:f>
              <c:strCache>
                <c:ptCount val="1"/>
                <c:pt idx="0">
                  <c:v>1</c:v>
                </c:pt>
              </c:strCache>
            </c:strRef>
          </c:tx>
          <c:cat>
            <c:multiLvlStrRef>
              <c:f>Лист1!#ССЫЛКА!</c:f>
            </c:multiLvlStrRef>
          </c:cat>
          <c:val>
            <c:numRef>
              <c:f>Лист1!$A$2:$A$4</c:f>
              <c:numCache>
                <c:formatCode>General</c:formatCode>
                <c:ptCount val="3"/>
              </c:numCache>
            </c:numRef>
          </c:val>
          <c:smooth val="0"/>
        </c:ser>
        <c:ser>
          <c:idx val="1"/>
          <c:order val="1"/>
          <c:tx>
            <c:strRef>
              <c:f>Лист1!$B$1</c:f>
              <c:strCache>
                <c:ptCount val="1"/>
                <c:pt idx="0">
                  <c:v>2</c:v>
                </c:pt>
              </c:strCache>
            </c:strRef>
          </c:tx>
          <c:cat>
            <c:multiLvlStrRef>
              <c:f>Лист1!#ССЫЛКА!</c:f>
            </c:multiLvlStrRef>
          </c:cat>
          <c:val>
            <c:numRef>
              <c:f>Лист1!$B$2:$B$4</c:f>
              <c:numCache>
                <c:formatCode>General</c:formatCode>
                <c:ptCount val="3"/>
              </c:numCache>
            </c:numRef>
          </c:val>
          <c:smooth val="0"/>
        </c:ser>
        <c:ser>
          <c:idx val="2"/>
          <c:order val="2"/>
          <c:tx>
            <c:strRef>
              <c:f>Лист1!$C$1</c:f>
              <c:strCache>
                <c:ptCount val="1"/>
                <c:pt idx="0">
                  <c:v>3</c:v>
                </c:pt>
              </c:strCache>
            </c:strRef>
          </c:tx>
          <c:cat>
            <c:multiLvlStrRef>
              <c:f>Лист1!#ССЫЛКА!</c:f>
            </c:multiLvlStrRef>
          </c:cat>
          <c:val>
            <c:numRef>
              <c:f>Лист1!$C$2:$C$4</c:f>
              <c:numCache>
                <c:formatCode>General</c:formatCode>
                <c:ptCount val="3"/>
              </c:numCache>
            </c:numRef>
          </c:val>
          <c:smooth val="0"/>
        </c:ser>
        <c:dLbls>
          <c:showLegendKey val="0"/>
          <c:showVal val="0"/>
          <c:showCatName val="0"/>
          <c:showSerName val="0"/>
          <c:showPercent val="0"/>
          <c:showBubbleSize val="0"/>
        </c:dLbls>
        <c:marker val="1"/>
        <c:smooth val="0"/>
        <c:axId val="124152448"/>
        <c:axId val="124158336"/>
      </c:lineChart>
      <c:catAx>
        <c:axId val="124152448"/>
        <c:scaling>
          <c:orientation val="minMax"/>
        </c:scaling>
        <c:delete val="0"/>
        <c:axPos val="b"/>
        <c:numFmt formatCode="\О\с\н\о\в\н\о\й" sourceLinked="1"/>
        <c:majorTickMark val="out"/>
        <c:minorTickMark val="none"/>
        <c:tickLblPos val="nextTo"/>
        <c:crossAx val="124158336"/>
        <c:crosses val="autoZero"/>
        <c:auto val="1"/>
        <c:lblAlgn val="ctr"/>
        <c:lblOffset val="100"/>
        <c:noMultiLvlLbl val="0"/>
      </c:catAx>
      <c:valAx>
        <c:axId val="124158336"/>
        <c:scaling>
          <c:orientation val="minMax"/>
        </c:scaling>
        <c:delete val="1"/>
        <c:axPos val="l"/>
        <c:numFmt formatCode="General" sourceLinked="1"/>
        <c:majorTickMark val="out"/>
        <c:minorTickMark val="none"/>
        <c:tickLblPos val="none"/>
        <c:crossAx val="124152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rgbClr val="2FD5E7"/>
            </a:solidFill>
          </c:spPr>
          <c:invertIfNegative val="0"/>
          <c:dLbls>
            <c:txPr>
              <a:bodyPr/>
              <a:lstStyle/>
              <a:p>
                <a:pPr>
                  <a:defRPr>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c:f>
              <c:strCache>
                <c:ptCount val="1"/>
                <c:pt idx="0">
                  <c:v>первоначальный</c:v>
                </c:pt>
              </c:strCache>
            </c:strRef>
          </c:cat>
          <c:val>
            <c:numRef>
              <c:f>Лист1!$B$2</c:f>
              <c:numCache>
                <c:formatCode>\О\с\н\о\в\н\о\й</c:formatCode>
                <c:ptCount val="1"/>
                <c:pt idx="0">
                  <c:v>37.523319900000054</c:v>
                </c:pt>
              </c:numCache>
            </c:numRef>
          </c:val>
        </c:ser>
        <c:ser>
          <c:idx val="1"/>
          <c:order val="1"/>
          <c:tx>
            <c:strRef>
              <c:f>Лист1!$C$1</c:f>
              <c:strCache>
                <c:ptCount val="1"/>
                <c:pt idx="0">
                  <c:v>уточненный</c:v>
                </c:pt>
              </c:strCache>
            </c:strRef>
          </c:tx>
          <c:invertIfNegative val="0"/>
          <c:dPt>
            <c:idx val="0"/>
            <c:invertIfNegative val="0"/>
            <c:bubble3D val="0"/>
            <c:spPr>
              <a:solidFill>
                <a:srgbClr val="A62EE8"/>
              </a:solidFill>
            </c:spPr>
          </c:dPt>
          <c:dLbls>
            <c:txPr>
              <a:bodyPr/>
              <a:lstStyle/>
              <a:p>
                <a:pPr>
                  <a:defRPr>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c:f>
              <c:strCache>
                <c:ptCount val="1"/>
                <c:pt idx="0">
                  <c:v>первоначальный</c:v>
                </c:pt>
              </c:strCache>
            </c:strRef>
          </c:cat>
          <c:val>
            <c:numRef>
              <c:f>Лист1!$C$2</c:f>
              <c:numCache>
                <c:formatCode>\О\с\н\о\в\н\о\й</c:formatCode>
                <c:ptCount val="1"/>
                <c:pt idx="0">
                  <c:v>39.28</c:v>
                </c:pt>
              </c:numCache>
            </c:numRef>
          </c:val>
        </c:ser>
        <c:ser>
          <c:idx val="2"/>
          <c:order val="2"/>
          <c:tx>
            <c:strRef>
              <c:f>Лист1!$D$1</c:f>
              <c:strCache>
                <c:ptCount val="1"/>
                <c:pt idx="0">
                  <c:v>исполнение</c:v>
                </c:pt>
              </c:strCache>
            </c:strRef>
          </c:tx>
          <c:spPr>
            <a:solidFill>
              <a:srgbClr val="CE2284"/>
            </a:solidFill>
          </c:spPr>
          <c:invertIfNegative val="0"/>
          <c:dLbls>
            <c:txPr>
              <a:bodyPr/>
              <a:lstStyle/>
              <a:p>
                <a:pPr>
                  <a:defRPr>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c:f>
              <c:strCache>
                <c:ptCount val="1"/>
                <c:pt idx="0">
                  <c:v>первоначальный</c:v>
                </c:pt>
              </c:strCache>
            </c:strRef>
          </c:cat>
          <c:val>
            <c:numRef>
              <c:f>Лист1!$D$2</c:f>
              <c:numCache>
                <c:formatCode>\О\с\н\о\в\н\о\й</c:formatCode>
                <c:ptCount val="1"/>
                <c:pt idx="0">
                  <c:v>39.57</c:v>
                </c:pt>
              </c:numCache>
            </c:numRef>
          </c:val>
        </c:ser>
        <c:dLbls>
          <c:showLegendKey val="0"/>
          <c:showVal val="1"/>
          <c:showCatName val="0"/>
          <c:showSerName val="0"/>
          <c:showPercent val="0"/>
          <c:showBubbleSize val="0"/>
        </c:dLbls>
        <c:gapWidth val="150"/>
        <c:axId val="109314048"/>
        <c:axId val="109315584"/>
      </c:barChart>
      <c:catAx>
        <c:axId val="109314048"/>
        <c:scaling>
          <c:orientation val="minMax"/>
        </c:scaling>
        <c:delete val="1"/>
        <c:axPos val="b"/>
        <c:majorTickMark val="out"/>
        <c:minorTickMark val="none"/>
        <c:tickLblPos val="nextTo"/>
        <c:crossAx val="109315584"/>
        <c:crosses val="autoZero"/>
        <c:auto val="1"/>
        <c:lblAlgn val="ctr"/>
        <c:lblOffset val="100"/>
        <c:noMultiLvlLbl val="0"/>
      </c:catAx>
      <c:valAx>
        <c:axId val="109315584"/>
        <c:scaling>
          <c:orientation val="minMax"/>
        </c:scaling>
        <c:delete val="1"/>
        <c:axPos val="l"/>
        <c:numFmt formatCode="\О\с\н\о\в\н\о\й" sourceLinked="1"/>
        <c:majorTickMark val="out"/>
        <c:minorTickMark val="none"/>
        <c:tickLblPos val="nextTo"/>
        <c:crossAx val="109314048"/>
        <c:crosses val="autoZero"/>
        <c:crossBetween val="between"/>
      </c:valAx>
    </c:plotArea>
    <c:plotVisOnly val="1"/>
    <c:dispBlanksAs val="gap"/>
    <c:showDLblsOverMax val="0"/>
  </c:chart>
  <c:spPr>
    <a:effectLst>
      <a:outerShdw blurRad="50800" dist="38100" dir="2700000" algn="tl" rotWithShape="0">
        <a:prstClr val="black">
          <a:alpha val="40000"/>
        </a:prstClr>
      </a:outerShdw>
    </a:effectLst>
  </c:spPr>
  <c:txPr>
    <a:bodyPr/>
    <a:lstStyle/>
    <a:p>
      <a:pPr>
        <a:defRPr sz="1800"/>
      </a:pPr>
      <a:endParaRPr lang="ru-RU"/>
    </a:p>
  </c:txPr>
  <c:externalData r:id="rId1">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4"/>
          <c:order val="4"/>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5"/>
          <c:order val="5"/>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ser>
          <c:idx val="0"/>
          <c:order val="0"/>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1"/>
          <c:order val="1"/>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2"/>
          <c:order val="2"/>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dLbls>
          <c:showLegendKey val="0"/>
          <c:showVal val="0"/>
          <c:showCatName val="0"/>
          <c:showSerName val="0"/>
          <c:showPercent val="0"/>
          <c:showBubbleSize val="0"/>
        </c:dLbls>
        <c:marker val="1"/>
        <c:smooth val="0"/>
        <c:axId val="124292480"/>
        <c:axId val="124294272"/>
      </c:lineChart>
      <c:catAx>
        <c:axId val="124292480"/>
        <c:scaling>
          <c:orientation val="minMax"/>
        </c:scaling>
        <c:delete val="0"/>
        <c:axPos val="b"/>
        <c:numFmt formatCode="General" sourceLinked="1"/>
        <c:majorTickMark val="out"/>
        <c:minorTickMark val="none"/>
        <c:tickLblPos val="nextTo"/>
        <c:crossAx val="124294272"/>
        <c:crosses val="autoZero"/>
        <c:auto val="1"/>
        <c:lblAlgn val="ctr"/>
        <c:lblOffset val="100"/>
        <c:noMultiLvlLbl val="0"/>
      </c:catAx>
      <c:valAx>
        <c:axId val="124294272"/>
        <c:scaling>
          <c:orientation val="minMax"/>
        </c:scaling>
        <c:delete val="1"/>
        <c:axPos val="l"/>
        <c:numFmt formatCode="General" sourceLinked="1"/>
        <c:majorTickMark val="out"/>
        <c:minorTickMark val="none"/>
        <c:tickLblPos val="none"/>
        <c:crossAx val="1242924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4"/>
          <c:order val="4"/>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5"/>
          <c:order val="5"/>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ser>
          <c:idx val="0"/>
          <c:order val="0"/>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1"/>
          <c:order val="1"/>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2"/>
          <c:order val="2"/>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dLbls>
          <c:showLegendKey val="0"/>
          <c:showVal val="0"/>
          <c:showCatName val="0"/>
          <c:showSerName val="0"/>
          <c:showPercent val="0"/>
          <c:showBubbleSize val="0"/>
        </c:dLbls>
        <c:marker val="1"/>
        <c:smooth val="0"/>
        <c:axId val="124215680"/>
        <c:axId val="124217216"/>
      </c:lineChart>
      <c:catAx>
        <c:axId val="124215680"/>
        <c:scaling>
          <c:orientation val="minMax"/>
        </c:scaling>
        <c:delete val="0"/>
        <c:axPos val="b"/>
        <c:numFmt formatCode="General" sourceLinked="1"/>
        <c:majorTickMark val="out"/>
        <c:minorTickMark val="none"/>
        <c:tickLblPos val="nextTo"/>
        <c:crossAx val="124217216"/>
        <c:crosses val="autoZero"/>
        <c:auto val="1"/>
        <c:lblAlgn val="ctr"/>
        <c:lblOffset val="100"/>
        <c:noMultiLvlLbl val="0"/>
      </c:catAx>
      <c:valAx>
        <c:axId val="124217216"/>
        <c:scaling>
          <c:orientation val="minMax"/>
        </c:scaling>
        <c:delete val="1"/>
        <c:axPos val="l"/>
        <c:numFmt formatCode="General" sourceLinked="1"/>
        <c:majorTickMark val="out"/>
        <c:minorTickMark val="none"/>
        <c:tickLblPos val="none"/>
        <c:crossAx val="1242156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4249216"/>
        <c:axId val="124250752"/>
      </c:lineChart>
      <c:catAx>
        <c:axId val="124249216"/>
        <c:scaling>
          <c:orientation val="minMax"/>
        </c:scaling>
        <c:delete val="0"/>
        <c:axPos val="b"/>
        <c:numFmt formatCode="General" sourceLinked="1"/>
        <c:majorTickMark val="out"/>
        <c:minorTickMark val="none"/>
        <c:tickLblPos val="nextTo"/>
        <c:crossAx val="124250752"/>
        <c:crosses val="autoZero"/>
        <c:auto val="1"/>
        <c:lblAlgn val="ctr"/>
        <c:lblOffset val="100"/>
        <c:noMultiLvlLbl val="0"/>
      </c:catAx>
      <c:valAx>
        <c:axId val="124250752"/>
        <c:scaling>
          <c:orientation val="minMax"/>
        </c:scaling>
        <c:delete val="1"/>
        <c:axPos val="l"/>
        <c:numFmt formatCode="General" sourceLinked="1"/>
        <c:majorTickMark val="out"/>
        <c:minorTickMark val="none"/>
        <c:tickLblPos val="none"/>
        <c:crossAx val="1242492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4"/>
          <c:order val="4"/>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5"/>
          <c:order val="5"/>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ser>
          <c:idx val="0"/>
          <c:order val="0"/>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1"/>
          <c:order val="1"/>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2"/>
          <c:order val="2"/>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dLbls>
          <c:showLegendKey val="0"/>
          <c:showVal val="0"/>
          <c:showCatName val="0"/>
          <c:showSerName val="0"/>
          <c:showPercent val="0"/>
          <c:showBubbleSize val="0"/>
        </c:dLbls>
        <c:marker val="1"/>
        <c:smooth val="0"/>
        <c:axId val="124393344"/>
        <c:axId val="124394880"/>
      </c:lineChart>
      <c:catAx>
        <c:axId val="124393344"/>
        <c:scaling>
          <c:orientation val="minMax"/>
        </c:scaling>
        <c:delete val="0"/>
        <c:axPos val="b"/>
        <c:numFmt formatCode="General" sourceLinked="1"/>
        <c:majorTickMark val="out"/>
        <c:minorTickMark val="none"/>
        <c:tickLblPos val="nextTo"/>
        <c:crossAx val="124394880"/>
        <c:crosses val="autoZero"/>
        <c:auto val="1"/>
        <c:lblAlgn val="ctr"/>
        <c:lblOffset val="100"/>
        <c:noMultiLvlLbl val="0"/>
      </c:catAx>
      <c:valAx>
        <c:axId val="124394880"/>
        <c:scaling>
          <c:orientation val="minMax"/>
        </c:scaling>
        <c:delete val="1"/>
        <c:axPos val="l"/>
        <c:numFmt formatCode="General" sourceLinked="1"/>
        <c:majorTickMark val="out"/>
        <c:minorTickMark val="none"/>
        <c:tickLblPos val="none"/>
        <c:crossAx val="1243933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4414592"/>
        <c:axId val="124432768"/>
      </c:lineChart>
      <c:catAx>
        <c:axId val="124414592"/>
        <c:scaling>
          <c:orientation val="minMax"/>
        </c:scaling>
        <c:delete val="0"/>
        <c:axPos val="b"/>
        <c:numFmt formatCode="General" sourceLinked="1"/>
        <c:majorTickMark val="out"/>
        <c:minorTickMark val="none"/>
        <c:tickLblPos val="nextTo"/>
        <c:crossAx val="124432768"/>
        <c:crosses val="autoZero"/>
        <c:auto val="1"/>
        <c:lblAlgn val="ctr"/>
        <c:lblOffset val="100"/>
        <c:noMultiLvlLbl val="0"/>
      </c:catAx>
      <c:valAx>
        <c:axId val="124432768"/>
        <c:scaling>
          <c:orientation val="minMax"/>
        </c:scaling>
        <c:delete val="1"/>
        <c:axPos val="l"/>
        <c:numFmt formatCode="General" sourceLinked="1"/>
        <c:majorTickMark val="out"/>
        <c:minorTickMark val="none"/>
        <c:tickLblPos val="none"/>
        <c:crossAx val="124414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4"/>
          <c:order val="4"/>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5"/>
          <c:order val="5"/>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ser>
          <c:idx val="0"/>
          <c:order val="0"/>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1"/>
          <c:order val="1"/>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2"/>
          <c:order val="2"/>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dLbls>
          <c:showLegendKey val="0"/>
          <c:showVal val="0"/>
          <c:showCatName val="0"/>
          <c:showSerName val="0"/>
          <c:showPercent val="0"/>
          <c:showBubbleSize val="0"/>
        </c:dLbls>
        <c:marker val="1"/>
        <c:smooth val="0"/>
        <c:axId val="123608448"/>
        <c:axId val="123614336"/>
      </c:lineChart>
      <c:catAx>
        <c:axId val="123608448"/>
        <c:scaling>
          <c:orientation val="minMax"/>
        </c:scaling>
        <c:delete val="0"/>
        <c:axPos val="b"/>
        <c:numFmt formatCode="General" sourceLinked="1"/>
        <c:majorTickMark val="out"/>
        <c:minorTickMark val="none"/>
        <c:tickLblPos val="nextTo"/>
        <c:crossAx val="123614336"/>
        <c:crosses val="autoZero"/>
        <c:auto val="1"/>
        <c:lblAlgn val="ctr"/>
        <c:lblOffset val="100"/>
        <c:noMultiLvlLbl val="0"/>
      </c:catAx>
      <c:valAx>
        <c:axId val="123614336"/>
        <c:scaling>
          <c:orientation val="minMax"/>
        </c:scaling>
        <c:delete val="1"/>
        <c:axPos val="l"/>
        <c:numFmt formatCode="General" sourceLinked="1"/>
        <c:majorTickMark val="out"/>
        <c:minorTickMark val="none"/>
        <c:tickLblPos val="none"/>
        <c:crossAx val="123608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4"/>
          <c:order val="4"/>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5"/>
          <c:order val="5"/>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ser>
          <c:idx val="0"/>
          <c:order val="0"/>
          <c:tx>
            <c:strRef>
              <c:f>Лист1!$B$1</c:f>
              <c:strCache>
                <c:ptCount val="1"/>
                <c:pt idx="0">
                  <c:v>Ряд 1</c:v>
                </c:pt>
              </c:strCache>
            </c:strRef>
          </c:tx>
          <c:cat>
            <c:numRef>
              <c:f>Лист1!$A$2:$A$4</c:f>
              <c:numCache>
                <c:formatCode>General</c:formatCode>
                <c:ptCount val="3"/>
              </c:numCache>
            </c:numRef>
          </c:cat>
          <c:val>
            <c:numRef>
              <c:f>Лист1!$B$2:$B$4</c:f>
              <c:numCache>
                <c:formatCode>General</c:formatCode>
                <c:ptCount val="3"/>
              </c:numCache>
            </c:numRef>
          </c:val>
          <c:smooth val="0"/>
        </c:ser>
        <c:ser>
          <c:idx val="1"/>
          <c:order val="1"/>
          <c:tx>
            <c:strRef>
              <c:f>Лист1!$C$1</c:f>
              <c:strCache>
                <c:ptCount val="1"/>
                <c:pt idx="0">
                  <c:v>Ряд 2</c:v>
                </c:pt>
              </c:strCache>
            </c:strRef>
          </c:tx>
          <c:cat>
            <c:numRef>
              <c:f>Лист1!$A$2:$A$4</c:f>
              <c:numCache>
                <c:formatCode>General</c:formatCode>
                <c:ptCount val="3"/>
              </c:numCache>
            </c:numRef>
          </c:cat>
          <c:val>
            <c:numRef>
              <c:f>Лист1!$C$2:$C$4</c:f>
              <c:numCache>
                <c:formatCode>General</c:formatCode>
                <c:ptCount val="3"/>
              </c:numCache>
            </c:numRef>
          </c:val>
          <c:smooth val="0"/>
        </c:ser>
        <c:ser>
          <c:idx val="2"/>
          <c:order val="2"/>
          <c:tx>
            <c:strRef>
              <c:f>Лист1!$D$1</c:f>
              <c:strCache>
                <c:ptCount val="1"/>
                <c:pt idx="0">
                  <c:v>Ряд 3</c:v>
                </c:pt>
              </c:strCache>
            </c:strRef>
          </c:tx>
          <c:cat>
            <c:numRef>
              <c:f>Лист1!$A$2:$A$4</c:f>
              <c:numCache>
                <c:formatCode>General</c:formatCode>
                <c:ptCount val="3"/>
              </c:numCache>
            </c:numRef>
          </c:cat>
          <c:val>
            <c:numRef>
              <c:f>Лист1!$D$2:$D$4</c:f>
              <c:numCache>
                <c:formatCode>General</c:formatCode>
                <c:ptCount val="3"/>
              </c:numCache>
            </c:numRef>
          </c:val>
          <c:smooth val="0"/>
        </c:ser>
        <c:dLbls>
          <c:showLegendKey val="0"/>
          <c:showVal val="0"/>
          <c:showCatName val="0"/>
          <c:showSerName val="0"/>
          <c:showPercent val="0"/>
          <c:showBubbleSize val="0"/>
        </c:dLbls>
        <c:marker val="1"/>
        <c:smooth val="0"/>
        <c:axId val="123675008"/>
        <c:axId val="123676544"/>
      </c:lineChart>
      <c:catAx>
        <c:axId val="123675008"/>
        <c:scaling>
          <c:orientation val="minMax"/>
        </c:scaling>
        <c:delete val="0"/>
        <c:axPos val="b"/>
        <c:numFmt formatCode="General" sourceLinked="1"/>
        <c:majorTickMark val="out"/>
        <c:minorTickMark val="none"/>
        <c:tickLblPos val="nextTo"/>
        <c:crossAx val="123676544"/>
        <c:crosses val="autoZero"/>
        <c:auto val="1"/>
        <c:lblAlgn val="ctr"/>
        <c:lblOffset val="100"/>
        <c:noMultiLvlLbl val="0"/>
      </c:catAx>
      <c:valAx>
        <c:axId val="123676544"/>
        <c:scaling>
          <c:orientation val="minMax"/>
        </c:scaling>
        <c:delete val="1"/>
        <c:axPos val="l"/>
        <c:numFmt formatCode="General" sourceLinked="1"/>
        <c:majorTickMark val="out"/>
        <c:minorTickMark val="none"/>
        <c:tickLblPos val="none"/>
        <c:crossAx val="1236750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3708544"/>
        <c:axId val="123710080"/>
      </c:lineChart>
      <c:catAx>
        <c:axId val="123708544"/>
        <c:scaling>
          <c:orientation val="minMax"/>
        </c:scaling>
        <c:delete val="0"/>
        <c:axPos val="b"/>
        <c:numFmt formatCode="General" sourceLinked="1"/>
        <c:majorTickMark val="out"/>
        <c:minorTickMark val="none"/>
        <c:tickLblPos val="nextTo"/>
        <c:crossAx val="123710080"/>
        <c:crosses val="autoZero"/>
        <c:auto val="1"/>
        <c:lblAlgn val="ctr"/>
        <c:lblOffset val="100"/>
        <c:noMultiLvlLbl val="0"/>
      </c:catAx>
      <c:valAx>
        <c:axId val="123710080"/>
        <c:scaling>
          <c:orientation val="minMax"/>
        </c:scaling>
        <c:delete val="1"/>
        <c:axPos val="l"/>
        <c:numFmt formatCode="General" sourceLinked="1"/>
        <c:majorTickMark val="out"/>
        <c:minorTickMark val="none"/>
        <c:tickLblPos val="none"/>
        <c:crossAx val="123708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5.3333394416677032E-2"/>
          <c:y val="0.26414513284246477"/>
          <c:w val="0.89333321116663456"/>
          <c:h val="0.73585486715754511"/>
        </c:manualLayout>
      </c:layout>
      <c:lineChart>
        <c:grouping val="standard"/>
        <c:varyColors val="0"/>
        <c:ser>
          <c:idx val="1"/>
          <c:order val="1"/>
          <c:tx>
            <c:strRef>
              <c:f>Лист1!$B$1</c:f>
              <c:strCache>
                <c:ptCount val="1"/>
                <c:pt idx="0">
                  <c:v>Ряд 1</c:v>
                </c:pt>
              </c:strCache>
            </c:strRef>
          </c:tx>
          <c:cat>
            <c:numRef>
              <c:f>Лист1!$A$2:$A$5</c:f>
              <c:numCache>
                <c:formatCode>General</c:formatCode>
                <c:ptCount val="4"/>
              </c:numCache>
            </c:numRef>
          </c:cat>
          <c:val>
            <c:numRef>
              <c:f>Лист1!$B$2:$B$5</c:f>
              <c:numCache>
                <c:formatCode>_-* #,##0_р_._-;\-* #,##0_р_._-;_-* "-"??_р_._-;_-@_-</c:formatCode>
                <c:ptCount val="4"/>
                <c:pt idx="0">
                  <c:v>1208</c:v>
                </c:pt>
                <c:pt idx="1">
                  <c:v>1123</c:v>
                </c:pt>
                <c:pt idx="2">
                  <c:v>1123</c:v>
                </c:pt>
                <c:pt idx="3">
                  <c:v>1205</c:v>
                </c:pt>
              </c:numCache>
            </c:numRef>
          </c:val>
          <c:smooth val="0"/>
        </c:ser>
        <c:ser>
          <c:idx val="0"/>
          <c:order val="0"/>
          <c:tx>
            <c:strRef>
              <c:f>Лист1!$B$1</c:f>
              <c:strCache>
                <c:ptCount val="1"/>
                <c:pt idx="0">
                  <c:v>Ряд 1</c:v>
                </c:pt>
              </c:strCache>
            </c:strRef>
          </c:tx>
          <c:dLbls>
            <c:txPr>
              <a:bodyPr/>
              <a:lstStyle/>
              <a:p>
                <a:pPr>
                  <a:defRPr b="1">
                    <a:solidFill>
                      <a:schemeClr val="bg1"/>
                    </a:solidFill>
                    <a:effectLst>
                      <a:outerShdw blurRad="38100" dist="38100" dir="2700000" algn="tl">
                        <a:srgbClr val="000000">
                          <a:alpha val="43137"/>
                        </a:srgbClr>
                      </a:outerShdw>
                    </a:effectLst>
                  </a:defRPr>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_-* #,##0_р_._-;\-* #,##0_р_._-;_-* "-"??_р_._-;_-@_-</c:formatCode>
                <c:ptCount val="4"/>
                <c:pt idx="0">
                  <c:v>1208</c:v>
                </c:pt>
                <c:pt idx="1">
                  <c:v>1123</c:v>
                </c:pt>
                <c:pt idx="2">
                  <c:v>1123</c:v>
                </c:pt>
                <c:pt idx="3">
                  <c:v>1205</c:v>
                </c:pt>
              </c:numCache>
            </c:numRef>
          </c:val>
          <c:smooth val="0"/>
        </c:ser>
        <c:dLbls>
          <c:showLegendKey val="0"/>
          <c:showVal val="0"/>
          <c:showCatName val="0"/>
          <c:showSerName val="0"/>
          <c:showPercent val="0"/>
          <c:showBubbleSize val="0"/>
        </c:dLbls>
        <c:marker val="1"/>
        <c:smooth val="0"/>
        <c:axId val="124752256"/>
        <c:axId val="124753792"/>
      </c:lineChart>
      <c:catAx>
        <c:axId val="124752256"/>
        <c:scaling>
          <c:orientation val="minMax"/>
        </c:scaling>
        <c:delete val="1"/>
        <c:axPos val="b"/>
        <c:numFmt formatCode="General" sourceLinked="1"/>
        <c:majorTickMark val="out"/>
        <c:minorTickMark val="none"/>
        <c:tickLblPos val="none"/>
        <c:crossAx val="124753792"/>
        <c:crosses val="autoZero"/>
        <c:auto val="1"/>
        <c:lblAlgn val="ctr"/>
        <c:lblOffset val="100"/>
        <c:noMultiLvlLbl val="0"/>
      </c:catAx>
      <c:valAx>
        <c:axId val="124753792"/>
        <c:scaling>
          <c:orientation val="minMax"/>
        </c:scaling>
        <c:delete val="1"/>
        <c:axPos val="l"/>
        <c:numFmt formatCode="_-* #,##0_р_._-;\-* #,##0_р_._-;_-* &quot;-&quot;??_р_._-;_-@_-" sourceLinked="1"/>
        <c:majorTickMark val="out"/>
        <c:minorTickMark val="none"/>
        <c:tickLblPos val="none"/>
        <c:crossAx val="124752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5.3333394416677032E-2"/>
          <c:y val="0.26414513284246477"/>
          <c:w val="0.89333321116663456"/>
          <c:h val="0.73585486715754533"/>
        </c:manualLayout>
      </c:layout>
      <c:lineChart>
        <c:grouping val="standard"/>
        <c:varyColors val="0"/>
        <c:ser>
          <c:idx val="1"/>
          <c:order val="1"/>
          <c:tx>
            <c:strRef>
              <c:f>Лист1!$B$1</c:f>
              <c:strCache>
                <c:ptCount val="1"/>
                <c:pt idx="0">
                  <c:v>Ряд 1</c:v>
                </c:pt>
              </c:strCache>
            </c:strRef>
          </c:tx>
          <c:cat>
            <c:numRef>
              <c:f>Лист1!$A$2:$A$5</c:f>
              <c:numCache>
                <c:formatCode>General</c:formatCode>
                <c:ptCount val="4"/>
              </c:numCache>
            </c:numRef>
          </c:cat>
          <c:val>
            <c:numRef>
              <c:f>Лист1!$B$2:$B$5</c:f>
              <c:numCache>
                <c:formatCode>_-* #,##0_р_._-;\-* #,##0_р_._-;_-* "-"??_р_._-;_-@_-</c:formatCode>
                <c:ptCount val="4"/>
                <c:pt idx="0">
                  <c:v>1400</c:v>
                </c:pt>
                <c:pt idx="1">
                  <c:v>1366</c:v>
                </c:pt>
                <c:pt idx="2">
                  <c:v>1400</c:v>
                </c:pt>
                <c:pt idx="3">
                  <c:v>1400</c:v>
                </c:pt>
              </c:numCache>
            </c:numRef>
          </c:val>
          <c:smooth val="0"/>
        </c:ser>
        <c:ser>
          <c:idx val="0"/>
          <c:order val="0"/>
          <c:tx>
            <c:strRef>
              <c:f>Лист1!$B$1</c:f>
              <c:strCache>
                <c:ptCount val="1"/>
                <c:pt idx="0">
                  <c:v>Ряд 1</c:v>
                </c:pt>
              </c:strCache>
            </c:strRef>
          </c:tx>
          <c:dLbls>
            <c:txPr>
              <a:bodyPr/>
              <a:lstStyle/>
              <a:p>
                <a:pPr>
                  <a:defRPr b="1">
                    <a:solidFill>
                      <a:schemeClr val="bg1"/>
                    </a:solidFill>
                    <a:effectLst>
                      <a:outerShdw blurRad="38100" dist="38100" dir="2700000" algn="tl">
                        <a:srgbClr val="000000">
                          <a:alpha val="43137"/>
                        </a:srgbClr>
                      </a:outerShdw>
                    </a:effectLst>
                  </a:defRPr>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_-* #,##0_р_._-;\-* #,##0_р_._-;_-* "-"??_р_._-;_-@_-</c:formatCode>
                <c:ptCount val="4"/>
                <c:pt idx="0">
                  <c:v>1400</c:v>
                </c:pt>
                <c:pt idx="1">
                  <c:v>1366</c:v>
                </c:pt>
                <c:pt idx="2">
                  <c:v>1400</c:v>
                </c:pt>
                <c:pt idx="3">
                  <c:v>1400</c:v>
                </c:pt>
              </c:numCache>
            </c:numRef>
          </c:val>
          <c:smooth val="0"/>
        </c:ser>
        <c:dLbls>
          <c:showLegendKey val="0"/>
          <c:showVal val="0"/>
          <c:showCatName val="0"/>
          <c:showSerName val="0"/>
          <c:showPercent val="0"/>
          <c:showBubbleSize val="0"/>
        </c:dLbls>
        <c:marker val="1"/>
        <c:smooth val="0"/>
        <c:axId val="124463360"/>
        <c:axId val="124469248"/>
      </c:lineChart>
      <c:catAx>
        <c:axId val="124463360"/>
        <c:scaling>
          <c:orientation val="minMax"/>
        </c:scaling>
        <c:delete val="1"/>
        <c:axPos val="b"/>
        <c:numFmt formatCode="General" sourceLinked="1"/>
        <c:majorTickMark val="out"/>
        <c:minorTickMark val="none"/>
        <c:tickLblPos val="none"/>
        <c:crossAx val="124469248"/>
        <c:crosses val="autoZero"/>
        <c:auto val="1"/>
        <c:lblAlgn val="ctr"/>
        <c:lblOffset val="100"/>
        <c:noMultiLvlLbl val="0"/>
      </c:catAx>
      <c:valAx>
        <c:axId val="124469248"/>
        <c:scaling>
          <c:orientation val="minMax"/>
        </c:scaling>
        <c:delete val="1"/>
        <c:axPos val="l"/>
        <c:numFmt formatCode="_-* #,##0_р_._-;\-* #,##0_р_._-;_-* &quot;-&quot;??_р_._-;_-@_-" sourceLinked="1"/>
        <c:majorTickMark val="out"/>
        <c:minorTickMark val="none"/>
        <c:tickLblPos val="none"/>
        <c:crossAx val="124463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3"/>
    </mc:Choice>
    <mc:Fallback>
      <c:style val="23"/>
    </mc:Fallback>
  </mc:AlternateContent>
  <c:chart>
    <c:autoTitleDeleted val="1"/>
    <c:plotArea>
      <c:layout/>
      <c:barChart>
        <c:barDir val="col"/>
        <c:grouping val="clustered"/>
        <c:varyColors val="0"/>
        <c:ser>
          <c:idx val="0"/>
          <c:order val="0"/>
          <c:tx>
            <c:strRef>
              <c:f>Лист1!$B$1</c:f>
              <c:strCache>
                <c:ptCount val="1"/>
                <c:pt idx="0">
                  <c:v>Ряд 1</c:v>
                </c:pt>
              </c:strCache>
            </c:strRef>
          </c:tx>
          <c:invertIfNegative val="0"/>
          <c:dPt>
            <c:idx val="0"/>
            <c:invertIfNegative val="0"/>
            <c:bubble3D val="0"/>
            <c:spPr>
              <a:solidFill>
                <a:srgbClr val="2FD5E7"/>
              </a:solidFill>
            </c:spPr>
          </c:dPt>
          <c:dPt>
            <c:idx val="1"/>
            <c:invertIfNegative val="0"/>
            <c:bubble3D val="0"/>
            <c:spPr>
              <a:solidFill>
                <a:srgbClr val="A62EE8"/>
              </a:solidFill>
            </c:spPr>
          </c:dPt>
          <c:dPt>
            <c:idx val="2"/>
            <c:invertIfNegative val="0"/>
            <c:bubble3D val="0"/>
            <c:spPr>
              <a:solidFill>
                <a:srgbClr val="CE2284"/>
              </a:solidFill>
            </c:spPr>
          </c:dPt>
          <c:dLbls>
            <c:dLbl>
              <c:idx val="0"/>
              <c:layout>
                <c:manualLayout>
                  <c:x val="-1.4223330024262541E-2"/>
                  <c:y val="0.19863713891122578"/>
                </c:manualLayout>
              </c:layout>
              <c:dLblPos val="outEnd"/>
              <c:showLegendKey val="0"/>
              <c:showVal val="1"/>
              <c:showCatName val="0"/>
              <c:showSerName val="0"/>
              <c:showPercent val="0"/>
              <c:showBubbleSize val="0"/>
            </c:dLbl>
            <c:dLbl>
              <c:idx val="1"/>
              <c:layout>
                <c:manualLayout>
                  <c:x val="0"/>
                  <c:y val="0.21581037858654786"/>
                </c:manualLayout>
              </c:layout>
              <c:dLblPos val="outEnd"/>
              <c:showLegendKey val="0"/>
              <c:showVal val="1"/>
              <c:showCatName val="0"/>
              <c:showSerName val="0"/>
              <c:showPercent val="0"/>
              <c:showBubbleSize val="0"/>
            </c:dLbl>
            <c:dLbl>
              <c:idx val="2"/>
              <c:layout>
                <c:manualLayout>
                  <c:x val="2.8446660048525082E-3"/>
                  <c:y val="0.19555406911124654"/>
                </c:manualLayout>
              </c:layout>
              <c:dLblPos val="outEnd"/>
              <c:showLegendKey val="0"/>
              <c:showVal val="1"/>
              <c:showCatName val="0"/>
              <c:showSerName val="0"/>
              <c:showPercent val="0"/>
              <c:showBubbleSize val="0"/>
            </c:dLbl>
            <c:txPr>
              <a:bodyPr/>
              <a:lstStyle/>
              <a:p>
                <a:pPr>
                  <a:defRPr b="1">
                    <a:solidFill>
                      <a:schemeClr val="tx1"/>
                    </a:solidFill>
                    <a:latin typeface="Times New Roman" pitchFamily="18" charset="0"/>
                    <a:cs typeface="Times New Roman" pitchFamily="18" charset="0"/>
                  </a:defRPr>
                </a:pPr>
                <a:endParaRPr lang="ru-RU"/>
              </a:p>
            </c:txPr>
            <c:dLblPos val="inEnd"/>
            <c:showLegendKey val="0"/>
            <c:showVal val="1"/>
            <c:showCatName val="0"/>
            <c:showSerName val="0"/>
            <c:showPercent val="0"/>
            <c:showBubbleSize val="0"/>
            <c:showLeaderLines val="0"/>
          </c:dLbls>
          <c:cat>
            <c:strRef>
              <c:f>Лист1!$A$2:$A$4</c:f>
              <c:strCache>
                <c:ptCount val="3"/>
                <c:pt idx="0">
                  <c:v>Первоначальный план</c:v>
                </c:pt>
                <c:pt idx="1">
                  <c:v>Уточненный план</c:v>
                </c:pt>
                <c:pt idx="2">
                  <c:v>Исполнение</c:v>
                </c:pt>
              </c:strCache>
            </c:strRef>
          </c:cat>
          <c:val>
            <c:numRef>
              <c:f>Лист1!$B$2:$B$4</c:f>
              <c:numCache>
                <c:formatCode>\О\с\н\о\в\н\о\й</c:formatCode>
                <c:ptCount val="3"/>
                <c:pt idx="0">
                  <c:v>8.9</c:v>
                </c:pt>
                <c:pt idx="1">
                  <c:v>12.7</c:v>
                </c:pt>
                <c:pt idx="2">
                  <c:v>14.1</c:v>
                </c:pt>
              </c:numCache>
            </c:numRef>
          </c:val>
        </c:ser>
        <c:dLbls>
          <c:showLegendKey val="0"/>
          <c:showVal val="0"/>
          <c:showCatName val="0"/>
          <c:showSerName val="0"/>
          <c:showPercent val="0"/>
          <c:showBubbleSize val="0"/>
        </c:dLbls>
        <c:gapWidth val="75"/>
        <c:overlap val="40"/>
        <c:axId val="109213184"/>
        <c:axId val="109214720"/>
      </c:barChart>
      <c:catAx>
        <c:axId val="109213184"/>
        <c:scaling>
          <c:orientation val="minMax"/>
        </c:scaling>
        <c:delete val="1"/>
        <c:axPos val="b"/>
        <c:majorTickMark val="none"/>
        <c:minorTickMark val="none"/>
        <c:tickLblPos val="nextTo"/>
        <c:crossAx val="109214720"/>
        <c:crosses val="autoZero"/>
        <c:auto val="1"/>
        <c:lblAlgn val="ctr"/>
        <c:lblOffset val="100"/>
        <c:noMultiLvlLbl val="0"/>
      </c:catAx>
      <c:valAx>
        <c:axId val="109214720"/>
        <c:scaling>
          <c:orientation val="minMax"/>
        </c:scaling>
        <c:delete val="1"/>
        <c:axPos val="l"/>
        <c:majorGridlines/>
        <c:numFmt formatCode="\О\с\н\о\в\н\о\й" sourceLinked="1"/>
        <c:majorTickMark val="none"/>
        <c:minorTickMark val="none"/>
        <c:tickLblPos val="nextTo"/>
        <c:crossAx val="1092131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Лист1!$B$1</c:f>
              <c:strCache>
                <c:ptCount val="1"/>
                <c:pt idx="0">
                  <c:v>Столбец1</c:v>
                </c:pt>
              </c:strCache>
            </c:strRef>
          </c:tx>
          <c:cat>
            <c:numRef>
              <c:f>Лист1!$A$2:$A$4</c:f>
              <c:numCache>
                <c:formatCode>General</c:formatCode>
                <c:ptCount val="3"/>
              </c:numCache>
            </c:numRef>
          </c:cat>
          <c:val>
            <c:numRef>
              <c:f>Лист1!$B$2:$B$4</c:f>
              <c:numCache>
                <c:formatCode>#,##0</c:formatCode>
                <c:ptCount val="3"/>
                <c:pt idx="0">
                  <c:v>46600</c:v>
                </c:pt>
                <c:pt idx="1">
                  <c:v>39600</c:v>
                </c:pt>
                <c:pt idx="2">
                  <c:v>33600</c:v>
                </c:pt>
              </c:numCache>
            </c:numRef>
          </c:val>
          <c:smooth val="0"/>
        </c:ser>
        <c:ser>
          <c:idx val="1"/>
          <c:order val="1"/>
          <c:tx>
            <c:strRef>
              <c:f>Лист1!$C$1</c:f>
              <c:strCache>
                <c:ptCount val="1"/>
                <c:pt idx="0">
                  <c:v>Столбец2</c:v>
                </c:pt>
              </c:strCache>
            </c:strRef>
          </c:tx>
          <c:cat>
            <c:numRef>
              <c:f>Лист1!$A$2:$A$4</c:f>
              <c:numCache>
                <c:formatCode>General</c:formatCode>
                <c:ptCount val="3"/>
              </c:numCache>
            </c:numRef>
          </c:cat>
          <c:val>
            <c:numRef>
              <c:f>Лист1!$C$2:$C$4</c:f>
              <c:numCache>
                <c:formatCode>\О\с\н\о\в\н\о\й</c:formatCode>
                <c:ptCount val="3"/>
                <c:pt idx="0">
                  <c:v>9.5</c:v>
                </c:pt>
                <c:pt idx="1">
                  <c:v>9.5</c:v>
                </c:pt>
                <c:pt idx="2">
                  <c:v>9.5</c:v>
                </c:pt>
              </c:numCache>
            </c:numRef>
          </c:val>
          <c:smooth val="0"/>
        </c:ser>
        <c:dLbls>
          <c:showLegendKey val="0"/>
          <c:showVal val="0"/>
          <c:showCatName val="0"/>
          <c:showSerName val="0"/>
          <c:showPercent val="0"/>
          <c:showBubbleSize val="0"/>
        </c:dLbls>
        <c:marker val="1"/>
        <c:smooth val="0"/>
        <c:axId val="124508800"/>
        <c:axId val="124633472"/>
      </c:lineChart>
      <c:catAx>
        <c:axId val="124508800"/>
        <c:scaling>
          <c:orientation val="minMax"/>
        </c:scaling>
        <c:delete val="0"/>
        <c:axPos val="b"/>
        <c:numFmt formatCode="General" sourceLinked="1"/>
        <c:majorTickMark val="out"/>
        <c:minorTickMark val="none"/>
        <c:tickLblPos val="nextTo"/>
        <c:crossAx val="124633472"/>
        <c:crosses val="autoZero"/>
        <c:auto val="1"/>
        <c:lblAlgn val="ctr"/>
        <c:lblOffset val="100"/>
        <c:noMultiLvlLbl val="0"/>
      </c:catAx>
      <c:valAx>
        <c:axId val="124633472"/>
        <c:scaling>
          <c:orientation val="minMax"/>
        </c:scaling>
        <c:delete val="0"/>
        <c:axPos val="l"/>
        <c:majorGridlines/>
        <c:numFmt formatCode="#,##0" sourceLinked="1"/>
        <c:majorTickMark val="out"/>
        <c:minorTickMark val="none"/>
        <c:tickLblPos val="nextTo"/>
        <c:crossAx val="124508800"/>
        <c:crosses val="autoZero"/>
        <c:crossBetween val="between"/>
      </c:valAx>
    </c:plotArea>
    <c:legend>
      <c:legendPos val="r"/>
      <c:overlay val="0"/>
    </c:legend>
    <c:plotVisOnly val="1"/>
    <c:dispBlanksAs val="gap"/>
    <c:showDLblsOverMax val="0"/>
  </c:chart>
  <c:txPr>
    <a:bodyPr/>
    <a:lstStyle/>
    <a:p>
      <a:pPr>
        <a:defRPr sz="1800"/>
      </a:pPr>
      <a:endParaRPr lang="ru-RU"/>
    </a:p>
  </c:txPr>
  <c:externalData r:id="rId1">
    <c:autoUpdate val="0"/>
  </c:externalData>
</c:chartSpace>
</file>

<file path=ppt/charts/chart1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5.1612541983167899E-2"/>
          <c:w val="0.93481527105088902"/>
          <c:h val="0.87383600848559095"/>
        </c:manualLayout>
      </c:layout>
      <c:lineChart>
        <c:grouping val="standard"/>
        <c:varyColors val="0"/>
        <c:ser>
          <c:idx val="0"/>
          <c:order val="0"/>
          <c:tx>
            <c:strRef>
              <c:f>Лист1!$B$1</c:f>
              <c:strCache>
                <c:ptCount val="1"/>
                <c:pt idx="0">
                  <c:v>Ряд 1</c:v>
                </c:pt>
              </c:strCache>
            </c:strRef>
          </c:tx>
          <c:spPr>
            <a:ln w="22225">
              <a:solidFill>
                <a:schemeClr val="bg1"/>
              </a:solidFill>
            </a:ln>
          </c:spPr>
          <c:marker>
            <c:symbol val="circle"/>
            <c:size val="7"/>
            <c:spPr>
              <a:solidFill>
                <a:srgbClr val="CF75D1"/>
              </a:solidFill>
              <a:ln w="25400">
                <a:solidFill>
                  <a:prstClr val="white"/>
                </a:solidFill>
              </a:ln>
            </c:spPr>
          </c:marker>
          <c:dPt>
            <c:idx val="0"/>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Лист1!$A$2:$A$6</c:f>
              <c:numCache>
                <c:formatCode>\О\с\н\о\в\н\о\й</c:formatCode>
                <c:ptCount val="5"/>
                <c:pt idx="1">
                  <c:v>2015</c:v>
                </c:pt>
                <c:pt idx="2">
                  <c:v>2016</c:v>
                </c:pt>
                <c:pt idx="3">
                  <c:v>2017</c:v>
                </c:pt>
                <c:pt idx="4">
                  <c:v>2018</c:v>
                </c:pt>
              </c:numCache>
            </c:numRef>
          </c:cat>
          <c:val>
            <c:numRef>
              <c:f>Лист1!$B$2:$B$6</c:f>
              <c:numCache>
                <c:formatCode>#,##0</c:formatCode>
                <c:ptCount val="5"/>
                <c:pt idx="0">
                  <c:v>98332</c:v>
                </c:pt>
                <c:pt idx="1">
                  <c:v>87915</c:v>
                </c:pt>
                <c:pt idx="2">
                  <c:v>87915</c:v>
                </c:pt>
                <c:pt idx="3" formatCode="\О\с\н\о\в\н\о\й">
                  <c:v>46600</c:v>
                </c:pt>
                <c:pt idx="4" formatCode="\О\с\н\о\в\н\о\й">
                  <c:v>78593</c:v>
                </c:pt>
              </c:numCache>
            </c:numRef>
          </c:val>
          <c:smooth val="0"/>
        </c:ser>
        <c:ser>
          <c:idx val="1"/>
          <c:order val="1"/>
          <c:tx>
            <c:strRef>
              <c:f>Лист1!$C$1</c:f>
              <c:strCache>
                <c:ptCount val="1"/>
                <c:pt idx="0">
                  <c:v>Ряд 2</c:v>
                </c:pt>
              </c:strCache>
            </c:strRef>
          </c:tx>
          <c:spPr>
            <a:ln w="22225">
              <a:solidFill>
                <a:srgbClr val="A62EE8"/>
              </a:solidFill>
            </a:ln>
          </c:spPr>
          <c:marker>
            <c:symbol val="circle"/>
            <c:size val="7"/>
            <c:spPr>
              <a:solidFill>
                <a:srgbClr val="F696FF"/>
              </a:solidFill>
              <a:ln w="25400">
                <a:solidFill>
                  <a:srgbClr val="A62EE8"/>
                </a:solidFill>
              </a:ln>
            </c:spPr>
          </c:marker>
          <c:dPt>
            <c:idx val="0"/>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Лист1!$A$2:$A$6</c:f>
              <c:numCache>
                <c:formatCode>\О\с\н\о\в\н\о\й</c:formatCode>
                <c:ptCount val="5"/>
                <c:pt idx="1">
                  <c:v>2015</c:v>
                </c:pt>
                <c:pt idx="2">
                  <c:v>2016</c:v>
                </c:pt>
                <c:pt idx="3">
                  <c:v>2017</c:v>
                </c:pt>
                <c:pt idx="4">
                  <c:v>2018</c:v>
                </c:pt>
              </c:numCache>
            </c:numRef>
          </c:cat>
          <c:val>
            <c:numRef>
              <c:f>Лист1!$C$2:$C$6</c:f>
              <c:numCache>
                <c:formatCode>\О\с\н\о\в\н\о\й</c:formatCode>
                <c:ptCount val="5"/>
                <c:pt idx="0">
                  <c:v>9.5</c:v>
                </c:pt>
                <c:pt idx="1">
                  <c:v>9.5</c:v>
                </c:pt>
                <c:pt idx="2">
                  <c:v>9.5</c:v>
                </c:pt>
                <c:pt idx="3">
                  <c:v>9.5</c:v>
                </c:pt>
                <c:pt idx="4">
                  <c:v>9.5</c:v>
                </c:pt>
              </c:numCache>
            </c:numRef>
          </c:val>
          <c:smooth val="0"/>
        </c:ser>
        <c:dLbls>
          <c:showLegendKey val="0"/>
          <c:showVal val="0"/>
          <c:showCatName val="0"/>
          <c:showSerName val="0"/>
          <c:showPercent val="0"/>
          <c:showBubbleSize val="0"/>
        </c:dLbls>
        <c:marker val="1"/>
        <c:smooth val="0"/>
        <c:axId val="124524416"/>
        <c:axId val="124525952"/>
      </c:lineChart>
      <c:catAx>
        <c:axId val="124524416"/>
        <c:scaling>
          <c:orientation val="minMax"/>
        </c:scaling>
        <c:delete val="1"/>
        <c:axPos val="b"/>
        <c:numFmt formatCode="\О\с\н\о\в\н\о\й" sourceLinked="1"/>
        <c:majorTickMark val="out"/>
        <c:minorTickMark val="none"/>
        <c:tickLblPos val="none"/>
        <c:crossAx val="124525952"/>
        <c:crosses val="autoZero"/>
        <c:auto val="1"/>
        <c:lblAlgn val="ctr"/>
        <c:lblOffset val="100"/>
        <c:noMultiLvlLbl val="0"/>
      </c:catAx>
      <c:valAx>
        <c:axId val="124525952"/>
        <c:scaling>
          <c:orientation val="minMax"/>
        </c:scaling>
        <c:delete val="1"/>
        <c:axPos val="l"/>
        <c:numFmt formatCode="#,##0" sourceLinked="1"/>
        <c:majorTickMark val="out"/>
        <c:minorTickMark val="none"/>
        <c:tickLblPos val="none"/>
        <c:crossAx val="1245244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0377446197779176E-2"/>
          <c:y val="0"/>
          <c:w val="0.92620534353604766"/>
          <c:h val="0.14292113441025794"/>
        </c:manualLayout>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4565760"/>
        <c:axId val="124567552"/>
      </c:lineChart>
      <c:catAx>
        <c:axId val="124565760"/>
        <c:scaling>
          <c:orientation val="minMax"/>
        </c:scaling>
        <c:delete val="0"/>
        <c:axPos val="b"/>
        <c:numFmt formatCode="General" sourceLinked="1"/>
        <c:majorTickMark val="out"/>
        <c:minorTickMark val="none"/>
        <c:tickLblPos val="nextTo"/>
        <c:crossAx val="124567552"/>
        <c:crosses val="autoZero"/>
        <c:auto val="1"/>
        <c:lblAlgn val="ctr"/>
        <c:lblOffset val="100"/>
        <c:noMultiLvlLbl val="0"/>
      </c:catAx>
      <c:valAx>
        <c:axId val="124567552"/>
        <c:scaling>
          <c:orientation val="minMax"/>
        </c:scaling>
        <c:delete val="1"/>
        <c:axPos val="l"/>
        <c:numFmt formatCode="General" sourceLinked="1"/>
        <c:majorTickMark val="out"/>
        <c:minorTickMark val="none"/>
        <c:tickLblPos val="none"/>
        <c:crossAx val="124565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6.8271984116460183E-2"/>
          <c:w val="0.93481527105088902"/>
          <c:h val="0.87483469578648965"/>
        </c:manualLayout>
      </c:layout>
      <c:lineChart>
        <c:grouping val="standard"/>
        <c:varyColors val="0"/>
        <c:ser>
          <c:idx val="0"/>
          <c:order val="0"/>
          <c:tx>
            <c:strRef>
              <c:f>Лист1!$B$1</c:f>
              <c:strCache>
                <c:ptCount val="1"/>
                <c:pt idx="0">
                  <c:v>Ряд 1</c:v>
                </c:pt>
              </c:strCache>
            </c:strRef>
          </c:tx>
          <c:spPr>
            <a:ln w="22225">
              <a:solidFill>
                <a:schemeClr val="bg1"/>
              </a:solidFill>
            </a:ln>
          </c:spPr>
          <c:marker>
            <c:symbol val="circle"/>
            <c:size val="7"/>
            <c:spPr>
              <a:solidFill>
                <a:srgbClr val="CF75D1"/>
              </a:solidFill>
              <a:ln w="25400">
                <a:solidFill>
                  <a:prstClr val="white"/>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Лист1!$B$2:$B$7</c:f>
              <c:numCache>
                <c:formatCode>#,##0</c:formatCode>
                <c:ptCount val="6"/>
                <c:pt idx="0">
                  <c:v>21833</c:v>
                </c:pt>
                <c:pt idx="1">
                  <c:v>24334</c:v>
                </c:pt>
                <c:pt idx="2">
                  <c:v>24334</c:v>
                </c:pt>
                <c:pt idx="3">
                  <c:v>23220</c:v>
                </c:pt>
                <c:pt idx="4">
                  <c:v>23120</c:v>
                </c:pt>
              </c:numCache>
            </c:numRef>
          </c:val>
          <c:smooth val="0"/>
        </c:ser>
        <c:ser>
          <c:idx val="1"/>
          <c:order val="1"/>
          <c:tx>
            <c:strRef>
              <c:f>Лист1!$C$1</c:f>
              <c:strCache>
                <c:ptCount val="1"/>
                <c:pt idx="0">
                  <c:v>Ряд 2</c:v>
                </c:pt>
              </c:strCache>
            </c:strRef>
          </c:tx>
          <c:spPr>
            <a:ln w="22225">
              <a:solidFill>
                <a:srgbClr val="A62EE8"/>
              </a:solidFill>
            </a:ln>
          </c:spPr>
          <c:marker>
            <c:symbol val="circle"/>
            <c:size val="7"/>
            <c:spPr>
              <a:solidFill>
                <a:srgbClr val="F696FF"/>
              </a:solidFill>
              <a:ln w="25400">
                <a:solidFill>
                  <a:srgbClr val="A62EE8"/>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Лист1!$C$2:$C$7</c:f>
              <c:numCache>
                <c:formatCode>\О\с\н\о\в\н\о\й</c:formatCode>
                <c:ptCount val="6"/>
                <c:pt idx="0">
                  <c:v>12.9</c:v>
                </c:pt>
                <c:pt idx="1">
                  <c:v>12</c:v>
                </c:pt>
                <c:pt idx="2">
                  <c:v>13.4</c:v>
                </c:pt>
                <c:pt idx="3">
                  <c:v>14.4</c:v>
                </c:pt>
                <c:pt idx="4">
                  <c:v>14.6</c:v>
                </c:pt>
              </c:numCache>
            </c:numRef>
          </c:val>
          <c:smooth val="0"/>
        </c:ser>
        <c:dLbls>
          <c:showLegendKey val="0"/>
          <c:showVal val="0"/>
          <c:showCatName val="0"/>
          <c:showSerName val="0"/>
          <c:showPercent val="0"/>
          <c:showBubbleSize val="0"/>
        </c:dLbls>
        <c:marker val="1"/>
        <c:smooth val="0"/>
        <c:axId val="124707584"/>
        <c:axId val="124709120"/>
      </c:lineChart>
      <c:catAx>
        <c:axId val="124707584"/>
        <c:scaling>
          <c:orientation val="minMax"/>
        </c:scaling>
        <c:delete val="1"/>
        <c:axPos val="b"/>
        <c:numFmt formatCode="\О\с\н\о\в\н\о\й" sourceLinked="1"/>
        <c:majorTickMark val="out"/>
        <c:minorTickMark val="none"/>
        <c:tickLblPos val="none"/>
        <c:crossAx val="124709120"/>
        <c:crosses val="autoZero"/>
        <c:auto val="1"/>
        <c:lblAlgn val="ctr"/>
        <c:lblOffset val="100"/>
        <c:noMultiLvlLbl val="0"/>
      </c:catAx>
      <c:valAx>
        <c:axId val="124709120"/>
        <c:scaling>
          <c:orientation val="minMax"/>
        </c:scaling>
        <c:delete val="1"/>
        <c:axPos val="l"/>
        <c:numFmt formatCode="#,##0" sourceLinked="1"/>
        <c:majorTickMark val="out"/>
        <c:minorTickMark val="none"/>
        <c:tickLblPos val="none"/>
        <c:crossAx val="1247075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024740162869982E-2"/>
          <c:y val="0.47407075599354298"/>
          <c:w val="0.92018196455210766"/>
          <c:h val="0.14292113441025794"/>
        </c:manualLayout>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5068800"/>
        <c:axId val="125070336"/>
      </c:lineChart>
      <c:catAx>
        <c:axId val="125068800"/>
        <c:scaling>
          <c:orientation val="minMax"/>
        </c:scaling>
        <c:delete val="0"/>
        <c:axPos val="b"/>
        <c:numFmt formatCode="General" sourceLinked="1"/>
        <c:majorTickMark val="out"/>
        <c:minorTickMark val="none"/>
        <c:tickLblPos val="nextTo"/>
        <c:crossAx val="125070336"/>
        <c:crosses val="autoZero"/>
        <c:auto val="1"/>
        <c:lblAlgn val="ctr"/>
        <c:lblOffset val="100"/>
        <c:noMultiLvlLbl val="0"/>
      </c:catAx>
      <c:valAx>
        <c:axId val="125070336"/>
        <c:scaling>
          <c:orientation val="minMax"/>
        </c:scaling>
        <c:delete val="1"/>
        <c:axPos val="l"/>
        <c:numFmt formatCode="General" sourceLinked="1"/>
        <c:majorTickMark val="out"/>
        <c:minorTickMark val="none"/>
        <c:tickLblPos val="none"/>
        <c:crossAx val="1250688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Лист1!$B$1</c:f>
              <c:strCache>
                <c:ptCount val="1"/>
                <c:pt idx="0">
                  <c:v>Ряд 1</c:v>
                </c:pt>
              </c:strCache>
            </c:strRef>
          </c:tx>
          <c:spPr>
            <a:ln w="22225">
              <a:solidFill>
                <a:schemeClr val="bg1"/>
              </a:solidFill>
            </a:ln>
          </c:spPr>
          <c:marker>
            <c:symbol val="circle"/>
            <c:size val="7"/>
            <c:spPr>
              <a:solidFill>
                <a:srgbClr val="CF75D1"/>
              </a:solidFill>
              <a:ln w="25400">
                <a:solidFill>
                  <a:prstClr val="white"/>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Лист1!$B$2:$B$7</c:f>
              <c:numCache>
                <c:formatCode>#,##0</c:formatCode>
                <c:ptCount val="6"/>
                <c:pt idx="0">
                  <c:v>25524</c:v>
                </c:pt>
                <c:pt idx="1">
                  <c:v>31300</c:v>
                </c:pt>
                <c:pt idx="2">
                  <c:v>39867</c:v>
                </c:pt>
                <c:pt idx="3">
                  <c:v>24500</c:v>
                </c:pt>
                <c:pt idx="4">
                  <c:v>131550</c:v>
                </c:pt>
              </c:numCache>
            </c:numRef>
          </c:val>
          <c:smooth val="0"/>
        </c:ser>
        <c:ser>
          <c:idx val="1"/>
          <c:order val="1"/>
          <c:tx>
            <c:strRef>
              <c:f>Лист1!$C$1</c:f>
              <c:strCache>
                <c:ptCount val="1"/>
                <c:pt idx="0">
                  <c:v>Ряд 2</c:v>
                </c:pt>
              </c:strCache>
            </c:strRef>
          </c:tx>
          <c:spPr>
            <a:ln w="22225">
              <a:solidFill>
                <a:srgbClr val="A62EE8"/>
              </a:solidFill>
            </a:ln>
          </c:spPr>
          <c:marker>
            <c:symbol val="circle"/>
            <c:size val="7"/>
            <c:spPr>
              <a:solidFill>
                <a:srgbClr val="F696FF"/>
              </a:solidFill>
              <a:ln w="25400">
                <a:solidFill>
                  <a:srgbClr val="A62EE8"/>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Лист1!$C$2:$C$7</c:f>
              <c:numCache>
                <c:formatCode>\О\с\н\о\в\н\о\й</c:formatCode>
                <c:ptCount val="6"/>
                <c:pt idx="0">
                  <c:v>78.8</c:v>
                </c:pt>
                <c:pt idx="1">
                  <c:v>44.5</c:v>
                </c:pt>
                <c:pt idx="2">
                  <c:v>44.5</c:v>
                </c:pt>
                <c:pt idx="3">
                  <c:v>68.7</c:v>
                </c:pt>
                <c:pt idx="4">
                  <c:v>127.6</c:v>
                </c:pt>
              </c:numCache>
            </c:numRef>
          </c:val>
          <c:smooth val="0"/>
        </c:ser>
        <c:dLbls>
          <c:showLegendKey val="0"/>
          <c:showVal val="0"/>
          <c:showCatName val="0"/>
          <c:showSerName val="0"/>
          <c:showPercent val="0"/>
          <c:showBubbleSize val="0"/>
        </c:dLbls>
        <c:marker val="1"/>
        <c:smooth val="0"/>
        <c:axId val="125284352"/>
        <c:axId val="125285888"/>
      </c:lineChart>
      <c:catAx>
        <c:axId val="125284352"/>
        <c:scaling>
          <c:orientation val="minMax"/>
        </c:scaling>
        <c:delete val="1"/>
        <c:axPos val="b"/>
        <c:numFmt formatCode="\О\с\н\о\в\н\о\й" sourceLinked="1"/>
        <c:majorTickMark val="out"/>
        <c:minorTickMark val="none"/>
        <c:tickLblPos val="none"/>
        <c:crossAx val="125285888"/>
        <c:crosses val="autoZero"/>
        <c:auto val="1"/>
        <c:lblAlgn val="ctr"/>
        <c:lblOffset val="100"/>
        <c:noMultiLvlLbl val="0"/>
      </c:catAx>
      <c:valAx>
        <c:axId val="125285888"/>
        <c:scaling>
          <c:orientation val="minMax"/>
        </c:scaling>
        <c:delete val="1"/>
        <c:axPos val="l"/>
        <c:numFmt formatCode="#,##0" sourceLinked="1"/>
        <c:majorTickMark val="out"/>
        <c:minorTickMark val="none"/>
        <c:tickLblPos val="none"/>
        <c:crossAx val="1252843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5199104"/>
        <c:axId val="125200640"/>
      </c:lineChart>
      <c:catAx>
        <c:axId val="125199104"/>
        <c:scaling>
          <c:orientation val="minMax"/>
        </c:scaling>
        <c:delete val="0"/>
        <c:axPos val="b"/>
        <c:numFmt formatCode="General" sourceLinked="1"/>
        <c:majorTickMark val="out"/>
        <c:minorTickMark val="none"/>
        <c:tickLblPos val="nextTo"/>
        <c:crossAx val="125200640"/>
        <c:crosses val="autoZero"/>
        <c:auto val="1"/>
        <c:lblAlgn val="ctr"/>
        <c:lblOffset val="100"/>
        <c:noMultiLvlLbl val="0"/>
      </c:catAx>
      <c:valAx>
        <c:axId val="125200640"/>
        <c:scaling>
          <c:orientation val="minMax"/>
        </c:scaling>
        <c:delete val="1"/>
        <c:axPos val="l"/>
        <c:numFmt formatCode="General" sourceLinked="1"/>
        <c:majorTickMark val="out"/>
        <c:minorTickMark val="none"/>
        <c:tickLblPos val="none"/>
        <c:crossAx val="125199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Лист1!$B$1</c:f>
              <c:strCache>
                <c:ptCount val="1"/>
                <c:pt idx="0">
                  <c:v>Ряд 1</c:v>
                </c:pt>
              </c:strCache>
            </c:strRef>
          </c:tx>
          <c:spPr>
            <a:ln w="22225">
              <a:solidFill>
                <a:schemeClr val="bg1"/>
              </a:solidFill>
            </a:ln>
          </c:spPr>
          <c:marker>
            <c:symbol val="circle"/>
            <c:size val="7"/>
            <c:spPr>
              <a:solidFill>
                <a:srgbClr val="CF75D1"/>
              </a:solidFill>
              <a:ln w="25400">
                <a:solidFill>
                  <a:prstClr val="white"/>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Лист1!$B$2:$B$7</c:f>
              <c:numCache>
                <c:formatCode>#,##0</c:formatCode>
                <c:ptCount val="6"/>
                <c:pt idx="0">
                  <c:v>66851</c:v>
                </c:pt>
                <c:pt idx="1">
                  <c:v>40755</c:v>
                </c:pt>
                <c:pt idx="2">
                  <c:v>40755</c:v>
                </c:pt>
                <c:pt idx="3">
                  <c:v>96242</c:v>
                </c:pt>
                <c:pt idx="4">
                  <c:v>119896</c:v>
                </c:pt>
              </c:numCache>
            </c:numRef>
          </c:val>
          <c:smooth val="0"/>
        </c:ser>
        <c:ser>
          <c:idx val="1"/>
          <c:order val="1"/>
          <c:tx>
            <c:strRef>
              <c:f>Лист1!$C$1</c:f>
              <c:strCache>
                <c:ptCount val="1"/>
                <c:pt idx="0">
                  <c:v>Ряд 2</c:v>
                </c:pt>
              </c:strCache>
            </c:strRef>
          </c:tx>
          <c:spPr>
            <a:ln w="22225">
              <a:solidFill>
                <a:srgbClr val="A62EE8"/>
              </a:solidFill>
            </a:ln>
          </c:spPr>
          <c:marker>
            <c:symbol val="circle"/>
            <c:size val="7"/>
            <c:spPr>
              <a:solidFill>
                <a:srgbClr val="F696FF"/>
              </a:solidFill>
              <a:ln w="25400">
                <a:solidFill>
                  <a:srgbClr val="A62EE8"/>
                </a:solidFill>
              </a:ln>
            </c:spPr>
          </c:marker>
          <c:dPt>
            <c:idx val="0"/>
            <c:marker>
              <c:symbol val="none"/>
            </c:marker>
            <c:bubble3D val="0"/>
          </c:dPt>
          <c:dPt>
            <c:idx val="5"/>
            <c:marker>
              <c:symbol val="none"/>
            </c:marker>
            <c:bubble3D val="0"/>
          </c:dPt>
          <c:dLbls>
            <c:dLbl>
              <c:idx val="0"/>
              <c:delete val="1"/>
            </c:dLbl>
            <c:dLbl>
              <c:idx val="5"/>
              <c:delete val="1"/>
            </c:dLbl>
            <c:txPr>
              <a:bodyPr/>
              <a:lstStyle/>
              <a:p>
                <a:pPr>
                  <a:defRPr sz="8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\О\с\н\о\в\н\о\й</c:formatCode>
                <c:ptCount val="6"/>
                <c:pt idx="1">
                  <c:v>2015</c:v>
                </c:pt>
                <c:pt idx="2">
                  <c:v>2016</c:v>
                </c:pt>
                <c:pt idx="3">
                  <c:v>2017</c:v>
                </c:pt>
                <c:pt idx="4">
                  <c:v>2018</c:v>
                </c:pt>
              </c:numCache>
            </c:numRef>
          </c:cat>
          <c:val>
            <c:numRef>
              <c:f>Лист1!$C$2:$C$7</c:f>
              <c:numCache>
                <c:formatCode>\О\с\н\о\в\н\о\й</c:formatCode>
                <c:ptCount val="6"/>
                <c:pt idx="0">
                  <c:v>38</c:v>
                </c:pt>
                <c:pt idx="1">
                  <c:v>42.2</c:v>
                </c:pt>
                <c:pt idx="2">
                  <c:v>42.2</c:v>
                </c:pt>
                <c:pt idx="3">
                  <c:v>92.4</c:v>
                </c:pt>
                <c:pt idx="4">
                  <c:v>142.5</c:v>
                </c:pt>
              </c:numCache>
            </c:numRef>
          </c:val>
          <c:smooth val="0"/>
        </c:ser>
        <c:dLbls>
          <c:showLegendKey val="0"/>
          <c:showVal val="1"/>
          <c:showCatName val="0"/>
          <c:showSerName val="0"/>
          <c:showPercent val="0"/>
          <c:showBubbleSize val="0"/>
        </c:dLbls>
        <c:marker val="1"/>
        <c:smooth val="0"/>
        <c:axId val="125230080"/>
        <c:axId val="125395712"/>
      </c:lineChart>
      <c:catAx>
        <c:axId val="125230080"/>
        <c:scaling>
          <c:orientation val="minMax"/>
        </c:scaling>
        <c:delete val="1"/>
        <c:axPos val="b"/>
        <c:numFmt formatCode="\О\с\н\о\в\н\о\й" sourceLinked="1"/>
        <c:majorTickMark val="out"/>
        <c:minorTickMark val="none"/>
        <c:tickLblPos val="none"/>
        <c:crossAx val="125395712"/>
        <c:crosses val="autoZero"/>
        <c:auto val="1"/>
        <c:lblAlgn val="ctr"/>
        <c:lblOffset val="100"/>
        <c:noMultiLvlLbl val="0"/>
      </c:catAx>
      <c:valAx>
        <c:axId val="125395712"/>
        <c:scaling>
          <c:orientation val="minMax"/>
        </c:scaling>
        <c:delete val="1"/>
        <c:axPos val="l"/>
        <c:numFmt formatCode="#,##0" sourceLinked="1"/>
        <c:majorTickMark val="out"/>
        <c:minorTickMark val="none"/>
        <c:tickLblPos val="none"/>
        <c:crossAx val="125230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909017723946179E-2"/>
          <c:y val="0.35555306699515682"/>
          <c:w val="0.92018196455210766"/>
          <c:h val="0.14292113441025792"/>
        </c:manualLayout>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5321216"/>
        <c:axId val="125322752"/>
      </c:lineChart>
      <c:catAx>
        <c:axId val="125321216"/>
        <c:scaling>
          <c:orientation val="minMax"/>
        </c:scaling>
        <c:delete val="0"/>
        <c:axPos val="b"/>
        <c:numFmt formatCode="General" sourceLinked="1"/>
        <c:majorTickMark val="out"/>
        <c:minorTickMark val="none"/>
        <c:tickLblPos val="nextTo"/>
        <c:crossAx val="125322752"/>
        <c:crosses val="autoZero"/>
        <c:auto val="1"/>
        <c:lblAlgn val="ctr"/>
        <c:lblOffset val="100"/>
        <c:noMultiLvlLbl val="0"/>
      </c:catAx>
      <c:valAx>
        <c:axId val="125322752"/>
        <c:scaling>
          <c:orientation val="minMax"/>
        </c:scaling>
        <c:delete val="1"/>
        <c:axPos val="l"/>
        <c:numFmt formatCode="General" sourceLinked="1"/>
        <c:majorTickMark val="out"/>
        <c:minorTickMark val="none"/>
        <c:tickLblPos val="none"/>
        <c:crossAx val="1253212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4.5904946857712833E-2"/>
          <c:w val="1"/>
          <c:h val="0.90819010628459196"/>
        </c:manualLayout>
      </c:layout>
      <c:lineChart>
        <c:grouping val="stacked"/>
        <c:varyColors val="0"/>
        <c:ser>
          <c:idx val="0"/>
          <c:order val="0"/>
          <c:tx>
            <c:strRef>
              <c:f>Лист1!$B$1</c:f>
              <c:strCache>
                <c:ptCount val="1"/>
                <c:pt idx="0">
                  <c:v>Ряд 1</c:v>
                </c:pt>
              </c:strCache>
            </c:strRef>
          </c:tx>
          <c:spPr>
            <a:ln w="22225">
              <a:solidFill>
                <a:srgbClr val="2FD5E7"/>
              </a:solidFill>
            </a:ln>
          </c:spPr>
          <c:marker>
            <c:symbol val="circle"/>
            <c:size val="7"/>
            <c:spPr>
              <a:solidFill>
                <a:prstClr val="white"/>
              </a:solidFill>
              <a:ln w="25400">
                <a:solidFill>
                  <a:srgbClr val="2FD5E7"/>
                </a:solidFill>
              </a:ln>
            </c:spPr>
          </c:marker>
          <c:dPt>
            <c:idx val="0"/>
            <c:marker>
              <c:symbol val="none"/>
            </c:marker>
            <c:bubble3D val="0"/>
          </c:dPt>
          <c:dPt>
            <c:idx val="5"/>
            <c:marker>
              <c:symbol val="none"/>
            </c:marker>
            <c:bubble3D val="0"/>
          </c:dPt>
          <c:dLbls>
            <c:dLbl>
              <c:idx val="0"/>
              <c:delete val="1"/>
            </c:dLbl>
            <c:dLbl>
              <c:idx val="5"/>
              <c:delete val="1"/>
            </c:dLbl>
            <c:dLbl>
              <c:idx val="7"/>
              <c:delete val="1"/>
            </c:dLbl>
            <c:dLblPos val="t"/>
            <c:showLegendKey val="0"/>
            <c:showVal val="1"/>
            <c:showCatName val="0"/>
            <c:showSerName val="0"/>
            <c:showPercent val="0"/>
            <c:showBubbleSize val="0"/>
            <c:showLeaderLines val="0"/>
          </c:dLbls>
          <c:cat>
            <c:strRef>
              <c:f>Лист1!$A$2:$A$7</c:f>
              <c:strCache>
                <c:ptCount val="5"/>
                <c:pt idx="1">
                  <c:v>Категория 1</c:v>
                </c:pt>
                <c:pt idx="2">
                  <c:v>Категория 2</c:v>
                </c:pt>
                <c:pt idx="3">
                  <c:v>Категория 3</c:v>
                </c:pt>
                <c:pt idx="4">
                  <c:v>Категория 4</c:v>
                </c:pt>
              </c:strCache>
            </c:strRef>
          </c:cat>
          <c:val>
            <c:numRef>
              <c:f>Лист1!$B$2:$B$7</c:f>
              <c:numCache>
                <c:formatCode>\О\с\н\о\в\н\о\й</c:formatCode>
                <c:ptCount val="6"/>
                <c:pt idx="0">
                  <c:v>1474</c:v>
                </c:pt>
                <c:pt idx="1">
                  <c:v>1283</c:v>
                </c:pt>
                <c:pt idx="2">
                  <c:v>1285</c:v>
                </c:pt>
                <c:pt idx="3">
                  <c:v>1356</c:v>
                </c:pt>
                <c:pt idx="4">
                  <c:v>1422</c:v>
                </c:pt>
                <c:pt idx="5">
                  <c:v>1422</c:v>
                </c:pt>
              </c:numCache>
            </c:numRef>
          </c:val>
          <c:smooth val="0"/>
        </c:ser>
        <c:ser>
          <c:idx val="1"/>
          <c:order val="1"/>
          <c:tx>
            <c:strRef>
              <c:f>Лист1!$C$1</c:f>
              <c:strCache>
                <c:ptCount val="1"/>
                <c:pt idx="0">
                  <c:v>Ряд 2</c:v>
                </c:pt>
              </c:strCache>
            </c:strRef>
          </c:tx>
          <c:spPr>
            <a:ln w="22225">
              <a:solidFill>
                <a:srgbClr val="CE2284"/>
              </a:solidFill>
            </a:ln>
          </c:spPr>
          <c:marker>
            <c:symbol val="circle"/>
            <c:size val="7"/>
            <c:spPr>
              <a:solidFill>
                <a:prstClr val="white"/>
              </a:solidFill>
              <a:ln w="25400">
                <a:solidFill>
                  <a:srgbClr val="CE2284"/>
                </a:solidFill>
              </a:ln>
            </c:spPr>
          </c:marker>
          <c:dPt>
            <c:idx val="0"/>
            <c:marker>
              <c:symbol val="none"/>
            </c:marker>
            <c:bubble3D val="0"/>
          </c:dPt>
          <c:dPt>
            <c:idx val="5"/>
            <c:marker>
              <c:symbol val="none"/>
            </c:marker>
            <c:bubble3D val="0"/>
          </c:dPt>
          <c:dLbls>
            <c:dLbl>
              <c:idx val="0"/>
              <c:delete val="1"/>
            </c:dLbl>
            <c:dLbl>
              <c:idx val="5"/>
              <c:delete val="1"/>
            </c:dLbl>
            <c:dLbl>
              <c:idx val="7"/>
              <c:delete val="1"/>
            </c:dLbl>
            <c:dLblPos val="t"/>
            <c:showLegendKey val="0"/>
            <c:showVal val="1"/>
            <c:showCatName val="0"/>
            <c:showSerName val="0"/>
            <c:showPercent val="0"/>
            <c:showBubbleSize val="0"/>
            <c:showLeaderLines val="0"/>
          </c:dLbls>
          <c:cat>
            <c:strRef>
              <c:f>Лист1!$A$2:$A$7</c:f>
              <c:strCache>
                <c:ptCount val="5"/>
                <c:pt idx="1">
                  <c:v>Категория 1</c:v>
                </c:pt>
                <c:pt idx="2">
                  <c:v>Категория 2</c:v>
                </c:pt>
                <c:pt idx="3">
                  <c:v>Категория 3</c:v>
                </c:pt>
                <c:pt idx="4">
                  <c:v>Категория 4</c:v>
                </c:pt>
              </c:strCache>
            </c:strRef>
          </c:cat>
          <c:val>
            <c:numRef>
              <c:f>Лист1!$C$2:$C$7</c:f>
              <c:numCache>
                <c:formatCode>\О\с\н\о\в\н\о\й</c:formatCode>
                <c:ptCount val="6"/>
                <c:pt idx="0">
                  <c:v>13618</c:v>
                </c:pt>
                <c:pt idx="1">
                  <c:v>10864</c:v>
                </c:pt>
                <c:pt idx="2">
                  <c:v>12850</c:v>
                </c:pt>
                <c:pt idx="3">
                  <c:v>11044</c:v>
                </c:pt>
                <c:pt idx="4">
                  <c:v>10760</c:v>
                </c:pt>
                <c:pt idx="5">
                  <c:v>10760</c:v>
                </c:pt>
              </c:numCache>
            </c:numRef>
          </c:val>
          <c:smooth val="0"/>
        </c:ser>
        <c:dLbls>
          <c:showLegendKey val="0"/>
          <c:showVal val="1"/>
          <c:showCatName val="0"/>
          <c:showSerName val="0"/>
          <c:showPercent val="0"/>
          <c:showBubbleSize val="0"/>
        </c:dLbls>
        <c:marker val="1"/>
        <c:smooth val="0"/>
        <c:axId val="124783232"/>
        <c:axId val="124785024"/>
      </c:lineChart>
      <c:catAx>
        <c:axId val="124783232"/>
        <c:scaling>
          <c:orientation val="minMax"/>
        </c:scaling>
        <c:delete val="1"/>
        <c:axPos val="b"/>
        <c:majorTickMark val="out"/>
        <c:minorTickMark val="none"/>
        <c:tickLblPos val="none"/>
        <c:crossAx val="124785024"/>
        <c:crosses val="autoZero"/>
        <c:auto val="1"/>
        <c:lblAlgn val="ctr"/>
        <c:lblOffset val="100"/>
        <c:noMultiLvlLbl val="0"/>
      </c:catAx>
      <c:valAx>
        <c:axId val="124785024"/>
        <c:scaling>
          <c:orientation val="minMax"/>
        </c:scaling>
        <c:delete val="1"/>
        <c:axPos val="l"/>
        <c:numFmt formatCode="\О\с\н\о\в\н\о\й" sourceLinked="1"/>
        <c:majorTickMark val="out"/>
        <c:minorTickMark val="none"/>
        <c:tickLblPos val="none"/>
        <c:crossAx val="124783232"/>
        <c:crosses val="autoZero"/>
        <c:crossBetween val="between"/>
      </c:valAx>
    </c:plotArea>
    <c:plotVisOnly val="1"/>
    <c:dispBlanksAs val="zero"/>
    <c:showDLblsOverMax val="0"/>
  </c:chart>
  <c:txPr>
    <a:bodyPr/>
    <a:lstStyle/>
    <a:p>
      <a:pPr>
        <a:defRPr sz="1000">
          <a:solidFill>
            <a:schemeClr val="bg1"/>
          </a:solidFill>
          <a:latin typeface="Proxima Nova Lt" pitchFamily="50" charset="0"/>
        </a:defRPr>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plotArea>
      <c:layout/>
      <c:barChart>
        <c:barDir val="bar"/>
        <c:grouping val="clustered"/>
        <c:varyColors val="0"/>
        <c:ser>
          <c:idx val="0"/>
          <c:order val="0"/>
          <c:tx>
            <c:strRef>
              <c:f>Лист1!$B$1</c:f>
              <c:strCache>
                <c:ptCount val="1"/>
                <c:pt idx="0">
                  <c:v>исполнение</c:v>
                </c:pt>
              </c:strCache>
            </c:strRef>
          </c:tx>
          <c:spPr>
            <a:solidFill>
              <a:srgbClr val="CE2284"/>
            </a:solidFill>
          </c:spPr>
          <c:invertIfNegative val="0"/>
          <c:dLbls>
            <c:txPr>
              <a:bodyPr/>
              <a:lstStyle/>
              <a:p>
                <a:pPr>
                  <a:defRPr sz="1000" b="1"/>
                </a:pPr>
                <a:endParaRPr lang="ru-RU"/>
              </a:p>
            </c:txPr>
            <c:dLblPos val="outEnd"/>
            <c:showLegendKey val="0"/>
            <c:showVal val="1"/>
            <c:showCatName val="0"/>
            <c:showSerName val="0"/>
            <c:showPercent val="0"/>
            <c:showBubbleSize val="0"/>
            <c:showLeaderLines val="0"/>
          </c:dLbls>
          <c:cat>
            <c:strRef>
              <c:f>Лист1!$A$2:$A$5</c:f>
              <c:strCache>
                <c:ptCount val="4"/>
                <c:pt idx="0">
                  <c:v>  Иные МБТ</c:v>
                </c:pt>
                <c:pt idx="1">
                  <c:v>  Субвенции </c:v>
                </c:pt>
                <c:pt idx="2">
                  <c:v>  Субсидии </c:v>
                </c:pt>
                <c:pt idx="3">
                  <c:v>  Дотации </c:v>
                </c:pt>
              </c:strCache>
            </c:strRef>
          </c:cat>
          <c:val>
            <c:numRef>
              <c:f>Лист1!$B$2:$B$5</c:f>
              <c:numCache>
                <c:formatCode>\О\с\н\о\в\н\о\й</c:formatCode>
                <c:ptCount val="4"/>
                <c:pt idx="0">
                  <c:v>2.6643095133000001</c:v>
                </c:pt>
                <c:pt idx="1">
                  <c:v>3.1568036839399976</c:v>
                </c:pt>
                <c:pt idx="2">
                  <c:v>1.94137335347</c:v>
                </c:pt>
                <c:pt idx="3">
                  <c:v>6.1051118999999918</c:v>
                </c:pt>
              </c:numCache>
            </c:numRef>
          </c:val>
        </c:ser>
        <c:ser>
          <c:idx val="1"/>
          <c:order val="1"/>
          <c:tx>
            <c:strRef>
              <c:f>Лист1!$C$1</c:f>
              <c:strCache>
                <c:ptCount val="1"/>
                <c:pt idx="0">
                  <c:v>уточненный план</c:v>
                </c:pt>
              </c:strCache>
            </c:strRef>
          </c:tx>
          <c:spPr>
            <a:solidFill>
              <a:srgbClr val="A62EE8"/>
            </a:solidFill>
          </c:spPr>
          <c:invertIfNegative val="0"/>
          <c:dLbls>
            <c:txPr>
              <a:bodyPr/>
              <a:lstStyle/>
              <a:p>
                <a:pPr>
                  <a:defRPr sz="1000" b="1"/>
                </a:pPr>
                <a:endParaRPr lang="ru-RU"/>
              </a:p>
            </c:txPr>
            <c:dLblPos val="outEnd"/>
            <c:showLegendKey val="0"/>
            <c:showVal val="1"/>
            <c:showCatName val="0"/>
            <c:showSerName val="0"/>
            <c:showPercent val="0"/>
            <c:showBubbleSize val="0"/>
            <c:showLeaderLines val="0"/>
          </c:dLbls>
          <c:cat>
            <c:strRef>
              <c:f>Лист1!$A$2:$A$5</c:f>
              <c:strCache>
                <c:ptCount val="4"/>
                <c:pt idx="0">
                  <c:v>  Иные МБТ</c:v>
                </c:pt>
                <c:pt idx="1">
                  <c:v>  Субвенции </c:v>
                </c:pt>
                <c:pt idx="2">
                  <c:v>  Субсидии </c:v>
                </c:pt>
                <c:pt idx="3">
                  <c:v>  Дотации </c:v>
                </c:pt>
              </c:strCache>
            </c:strRef>
          </c:cat>
          <c:val>
            <c:numRef>
              <c:f>Лист1!$C$2:$C$5</c:f>
              <c:numCache>
                <c:formatCode>\О\с\н\о\в\н\о\й</c:formatCode>
                <c:ptCount val="4"/>
                <c:pt idx="0">
                  <c:v>1.855854699999999</c:v>
                </c:pt>
                <c:pt idx="1">
                  <c:v>2.6901816000000012</c:v>
                </c:pt>
                <c:pt idx="2">
                  <c:v>1.8452229999999998</c:v>
                </c:pt>
                <c:pt idx="3">
                  <c:v>6.1051118999999918</c:v>
                </c:pt>
              </c:numCache>
            </c:numRef>
          </c:val>
        </c:ser>
        <c:ser>
          <c:idx val="2"/>
          <c:order val="2"/>
          <c:tx>
            <c:strRef>
              <c:f>Лист1!$D$1</c:f>
              <c:strCache>
                <c:ptCount val="1"/>
                <c:pt idx="0">
                  <c:v>первоначальный план</c:v>
                </c:pt>
              </c:strCache>
            </c:strRef>
          </c:tx>
          <c:spPr>
            <a:solidFill>
              <a:srgbClr val="2FD5E7"/>
            </a:solidFill>
          </c:spPr>
          <c:invertIfNegative val="0"/>
          <c:dLbls>
            <c:txPr>
              <a:bodyPr/>
              <a:lstStyle/>
              <a:p>
                <a:pPr>
                  <a:defRPr sz="1000" b="1"/>
                </a:pPr>
                <a:endParaRPr lang="ru-RU"/>
              </a:p>
            </c:txPr>
            <c:dLblPos val="outEnd"/>
            <c:showLegendKey val="0"/>
            <c:showVal val="1"/>
            <c:showCatName val="0"/>
            <c:showSerName val="0"/>
            <c:showPercent val="0"/>
            <c:showBubbleSize val="0"/>
            <c:showLeaderLines val="0"/>
          </c:dLbls>
          <c:cat>
            <c:strRef>
              <c:f>Лист1!$A$2:$A$5</c:f>
              <c:strCache>
                <c:ptCount val="4"/>
                <c:pt idx="0">
                  <c:v>  Иные МБТ</c:v>
                </c:pt>
                <c:pt idx="1">
                  <c:v>  Субвенции </c:v>
                </c:pt>
                <c:pt idx="2">
                  <c:v>  Субсидии </c:v>
                </c:pt>
                <c:pt idx="3">
                  <c:v>  Дотации </c:v>
                </c:pt>
              </c:strCache>
            </c:strRef>
          </c:cat>
          <c:val>
            <c:numRef>
              <c:f>Лист1!$D$2:$D$5</c:f>
              <c:numCache>
                <c:formatCode>\О\с\н\о\в\н\о\й</c:formatCode>
                <c:ptCount val="4"/>
                <c:pt idx="0">
                  <c:v>8.4532600000000041E-2</c:v>
                </c:pt>
                <c:pt idx="1">
                  <c:v>2.7213590999999999</c:v>
                </c:pt>
                <c:pt idx="2">
                  <c:v>2.0534770999999998</c:v>
                </c:pt>
                <c:pt idx="3">
                  <c:v>4.0816605000000044</c:v>
                </c:pt>
              </c:numCache>
            </c:numRef>
          </c:val>
        </c:ser>
        <c:dLbls>
          <c:showLegendKey val="0"/>
          <c:showVal val="1"/>
          <c:showCatName val="0"/>
          <c:showSerName val="0"/>
          <c:showPercent val="0"/>
          <c:showBubbleSize val="0"/>
        </c:dLbls>
        <c:gapWidth val="150"/>
        <c:axId val="109393408"/>
        <c:axId val="109394944"/>
      </c:barChart>
      <c:catAx>
        <c:axId val="109393408"/>
        <c:scaling>
          <c:orientation val="minMax"/>
        </c:scaling>
        <c:delete val="0"/>
        <c:axPos val="l"/>
        <c:majorTickMark val="out"/>
        <c:minorTickMark val="none"/>
        <c:tickLblPos val="nextTo"/>
        <c:txPr>
          <a:bodyPr/>
          <a:lstStyle/>
          <a:p>
            <a:pPr>
              <a:defRPr sz="1100"/>
            </a:pPr>
            <a:endParaRPr lang="ru-RU"/>
          </a:p>
        </c:txPr>
        <c:crossAx val="109394944"/>
        <c:crosses val="autoZero"/>
        <c:auto val="1"/>
        <c:lblAlgn val="ctr"/>
        <c:lblOffset val="100"/>
        <c:noMultiLvlLbl val="0"/>
      </c:catAx>
      <c:valAx>
        <c:axId val="109394944"/>
        <c:scaling>
          <c:orientation val="minMax"/>
        </c:scaling>
        <c:delete val="1"/>
        <c:axPos val="b"/>
        <c:numFmt formatCode="\О\с\н\о\в\н\о\й" sourceLinked="1"/>
        <c:majorTickMark val="out"/>
        <c:minorTickMark val="none"/>
        <c:tickLblPos val="nextTo"/>
        <c:crossAx val="109393408"/>
        <c:crosses val="autoZero"/>
        <c:crossBetween val="between"/>
      </c:valAx>
    </c:plotArea>
    <c:legend>
      <c:legendPos val="b"/>
      <c:overlay val="0"/>
      <c:txPr>
        <a:bodyPr/>
        <a:lstStyle/>
        <a:p>
          <a:pPr>
            <a:defRPr sz="1200"/>
          </a:pPr>
          <a:endParaRPr lang="ru-RU"/>
        </a:p>
      </c:txPr>
    </c:legend>
    <c:plotVisOnly val="1"/>
    <c:dispBlanksAs val="gap"/>
    <c:showDLblsOverMax val="0"/>
  </c:chart>
  <c:txPr>
    <a:bodyPr/>
    <a:lstStyle/>
    <a:p>
      <a:pPr>
        <a:defRPr sz="900">
          <a:latin typeface="Times New Roman" pitchFamily="18" charset="0"/>
          <a:cs typeface="Times New Roman" pitchFamily="18" charset="0"/>
        </a:defRPr>
      </a:pPr>
      <a:endParaRPr lang="ru-RU"/>
    </a:p>
  </c:txPr>
  <c:externalData r:id="rId1">
    <c:autoUpdate val="0"/>
  </c:externalData>
</c:chartSpace>
</file>

<file path=ppt/charts/chart1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83959185428852E-2"/>
          <c:y val="0.28649943658621629"/>
          <c:w val="0.9541666666666665"/>
          <c:h val="0.14163804133858268"/>
        </c:manualLayout>
      </c:layout>
      <c:barChart>
        <c:barDir val="col"/>
        <c:grouping val="clustered"/>
        <c:varyColors val="0"/>
        <c:ser>
          <c:idx val="0"/>
          <c:order val="0"/>
          <c:tx>
            <c:strRef>
              <c:f>Лист1!$B$1</c:f>
              <c:strCache>
                <c:ptCount val="1"/>
                <c:pt idx="0">
                  <c:v>Ряд 1</c:v>
                </c:pt>
              </c:strCache>
            </c:strRef>
          </c:tx>
          <c:invertIfNegative val="0"/>
          <c:cat>
            <c:numRef>
              <c:f>Лист1!$A$2:$A$5</c:f>
              <c:numCache>
                <c:formatCode>General</c:formatCode>
                <c:ptCount val="4"/>
              </c:numCache>
            </c:numRef>
          </c:cat>
          <c:val>
            <c:numRef>
              <c:f>Лист1!$B$2:$B$5</c:f>
              <c:numCache>
                <c:formatCode>\О\с\н\о\в\н\о\й</c:formatCode>
                <c:ptCount val="4"/>
                <c:pt idx="0">
                  <c:v>0</c:v>
                </c:pt>
                <c:pt idx="1">
                  <c:v>0</c:v>
                </c:pt>
                <c:pt idx="2">
                  <c:v>0</c:v>
                </c:pt>
                <c:pt idx="3">
                  <c:v>0</c:v>
                </c:pt>
              </c:numCache>
            </c:numRef>
          </c:val>
        </c:ser>
        <c:dLbls>
          <c:showLegendKey val="0"/>
          <c:showVal val="0"/>
          <c:showCatName val="0"/>
          <c:showSerName val="0"/>
          <c:showPercent val="0"/>
          <c:showBubbleSize val="0"/>
        </c:dLbls>
        <c:gapWidth val="150"/>
        <c:axId val="124816768"/>
        <c:axId val="124818560"/>
      </c:barChart>
      <c:catAx>
        <c:axId val="124816768"/>
        <c:scaling>
          <c:orientation val="minMax"/>
        </c:scaling>
        <c:delete val="0"/>
        <c:axPos val="b"/>
        <c:numFmt formatCode="General" sourceLinked="1"/>
        <c:majorTickMark val="out"/>
        <c:minorTickMark val="none"/>
        <c:tickLblPos val="nextTo"/>
        <c:crossAx val="124818560"/>
        <c:crosses val="autoZero"/>
        <c:auto val="1"/>
        <c:lblAlgn val="ctr"/>
        <c:lblOffset val="100"/>
        <c:noMultiLvlLbl val="0"/>
      </c:catAx>
      <c:valAx>
        <c:axId val="124818560"/>
        <c:scaling>
          <c:orientation val="minMax"/>
        </c:scaling>
        <c:delete val="1"/>
        <c:axPos val="l"/>
        <c:numFmt formatCode="\О\с\н\о\в\н\о\й" sourceLinked="1"/>
        <c:majorTickMark val="out"/>
        <c:minorTickMark val="none"/>
        <c:tickLblPos val="none"/>
        <c:crossAx val="1248167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323006090468794E-2"/>
          <c:y val="0.10324477835796129"/>
          <c:w val="0.90841814941032051"/>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Pt>
            <c:idx val="2"/>
            <c:invertIfNegative val="0"/>
            <c:bubble3D val="0"/>
            <c:spPr>
              <a:solidFill>
                <a:srgbClr val="A62EE8">
                  <a:alpha val="79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Лист1!$A$2:$A$4</c:f>
              <c:strCache>
                <c:ptCount val="3"/>
                <c:pt idx="0">
                  <c:v>факт 2017</c:v>
                </c:pt>
                <c:pt idx="1">
                  <c:v>план 2018</c:v>
                </c:pt>
                <c:pt idx="2">
                  <c:v>факт 2018</c:v>
                </c:pt>
              </c:strCache>
            </c:strRef>
          </c:cat>
          <c:val>
            <c:numRef>
              <c:f>Лист1!$B$2:$B$4</c:f>
              <c:numCache>
                <c:formatCode>0</c:formatCode>
                <c:ptCount val="3"/>
                <c:pt idx="0">
                  <c:v>20</c:v>
                </c:pt>
                <c:pt idx="1">
                  <c:v>20</c:v>
                </c:pt>
                <c:pt idx="2">
                  <c:v>20</c:v>
                </c:pt>
              </c:numCache>
            </c:numRef>
          </c:val>
        </c:ser>
        <c:dLbls>
          <c:showLegendKey val="0"/>
          <c:showVal val="1"/>
          <c:showCatName val="0"/>
          <c:showSerName val="0"/>
          <c:showPercent val="0"/>
          <c:showBubbleSize val="0"/>
        </c:dLbls>
        <c:gapWidth val="150"/>
        <c:axId val="124900096"/>
        <c:axId val="124912384"/>
      </c:barChart>
      <c:catAx>
        <c:axId val="124900096"/>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24912384"/>
        <c:crosses val="autoZero"/>
        <c:auto val="1"/>
        <c:lblAlgn val="ctr"/>
        <c:lblOffset val="100"/>
        <c:tickLblSkip val="1"/>
        <c:noMultiLvlLbl val="0"/>
      </c:catAx>
      <c:valAx>
        <c:axId val="124912384"/>
        <c:scaling>
          <c:orientation val="minMax"/>
        </c:scaling>
        <c:delete val="1"/>
        <c:axPos val="l"/>
        <c:numFmt formatCode="0" sourceLinked="1"/>
        <c:majorTickMark val="out"/>
        <c:minorTickMark val="none"/>
        <c:tickLblPos val="none"/>
        <c:crossAx val="1249000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323006090468794E-2"/>
          <c:y val="0.10324477835796129"/>
          <c:w val="0.90841814941032029"/>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Pt>
            <c:idx val="2"/>
            <c:invertIfNegative val="0"/>
            <c:bubble3D val="0"/>
            <c:spPr>
              <a:solidFill>
                <a:srgbClr val="A62EE8">
                  <a:alpha val="79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Лист1!$A$2:$A$4</c:f>
              <c:strCache>
                <c:ptCount val="3"/>
                <c:pt idx="0">
                  <c:v>факт 2017</c:v>
                </c:pt>
                <c:pt idx="1">
                  <c:v>план 2018</c:v>
                </c:pt>
                <c:pt idx="2">
                  <c:v>факт 2018</c:v>
                </c:pt>
              </c:strCache>
            </c:strRef>
          </c:cat>
          <c:val>
            <c:numRef>
              <c:f>Лист1!$B$2:$B$4</c:f>
              <c:numCache>
                <c:formatCode>0</c:formatCode>
                <c:ptCount val="3"/>
                <c:pt idx="0">
                  <c:v>35</c:v>
                </c:pt>
                <c:pt idx="1">
                  <c:v>35</c:v>
                </c:pt>
                <c:pt idx="2">
                  <c:v>35</c:v>
                </c:pt>
              </c:numCache>
            </c:numRef>
          </c:val>
        </c:ser>
        <c:dLbls>
          <c:showLegendKey val="0"/>
          <c:showVal val="1"/>
          <c:showCatName val="0"/>
          <c:showSerName val="0"/>
          <c:showPercent val="0"/>
          <c:showBubbleSize val="0"/>
        </c:dLbls>
        <c:gapWidth val="150"/>
        <c:axId val="124922880"/>
        <c:axId val="124943360"/>
      </c:barChart>
      <c:catAx>
        <c:axId val="124922880"/>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24943360"/>
        <c:crosses val="autoZero"/>
        <c:auto val="1"/>
        <c:lblAlgn val="ctr"/>
        <c:lblOffset val="100"/>
        <c:tickLblSkip val="1"/>
        <c:noMultiLvlLbl val="0"/>
      </c:catAx>
      <c:valAx>
        <c:axId val="124943360"/>
        <c:scaling>
          <c:orientation val="minMax"/>
        </c:scaling>
        <c:delete val="1"/>
        <c:axPos val="l"/>
        <c:numFmt formatCode="0" sourceLinked="1"/>
        <c:majorTickMark val="out"/>
        <c:minorTickMark val="none"/>
        <c:tickLblPos val="none"/>
        <c:crossAx val="1249228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4.3456499484090173E-2"/>
          <c:w val="1"/>
          <c:h val="0.9130870010318195"/>
        </c:manualLayout>
      </c:layout>
      <c:lineChart>
        <c:grouping val="standard"/>
        <c:varyColors val="0"/>
        <c:ser>
          <c:idx val="0"/>
          <c:order val="0"/>
          <c:tx>
            <c:strRef>
              <c:f>Лист1!$B$1</c:f>
              <c:strCache>
                <c:ptCount val="1"/>
                <c:pt idx="0">
                  <c:v>Ряд 1</c:v>
                </c:pt>
              </c:strCache>
            </c:strRef>
          </c:tx>
          <c:spPr>
            <a:ln w="19050">
              <a:solidFill>
                <a:prstClr val="white"/>
              </a:solidFill>
            </a:ln>
          </c:spPr>
          <c:marker>
            <c:symbol val="circle"/>
            <c:size val="7"/>
            <c:spPr>
              <a:solidFill>
                <a:schemeClr val="tx2">
                  <a:lumMod val="40000"/>
                  <a:lumOff val="60000"/>
                </a:schemeClr>
              </a:solidFill>
              <a:ln w="25400">
                <a:solidFill>
                  <a:prstClr val="white"/>
                </a:solidFill>
              </a:ln>
            </c:spPr>
          </c:marker>
          <c:dPt>
            <c:idx val="0"/>
            <c:marker>
              <c:symbol val="none"/>
            </c:marker>
            <c:bubble3D val="0"/>
          </c:dPt>
          <c:dLbls>
            <c:dLbl>
              <c:idx val="0"/>
              <c:delete val="1"/>
            </c:dLbl>
            <c:dLbl>
              <c:idx val="7"/>
              <c:delete val="1"/>
            </c:dLbl>
            <c:txPr>
              <a:bodyPr/>
              <a:lstStyle/>
              <a:p>
                <a:pPr>
                  <a:defRPr sz="10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General</c:formatCode>
                <c:ptCount val="6"/>
              </c:numCache>
            </c:numRef>
          </c:cat>
          <c:val>
            <c:numRef>
              <c:f>Лист1!$B$2:$B$7</c:f>
              <c:numCache>
                <c:formatCode>\О\с\н\о\в\н\о\й</c:formatCode>
                <c:ptCount val="6"/>
                <c:pt idx="1">
                  <c:v>10179.9</c:v>
                </c:pt>
                <c:pt idx="2">
                  <c:v>10789.5</c:v>
                </c:pt>
                <c:pt idx="3">
                  <c:v>11225.1</c:v>
                </c:pt>
                <c:pt idx="4">
                  <c:v>13457.6</c:v>
                </c:pt>
              </c:numCache>
            </c:numRef>
          </c:val>
          <c:smooth val="0"/>
        </c:ser>
        <c:ser>
          <c:idx val="1"/>
          <c:order val="1"/>
          <c:tx>
            <c:strRef>
              <c:f>Лист1!$C$1</c:f>
              <c:strCache>
                <c:ptCount val="1"/>
                <c:pt idx="0">
                  <c:v>Ряд 2</c:v>
                </c:pt>
              </c:strCache>
            </c:strRef>
          </c:tx>
          <c:spPr>
            <a:ln w="19050">
              <a:solidFill>
                <a:srgbClr val="CE2284"/>
              </a:solidFill>
            </a:ln>
          </c:spPr>
          <c:marker>
            <c:symbol val="circle"/>
            <c:size val="7"/>
            <c:spPr>
              <a:solidFill>
                <a:prstClr val="white"/>
              </a:solidFill>
              <a:ln w="25400">
                <a:solidFill>
                  <a:srgbClr val="CE2284"/>
                </a:solidFill>
              </a:ln>
            </c:spPr>
          </c:marker>
          <c:dPt>
            <c:idx val="0"/>
            <c:marker>
              <c:symbol val="none"/>
            </c:marker>
            <c:bubble3D val="0"/>
          </c:dPt>
          <c:dLbls>
            <c:dLbl>
              <c:idx val="0"/>
              <c:delete val="1"/>
            </c:dLbl>
            <c:dLbl>
              <c:idx val="7"/>
              <c:delete val="1"/>
            </c:dLbl>
            <c:txPr>
              <a:bodyPr/>
              <a:lstStyle/>
              <a:p>
                <a:pPr>
                  <a:defRPr sz="1000">
                    <a:solidFill>
                      <a:schemeClr val="bg1"/>
                    </a:solidFill>
                    <a:latin typeface="Proxima Nova Lt" pitchFamily="50" charset="0"/>
                  </a:defRPr>
                </a:pPr>
                <a:endParaRPr lang="ru-RU"/>
              </a:p>
            </c:txPr>
            <c:dLblPos val="t"/>
            <c:showLegendKey val="0"/>
            <c:showVal val="1"/>
            <c:showCatName val="0"/>
            <c:showSerName val="0"/>
            <c:showPercent val="0"/>
            <c:showBubbleSize val="0"/>
            <c:showLeaderLines val="0"/>
          </c:dLbls>
          <c:cat>
            <c:numRef>
              <c:f>Лист1!$A$2:$A$7</c:f>
              <c:numCache>
                <c:formatCode>General</c:formatCode>
                <c:ptCount val="6"/>
              </c:numCache>
            </c:numRef>
          </c:cat>
          <c:val>
            <c:numRef>
              <c:f>Лист1!$C$2:$C$7</c:f>
              <c:numCache>
                <c:formatCode>\О\с\н\о\в\н\о\й</c:formatCode>
                <c:ptCount val="6"/>
                <c:pt idx="1">
                  <c:v>2049.5</c:v>
                </c:pt>
                <c:pt idx="2">
                  <c:v>1746.1</c:v>
                </c:pt>
                <c:pt idx="3">
                  <c:v>1916.1</c:v>
                </c:pt>
                <c:pt idx="4">
                  <c:v>3582.5</c:v>
                </c:pt>
              </c:numCache>
            </c:numRef>
          </c:val>
          <c:smooth val="0"/>
        </c:ser>
        <c:dLbls>
          <c:showLegendKey val="0"/>
          <c:showVal val="1"/>
          <c:showCatName val="0"/>
          <c:showSerName val="0"/>
          <c:showPercent val="0"/>
          <c:showBubbleSize val="0"/>
        </c:dLbls>
        <c:marker val="1"/>
        <c:smooth val="0"/>
        <c:axId val="125012608"/>
        <c:axId val="125018496"/>
      </c:lineChart>
      <c:catAx>
        <c:axId val="125012608"/>
        <c:scaling>
          <c:orientation val="minMax"/>
        </c:scaling>
        <c:delete val="1"/>
        <c:axPos val="b"/>
        <c:numFmt formatCode="General" sourceLinked="1"/>
        <c:majorTickMark val="out"/>
        <c:minorTickMark val="none"/>
        <c:tickLblPos val="none"/>
        <c:crossAx val="125018496"/>
        <c:crosses val="autoZero"/>
        <c:auto val="1"/>
        <c:lblAlgn val="ctr"/>
        <c:lblOffset val="100"/>
        <c:noMultiLvlLbl val="0"/>
      </c:catAx>
      <c:valAx>
        <c:axId val="125018496"/>
        <c:scaling>
          <c:orientation val="minMax"/>
        </c:scaling>
        <c:delete val="1"/>
        <c:axPos val="l"/>
        <c:numFmt formatCode="\О\с\н\о\в\н\о\й" sourceLinked="1"/>
        <c:majorTickMark val="out"/>
        <c:minorTickMark val="none"/>
        <c:tickLblPos val="none"/>
        <c:crossAx val="125012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72E-2"/>
          <c:y val="0.70312500000000344"/>
          <c:w val="0.9541666666666665"/>
          <c:h val="0.14163804133858268"/>
        </c:manualLayout>
      </c:layout>
      <c:barChart>
        <c:barDir val="col"/>
        <c:grouping val="clustered"/>
        <c:varyColors val="0"/>
        <c:ser>
          <c:idx val="0"/>
          <c:order val="0"/>
          <c:tx>
            <c:strRef>
              <c:f>Лист1!$B$1</c:f>
              <c:strCache>
                <c:ptCount val="1"/>
                <c:pt idx="0">
                  <c:v>Ряд 1</c:v>
                </c:pt>
              </c:strCache>
            </c:strRef>
          </c:tx>
          <c:invertIfNegative val="0"/>
          <c:cat>
            <c:numRef>
              <c:f>Лист1!$A$2:$A$5</c:f>
              <c:numCache>
                <c:formatCode>General</c:formatCode>
                <c:ptCount val="4"/>
              </c:numCache>
            </c:numRef>
          </c:cat>
          <c:val>
            <c:numRef>
              <c:f>Лист1!$B$2:$B$5</c:f>
              <c:numCache>
                <c:formatCode>\О\с\н\о\в\н\о\й</c:formatCode>
                <c:ptCount val="4"/>
                <c:pt idx="0">
                  <c:v>0</c:v>
                </c:pt>
                <c:pt idx="1">
                  <c:v>0</c:v>
                </c:pt>
                <c:pt idx="2">
                  <c:v>0</c:v>
                </c:pt>
                <c:pt idx="3">
                  <c:v>0</c:v>
                </c:pt>
              </c:numCache>
            </c:numRef>
          </c:val>
        </c:ser>
        <c:dLbls>
          <c:showLegendKey val="0"/>
          <c:showVal val="0"/>
          <c:showCatName val="0"/>
          <c:showSerName val="0"/>
          <c:showPercent val="0"/>
          <c:showBubbleSize val="0"/>
        </c:dLbls>
        <c:gapWidth val="150"/>
        <c:axId val="125799808"/>
        <c:axId val="125805696"/>
      </c:barChart>
      <c:catAx>
        <c:axId val="125799808"/>
        <c:scaling>
          <c:orientation val="minMax"/>
        </c:scaling>
        <c:delete val="0"/>
        <c:axPos val="b"/>
        <c:numFmt formatCode="General" sourceLinked="1"/>
        <c:majorTickMark val="out"/>
        <c:minorTickMark val="none"/>
        <c:tickLblPos val="nextTo"/>
        <c:crossAx val="125805696"/>
        <c:crosses val="autoZero"/>
        <c:auto val="1"/>
        <c:lblAlgn val="ctr"/>
        <c:lblOffset val="100"/>
        <c:noMultiLvlLbl val="0"/>
      </c:catAx>
      <c:valAx>
        <c:axId val="125805696"/>
        <c:scaling>
          <c:orientation val="minMax"/>
        </c:scaling>
        <c:delete val="1"/>
        <c:axPos val="l"/>
        <c:numFmt formatCode="\О\с\н\о\в\н\о\й" sourceLinked="1"/>
        <c:majorTickMark val="out"/>
        <c:minorTickMark val="none"/>
        <c:tickLblPos val="none"/>
        <c:crossAx val="1257998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37E-2"/>
          <c:y val="0.43174300992269032"/>
          <c:w val="0.88496812538391956"/>
          <c:h val="0.3007243043918281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13.3</c:v>
                </c:pt>
                <c:pt idx="1">
                  <c:v>13.3</c:v>
                </c:pt>
              </c:numCache>
            </c:numRef>
          </c:val>
          <c:smooth val="0"/>
        </c:ser>
        <c:dLbls>
          <c:showLegendKey val="0"/>
          <c:showVal val="0"/>
          <c:showCatName val="0"/>
          <c:showSerName val="0"/>
          <c:showPercent val="0"/>
          <c:showBubbleSize val="0"/>
        </c:dLbls>
        <c:marker val="1"/>
        <c:smooth val="0"/>
        <c:axId val="123417728"/>
        <c:axId val="123419264"/>
      </c:lineChart>
      <c:catAx>
        <c:axId val="12341772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3419264"/>
        <c:crosses val="autoZero"/>
        <c:auto val="1"/>
        <c:lblAlgn val="ctr"/>
        <c:lblOffset val="100"/>
        <c:noMultiLvlLbl val="0"/>
      </c:catAx>
      <c:valAx>
        <c:axId val="123419264"/>
        <c:scaling>
          <c:orientation val="minMax"/>
        </c:scaling>
        <c:delete val="1"/>
        <c:axPos val="l"/>
        <c:numFmt formatCode="\О\с\н\о\в\н\о\й" sourceLinked="1"/>
        <c:majorTickMark val="out"/>
        <c:minorTickMark val="none"/>
        <c:tickLblPos val="none"/>
        <c:crossAx val="123417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372329440749205E-2"/>
          <c:y val="0.27936312406762331"/>
          <c:w val="0.88496812538391956"/>
          <c:h val="0.3007243043918281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246.3</c:v>
                </c:pt>
                <c:pt idx="1">
                  <c:v>220.6</c:v>
                </c:pt>
              </c:numCache>
            </c:numRef>
          </c:val>
          <c:smooth val="0"/>
        </c:ser>
        <c:dLbls>
          <c:showLegendKey val="0"/>
          <c:showVal val="0"/>
          <c:showCatName val="0"/>
          <c:showSerName val="0"/>
          <c:showPercent val="0"/>
          <c:showBubbleSize val="0"/>
        </c:dLbls>
        <c:marker val="1"/>
        <c:smooth val="0"/>
        <c:axId val="123443456"/>
        <c:axId val="123461632"/>
      </c:lineChart>
      <c:catAx>
        <c:axId val="12344345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3461632"/>
        <c:crosses val="autoZero"/>
        <c:auto val="1"/>
        <c:lblAlgn val="ctr"/>
        <c:lblOffset val="100"/>
        <c:noMultiLvlLbl val="0"/>
      </c:catAx>
      <c:valAx>
        <c:axId val="123461632"/>
        <c:scaling>
          <c:orientation val="minMax"/>
        </c:scaling>
        <c:delete val="1"/>
        <c:axPos val="l"/>
        <c:numFmt formatCode="\О\с\н\о\в\н\о\й" sourceLinked="1"/>
        <c:majorTickMark val="out"/>
        <c:minorTickMark val="none"/>
        <c:tickLblPos val="none"/>
        <c:crossAx val="123443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37E-2"/>
          <c:y val="0.43174300992269032"/>
          <c:w val="0.88496812538391956"/>
          <c:h val="0.30072430439182812"/>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174.2</c:v>
                </c:pt>
                <c:pt idx="1">
                  <c:v>171.7</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174.2</c:v>
                </c:pt>
                <c:pt idx="1">
                  <c:v>171.7</c:v>
                </c:pt>
              </c:numCache>
            </c:numRef>
          </c:val>
          <c:smooth val="0"/>
        </c:ser>
        <c:dLbls>
          <c:showLegendKey val="0"/>
          <c:showVal val="0"/>
          <c:showCatName val="0"/>
          <c:showSerName val="0"/>
          <c:showPercent val="0"/>
          <c:showBubbleSize val="0"/>
        </c:dLbls>
        <c:marker val="1"/>
        <c:smooth val="0"/>
        <c:axId val="123519360"/>
        <c:axId val="123520896"/>
      </c:lineChart>
      <c:catAx>
        <c:axId val="12351936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3520896"/>
        <c:crosses val="autoZero"/>
        <c:auto val="1"/>
        <c:lblAlgn val="ctr"/>
        <c:lblOffset val="100"/>
        <c:noMultiLvlLbl val="0"/>
      </c:catAx>
      <c:valAx>
        <c:axId val="123520896"/>
        <c:scaling>
          <c:orientation val="minMax"/>
        </c:scaling>
        <c:delete val="1"/>
        <c:axPos val="l"/>
        <c:numFmt formatCode="\О\с\н\о\в\н\о\й" sourceLinked="1"/>
        <c:majorTickMark val="out"/>
        <c:minorTickMark val="none"/>
        <c:tickLblPos val="none"/>
        <c:crossAx val="123519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37E-2"/>
          <c:y val="0.43174300992269032"/>
          <c:w val="0.88496812538391956"/>
          <c:h val="0.3007243043918281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114.5</c:v>
                </c:pt>
                <c:pt idx="1">
                  <c:v>114.5</c:v>
                </c:pt>
              </c:numCache>
            </c:numRef>
          </c:val>
          <c:smooth val="0"/>
        </c:ser>
        <c:dLbls>
          <c:showLegendKey val="0"/>
          <c:showVal val="0"/>
          <c:showCatName val="0"/>
          <c:showSerName val="0"/>
          <c:showPercent val="0"/>
          <c:showBubbleSize val="0"/>
        </c:dLbls>
        <c:marker val="1"/>
        <c:smooth val="0"/>
        <c:axId val="126113280"/>
        <c:axId val="126114816"/>
      </c:lineChart>
      <c:catAx>
        <c:axId val="12611328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114816"/>
        <c:crosses val="autoZero"/>
        <c:auto val="1"/>
        <c:lblAlgn val="ctr"/>
        <c:lblOffset val="100"/>
        <c:noMultiLvlLbl val="0"/>
      </c:catAx>
      <c:valAx>
        <c:axId val="126114816"/>
        <c:scaling>
          <c:orientation val="minMax"/>
        </c:scaling>
        <c:delete val="1"/>
        <c:axPos val="l"/>
        <c:numFmt formatCode="\О\с\н\о\в\н\о\й" sourceLinked="1"/>
        <c:majorTickMark val="out"/>
        <c:minorTickMark val="none"/>
        <c:tickLblPos val="none"/>
        <c:crossAx val="1261132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106.8</c:v>
                </c:pt>
                <c:pt idx="1">
                  <c:v>104.4</c:v>
                </c:pt>
              </c:numCache>
            </c:numRef>
          </c:val>
          <c:smooth val="0"/>
        </c:ser>
        <c:dLbls>
          <c:showLegendKey val="0"/>
          <c:showVal val="0"/>
          <c:showCatName val="0"/>
          <c:showSerName val="0"/>
          <c:showPercent val="0"/>
          <c:showBubbleSize val="0"/>
        </c:dLbls>
        <c:marker val="1"/>
        <c:smooth val="0"/>
        <c:axId val="126131200"/>
        <c:axId val="121123200"/>
      </c:lineChart>
      <c:catAx>
        <c:axId val="12613120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1123200"/>
        <c:crosses val="autoZero"/>
        <c:auto val="1"/>
        <c:lblAlgn val="ctr"/>
        <c:lblOffset val="100"/>
        <c:noMultiLvlLbl val="0"/>
      </c:catAx>
      <c:valAx>
        <c:axId val="121123200"/>
        <c:scaling>
          <c:orientation val="minMax"/>
        </c:scaling>
        <c:delete val="1"/>
        <c:axPos val="l"/>
        <c:numFmt formatCode="\О\с\н\о\в\н\о\й" sourceLinked="1"/>
        <c:majorTickMark val="out"/>
        <c:minorTickMark val="none"/>
        <c:tickLblPos val="none"/>
        <c:crossAx val="12613120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Лист1!$B$1</c:f>
              <c:strCache>
                <c:ptCount val="1"/>
                <c:pt idx="0">
                  <c:v>исполнение</c:v>
                </c:pt>
              </c:strCache>
            </c:strRef>
          </c:tx>
          <c:spPr>
            <a:solidFill>
              <a:srgbClr val="DA46D3"/>
            </a:solidFill>
          </c:spPr>
          <c:invertIfNegative val="0"/>
          <c:dLbls>
            <c:dLbl>
              <c:idx val="0"/>
              <c:layout>
                <c:manualLayout>
                  <c:x val="1.3749526925022701E-2"/>
                  <c:y val="4.5222895461757761E-3"/>
                </c:manualLayout>
              </c:layout>
              <c:dLblPos val="outEnd"/>
              <c:showLegendKey val="0"/>
              <c:showVal val="1"/>
              <c:showCatName val="0"/>
              <c:showSerName val="0"/>
              <c:showPercent val="0"/>
              <c:showBubbleSize val="0"/>
            </c:dLbl>
            <c:dLbl>
              <c:idx val="5"/>
              <c:layout>
                <c:manualLayout>
                  <c:x val="6.0609290402017808E-3"/>
                  <c:y val="9.0445790923515609E-3"/>
                </c:manualLayout>
              </c:layout>
              <c:dLblPos val="outEnd"/>
              <c:showLegendKey val="0"/>
              <c:showVal val="1"/>
              <c:showCatName val="0"/>
              <c:showSerName val="0"/>
              <c:showPercent val="0"/>
              <c:showBubbleSize val="0"/>
            </c:dLbl>
            <c:dLbl>
              <c:idx val="6"/>
              <c:layout>
                <c:manualLayout>
                  <c:x val="0"/>
                  <c:y val="1.5828013411615247E-2"/>
                </c:manualLayout>
              </c:layout>
              <c:dLblPos val="outEnd"/>
              <c:showLegendKey val="0"/>
              <c:showVal val="1"/>
              <c:showCatName val="0"/>
              <c:showSerName val="0"/>
              <c:showPercent val="0"/>
              <c:showBubbleSize val="0"/>
            </c:dLbl>
            <c:dLbl>
              <c:idx val="8"/>
              <c:layout>
                <c:manualLayout>
                  <c:x val="6.0609290402017808E-3"/>
                  <c:y val="1.5828013411615247E-2"/>
                </c:manualLayout>
              </c:layout>
              <c:dLblPos val="outEnd"/>
              <c:showLegendKey val="0"/>
              <c:showVal val="1"/>
              <c:showCatName val="0"/>
              <c:showSerName val="0"/>
              <c:showPercent val="0"/>
              <c:showBubbleSize val="0"/>
            </c:dLbl>
            <c:dLbl>
              <c:idx val="12"/>
              <c:layout>
                <c:manualLayout>
                  <c:x val="0"/>
                  <c:y val="1.3566868638527367E-2"/>
                </c:manualLayout>
              </c:layout>
              <c:dLblPos val="outEnd"/>
              <c:showLegendKey val="0"/>
              <c:showVal val="1"/>
              <c:showCatName val="0"/>
              <c:showSerName val="0"/>
              <c:showPercent val="0"/>
              <c:showBubbleSize val="0"/>
            </c:dLbl>
            <c:txPr>
              <a:bodyPr/>
              <a:lstStyle/>
              <a:p>
                <a:pPr>
                  <a:defRPr sz="1200" b="1">
                    <a:solidFill>
                      <a:schemeClr val="tx1"/>
                    </a:solidFill>
                  </a:defRPr>
                </a:pPr>
                <a:endParaRPr lang="ru-RU"/>
              </a:p>
            </c:txPr>
            <c:dLblPos val="outEnd"/>
            <c:showLegendKey val="0"/>
            <c:showVal val="1"/>
            <c:showCatName val="0"/>
            <c:showSerName val="0"/>
            <c:showPercent val="0"/>
            <c:showBubbleSize val="0"/>
            <c:showLeaderLines val="0"/>
          </c:dLbls>
          <c:cat>
            <c:strRef>
              <c:f>Лист1!$A$2:$A$14</c:f>
              <c:strCache>
                <c:ptCount val="12"/>
                <c:pt idx="0">
                  <c:v>  Иные МБТ</c:v>
                </c:pt>
                <c:pt idx="1">
                  <c:v>  Субвенции </c:v>
                </c:pt>
                <c:pt idx="2">
                  <c:v>  Субсидии </c:v>
                </c:pt>
                <c:pt idx="3">
                  <c:v>  Дотации </c:v>
                </c:pt>
                <c:pt idx="4">
                  <c:v>Неналоговые доходы</c:v>
                </c:pt>
                <c:pt idx="5">
                  <c:v>НДПИ</c:v>
                </c:pt>
                <c:pt idx="6">
                  <c:v>  Транспортный налог</c:v>
                </c:pt>
                <c:pt idx="7">
                  <c:v>Налоги на совокупный доход</c:v>
                </c:pt>
                <c:pt idx="8">
                  <c:v>Акцизы</c:v>
                </c:pt>
                <c:pt idx="9">
                  <c:v>  Налог на имущество организаций</c:v>
                </c:pt>
                <c:pt idx="10">
                  <c:v>  Налог на прибыль организаций</c:v>
                </c:pt>
                <c:pt idx="11">
                  <c:v>  Налог на доходы физических лиц</c:v>
                </c:pt>
              </c:strCache>
            </c:strRef>
          </c:cat>
          <c:val>
            <c:numRef>
              <c:f>Лист1!$B$2:$B$14</c:f>
              <c:numCache>
                <c:formatCode>\О\с\н\о\в\н\о\й</c:formatCode>
                <c:ptCount val="12"/>
                <c:pt idx="0">
                  <c:v>2.6643095133000001</c:v>
                </c:pt>
                <c:pt idx="1">
                  <c:v>3.1568036839399976</c:v>
                </c:pt>
                <c:pt idx="2">
                  <c:v>1.94137335347</c:v>
                </c:pt>
                <c:pt idx="3">
                  <c:v>6.1051118999999918</c:v>
                </c:pt>
                <c:pt idx="4">
                  <c:v>1.5396111901599987</c:v>
                </c:pt>
                <c:pt idx="5">
                  <c:v>0.88368456647000004</c:v>
                </c:pt>
                <c:pt idx="6">
                  <c:v>0.96632712057000003</c:v>
                </c:pt>
                <c:pt idx="7">
                  <c:v>2.1039246323400023</c:v>
                </c:pt>
                <c:pt idx="8">
                  <c:v>2.5020288129399999</c:v>
                </c:pt>
                <c:pt idx="9">
                  <c:v>8.1471476442799986</c:v>
                </c:pt>
                <c:pt idx="10">
                  <c:v>9.3741514863099997</c:v>
                </c:pt>
                <c:pt idx="11">
                  <c:v>13.893963354710001</c:v>
                </c:pt>
              </c:numCache>
            </c:numRef>
          </c:val>
        </c:ser>
        <c:ser>
          <c:idx val="1"/>
          <c:order val="1"/>
          <c:tx>
            <c:strRef>
              <c:f>Лист1!$C$1</c:f>
              <c:strCache>
                <c:ptCount val="1"/>
                <c:pt idx="0">
                  <c:v>уточненный план</c:v>
                </c:pt>
              </c:strCache>
            </c:strRef>
          </c:tx>
          <c:spPr>
            <a:solidFill>
              <a:srgbClr val="2FD5E7"/>
            </a:solidFill>
          </c:spPr>
          <c:invertIfNegative val="0"/>
          <c:dLbls>
            <c:dLbl>
              <c:idx val="0"/>
              <c:layout>
                <c:manualLayout>
                  <c:x val="4.0406193601345225E-3"/>
                  <c:y val="-1.1305723865439467E-2"/>
                </c:manualLayout>
              </c:layout>
              <c:dLblPos val="outEnd"/>
              <c:showLegendKey val="0"/>
              <c:showVal val="1"/>
              <c:showCatName val="0"/>
              <c:showSerName val="0"/>
              <c:showPercent val="0"/>
              <c:showBubbleSize val="0"/>
            </c:dLbl>
            <c:dLbl>
              <c:idx val="1"/>
              <c:layout>
                <c:manualLayout>
                  <c:x val="0"/>
                  <c:y val="-2.0350302957791014E-2"/>
                </c:manualLayout>
              </c:layout>
              <c:dLblPos val="outEnd"/>
              <c:showLegendKey val="0"/>
              <c:showVal val="1"/>
              <c:showCatName val="0"/>
              <c:showSerName val="0"/>
              <c:showPercent val="0"/>
              <c:showBubbleSize val="0"/>
            </c:dLbl>
            <c:dLbl>
              <c:idx val="2"/>
              <c:layout>
                <c:manualLayout>
                  <c:x val="-2.0203096800672613E-3"/>
                  <c:y val="-1.5828013411615247E-2"/>
                </c:manualLayout>
              </c:layout>
              <c:dLblPos val="outEnd"/>
              <c:showLegendKey val="0"/>
              <c:showVal val="1"/>
              <c:showCatName val="0"/>
              <c:showSerName val="0"/>
              <c:showPercent val="0"/>
              <c:showBubbleSize val="0"/>
            </c:dLbl>
            <c:dLbl>
              <c:idx val="3"/>
              <c:layout>
                <c:manualLayout>
                  <c:x val="-4.0406193601345225E-3"/>
                  <c:y val="-1.5828013411615247E-2"/>
                </c:manualLayout>
              </c:layout>
              <c:dLblPos val="outEnd"/>
              <c:showLegendKey val="0"/>
              <c:showVal val="1"/>
              <c:showCatName val="0"/>
              <c:showSerName val="0"/>
              <c:showPercent val="0"/>
              <c:showBubbleSize val="0"/>
            </c:dLbl>
            <c:dLbl>
              <c:idx val="4"/>
              <c:layout>
                <c:manualLayout>
                  <c:x val="-1.1213056266188388E-4"/>
                  <c:y val="-1.1305723865439467E-2"/>
                </c:manualLayout>
              </c:layout>
              <c:dLblPos val="outEnd"/>
              <c:showLegendKey val="0"/>
              <c:showVal val="1"/>
              <c:showCatName val="0"/>
              <c:showSerName val="0"/>
              <c:showPercent val="0"/>
              <c:showBubbleSize val="0"/>
            </c:dLbl>
            <c:dLbl>
              <c:idx val="7"/>
              <c:layout>
                <c:manualLayout>
                  <c:x val="0"/>
                  <c:y val="-4.5222895461757761E-3"/>
                </c:manualLayout>
              </c:layout>
              <c:dLblPos val="outEnd"/>
              <c:showLegendKey val="0"/>
              <c:showVal val="1"/>
              <c:showCatName val="0"/>
              <c:showSerName val="0"/>
              <c:showPercent val="0"/>
              <c:showBubbleSize val="0"/>
            </c:dLbl>
            <c:dLbl>
              <c:idx val="9"/>
              <c:layout>
                <c:manualLayout>
                  <c:x val="0"/>
                  <c:y val="-1.3566868638527367E-2"/>
                </c:manualLayout>
              </c:layout>
              <c:dLblPos val="outEnd"/>
              <c:showLegendKey val="0"/>
              <c:showVal val="1"/>
              <c:showCatName val="0"/>
              <c:showSerName val="0"/>
              <c:showPercent val="0"/>
              <c:showBubbleSize val="0"/>
            </c:dLbl>
            <c:dLbl>
              <c:idx val="11"/>
              <c:layout>
                <c:manualLayout>
                  <c:x val="1.0101548400336301E-2"/>
                  <c:y val="-2.0350302957791014E-2"/>
                </c:manualLayout>
              </c:layout>
              <c:dLblPos val="outEnd"/>
              <c:showLegendKey val="0"/>
              <c:showVal val="1"/>
              <c:showCatName val="0"/>
              <c:showSerName val="0"/>
              <c:showPercent val="0"/>
              <c:showBubbleSize val="0"/>
            </c:dLbl>
            <c:txPr>
              <a:bodyPr/>
              <a:lstStyle/>
              <a:p>
                <a:pPr>
                  <a:defRPr sz="1200" b="1">
                    <a:solidFill>
                      <a:schemeClr val="tx1"/>
                    </a:solidFill>
                  </a:defRPr>
                </a:pPr>
                <a:endParaRPr lang="ru-RU"/>
              </a:p>
            </c:txPr>
            <c:dLblPos val="outEnd"/>
            <c:showLegendKey val="0"/>
            <c:showVal val="1"/>
            <c:showCatName val="0"/>
            <c:showSerName val="0"/>
            <c:showPercent val="0"/>
            <c:showBubbleSize val="0"/>
            <c:showLeaderLines val="0"/>
          </c:dLbls>
          <c:cat>
            <c:strRef>
              <c:f>Лист1!$A$2:$A$14</c:f>
              <c:strCache>
                <c:ptCount val="12"/>
                <c:pt idx="0">
                  <c:v>  Иные МБТ</c:v>
                </c:pt>
                <c:pt idx="1">
                  <c:v>  Субвенции </c:v>
                </c:pt>
                <c:pt idx="2">
                  <c:v>  Субсидии </c:v>
                </c:pt>
                <c:pt idx="3">
                  <c:v>  Дотации </c:v>
                </c:pt>
                <c:pt idx="4">
                  <c:v>Неналоговые доходы</c:v>
                </c:pt>
                <c:pt idx="5">
                  <c:v>НДПИ</c:v>
                </c:pt>
                <c:pt idx="6">
                  <c:v>  Транспортный налог</c:v>
                </c:pt>
                <c:pt idx="7">
                  <c:v>Налоги на совокупный доход</c:v>
                </c:pt>
                <c:pt idx="8">
                  <c:v>Акцизы</c:v>
                </c:pt>
                <c:pt idx="9">
                  <c:v>  Налог на имущество организаций</c:v>
                </c:pt>
                <c:pt idx="10">
                  <c:v>  Налог на прибыль организаций</c:v>
                </c:pt>
                <c:pt idx="11">
                  <c:v>  Налог на доходы физических лиц</c:v>
                </c:pt>
              </c:strCache>
            </c:strRef>
          </c:cat>
          <c:val>
            <c:numRef>
              <c:f>Лист1!$C$2:$C$14</c:f>
              <c:numCache>
                <c:formatCode>\О\с\н\о\в\н\о\й</c:formatCode>
                <c:ptCount val="12"/>
                <c:pt idx="0">
                  <c:v>1.855854699999999</c:v>
                </c:pt>
                <c:pt idx="1">
                  <c:v>2.6901816000000012</c:v>
                </c:pt>
                <c:pt idx="2">
                  <c:v>1.8452229999999998</c:v>
                </c:pt>
                <c:pt idx="3">
                  <c:v>6.1051118999999918</c:v>
                </c:pt>
                <c:pt idx="4">
                  <c:v>1.3982103907600001</c:v>
                </c:pt>
                <c:pt idx="5">
                  <c:v>0.89072700000000005</c:v>
                </c:pt>
                <c:pt idx="6">
                  <c:v>0.95476700000000003</c:v>
                </c:pt>
                <c:pt idx="7">
                  <c:v>1.9910787999999999</c:v>
                </c:pt>
                <c:pt idx="8">
                  <c:v>2.3580428999999969</c:v>
                </c:pt>
                <c:pt idx="9">
                  <c:v>8.0686410000000013</c:v>
                </c:pt>
                <c:pt idx="10">
                  <c:v>9.7019920999999982</c:v>
                </c:pt>
                <c:pt idx="11">
                  <c:v>13.781600999999998</c:v>
                </c:pt>
              </c:numCache>
            </c:numRef>
          </c:val>
        </c:ser>
        <c:dLbls>
          <c:showLegendKey val="0"/>
          <c:showVal val="1"/>
          <c:showCatName val="0"/>
          <c:showSerName val="0"/>
          <c:showPercent val="0"/>
          <c:showBubbleSize val="0"/>
        </c:dLbls>
        <c:gapWidth val="150"/>
        <c:axId val="115049216"/>
        <c:axId val="115050752"/>
      </c:barChart>
      <c:catAx>
        <c:axId val="115049216"/>
        <c:scaling>
          <c:orientation val="minMax"/>
        </c:scaling>
        <c:delete val="0"/>
        <c:axPos val="l"/>
        <c:majorTickMark val="out"/>
        <c:minorTickMark val="none"/>
        <c:tickLblPos val="nextTo"/>
        <c:txPr>
          <a:bodyPr/>
          <a:lstStyle/>
          <a:p>
            <a:pPr>
              <a:defRPr sz="1200">
                <a:solidFill>
                  <a:schemeClr val="tx1"/>
                </a:solidFill>
                <a:latin typeface="Times New Roman" pitchFamily="18" charset="0"/>
                <a:cs typeface="Times New Roman" pitchFamily="18" charset="0"/>
              </a:defRPr>
            </a:pPr>
            <a:endParaRPr lang="ru-RU"/>
          </a:p>
        </c:txPr>
        <c:crossAx val="115050752"/>
        <c:crosses val="autoZero"/>
        <c:auto val="1"/>
        <c:lblAlgn val="ctr"/>
        <c:lblOffset val="100"/>
        <c:noMultiLvlLbl val="0"/>
      </c:catAx>
      <c:valAx>
        <c:axId val="115050752"/>
        <c:scaling>
          <c:orientation val="minMax"/>
        </c:scaling>
        <c:delete val="1"/>
        <c:axPos val="b"/>
        <c:numFmt formatCode="\О\с\н\о\в\н\о\й" sourceLinked="1"/>
        <c:majorTickMark val="out"/>
        <c:minorTickMark val="none"/>
        <c:tickLblPos val="nextTo"/>
        <c:crossAx val="115049216"/>
        <c:crosses val="autoZero"/>
        <c:crossBetween val="between"/>
      </c:valAx>
    </c:plotArea>
    <c:legend>
      <c:legendPos val="b"/>
      <c:overlay val="0"/>
      <c:txPr>
        <a:bodyPr/>
        <a:lstStyle/>
        <a:p>
          <a:pPr>
            <a:defRPr sz="1400" b="1">
              <a:solidFill>
                <a:schemeClr val="tx1"/>
              </a:solidFill>
            </a:defRPr>
          </a:pPr>
          <a:endParaRPr lang="ru-RU"/>
        </a:p>
      </c:txPr>
    </c:legend>
    <c:plotVisOnly val="1"/>
    <c:dispBlanksAs val="gap"/>
    <c:showDLblsOverMax val="0"/>
  </c:chart>
  <c:txPr>
    <a:bodyPr/>
    <a:lstStyle/>
    <a:p>
      <a:pPr>
        <a:defRPr sz="900">
          <a:solidFill>
            <a:schemeClr val="bg1"/>
          </a:solidFill>
        </a:defRPr>
      </a:pPr>
      <a:endParaRPr lang="ru-RU"/>
    </a:p>
  </c:txPr>
  <c:externalData r:id="rId1">
    <c:autoUpdate val="0"/>
  </c:externalData>
</c:chartSpace>
</file>

<file path=ppt/charts/chart1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57565734656358913"/>
          <c:w val="0.88496812538391956"/>
          <c:h val="0.15680996775092396"/>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184.2</c:v>
                </c:pt>
                <c:pt idx="1">
                  <c:v>183.5</c:v>
                </c:pt>
              </c:numCache>
            </c:numRef>
          </c:val>
          <c:smooth val="0"/>
        </c:ser>
        <c:dLbls>
          <c:showLegendKey val="0"/>
          <c:showVal val="0"/>
          <c:showCatName val="0"/>
          <c:showSerName val="0"/>
          <c:showPercent val="0"/>
          <c:showBubbleSize val="0"/>
        </c:dLbls>
        <c:marker val="1"/>
        <c:smooth val="0"/>
        <c:axId val="121166848"/>
        <c:axId val="121168640"/>
      </c:lineChart>
      <c:catAx>
        <c:axId val="12116684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1168640"/>
        <c:crosses val="autoZero"/>
        <c:auto val="1"/>
        <c:lblAlgn val="ctr"/>
        <c:lblOffset val="100"/>
        <c:noMultiLvlLbl val="0"/>
      </c:catAx>
      <c:valAx>
        <c:axId val="121168640"/>
        <c:scaling>
          <c:orientation val="minMax"/>
        </c:scaling>
        <c:delete val="1"/>
        <c:axPos val="l"/>
        <c:numFmt formatCode="\О\с\н\о\в\н\о\й" sourceLinked="1"/>
        <c:majorTickMark val="out"/>
        <c:minorTickMark val="none"/>
        <c:tickLblPos val="none"/>
        <c:crossAx val="1211668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372329440749205E-2"/>
          <c:y val="0.27936312406762331"/>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8.3000000000000007</c:v>
                </c:pt>
                <c:pt idx="1">
                  <c:v>8.3000000000000007</c:v>
                </c:pt>
              </c:numCache>
            </c:numRef>
          </c:val>
          <c:smooth val="0"/>
        </c:ser>
        <c:dLbls>
          <c:showLegendKey val="0"/>
          <c:showVal val="0"/>
          <c:showCatName val="0"/>
          <c:showSerName val="0"/>
          <c:showPercent val="0"/>
          <c:showBubbleSize val="0"/>
        </c:dLbls>
        <c:marker val="1"/>
        <c:smooth val="0"/>
        <c:axId val="125956480"/>
        <c:axId val="125958016"/>
      </c:lineChart>
      <c:catAx>
        <c:axId val="12595648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5958016"/>
        <c:crosses val="autoZero"/>
        <c:auto val="1"/>
        <c:lblAlgn val="ctr"/>
        <c:lblOffset val="100"/>
        <c:noMultiLvlLbl val="0"/>
      </c:catAx>
      <c:valAx>
        <c:axId val="125958016"/>
        <c:scaling>
          <c:orientation val="minMax"/>
        </c:scaling>
        <c:delete val="1"/>
        <c:axPos val="l"/>
        <c:numFmt formatCode="\О\с\н\о\в\н\о\й" sourceLinked="1"/>
        <c:majorTickMark val="out"/>
        <c:minorTickMark val="none"/>
        <c:tickLblPos val="none"/>
        <c:crossAx val="1259564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8.2000000000000011</c:v>
                </c:pt>
                <c:pt idx="1">
                  <c:v>7.7</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8.2000000000000011</c:v>
                </c:pt>
                <c:pt idx="1">
                  <c:v>7.7</c:v>
                </c:pt>
              </c:numCache>
            </c:numRef>
          </c:val>
          <c:smooth val="0"/>
        </c:ser>
        <c:dLbls>
          <c:showLegendKey val="0"/>
          <c:showVal val="0"/>
          <c:showCatName val="0"/>
          <c:showSerName val="0"/>
          <c:showPercent val="0"/>
          <c:showBubbleSize val="0"/>
        </c:dLbls>
        <c:marker val="1"/>
        <c:smooth val="0"/>
        <c:axId val="125982976"/>
        <c:axId val="125992960"/>
      </c:lineChart>
      <c:catAx>
        <c:axId val="12598297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5992960"/>
        <c:crosses val="autoZero"/>
        <c:auto val="1"/>
        <c:lblAlgn val="ctr"/>
        <c:lblOffset val="100"/>
        <c:noMultiLvlLbl val="0"/>
      </c:catAx>
      <c:valAx>
        <c:axId val="125992960"/>
        <c:scaling>
          <c:orientation val="minMax"/>
        </c:scaling>
        <c:delete val="1"/>
        <c:axPos val="l"/>
        <c:numFmt formatCode="\О\с\н\о\в\н\о\й" sourceLinked="1"/>
        <c:majorTickMark val="out"/>
        <c:minorTickMark val="none"/>
        <c:tickLblPos val="none"/>
        <c:crossAx val="1259829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57565734656358913"/>
          <c:w val="1"/>
          <c:h val="0.15680996775092396"/>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26.5</c:v>
                </c:pt>
                <c:pt idx="1">
                  <c:v>26.2</c:v>
                </c:pt>
              </c:numCache>
            </c:numRef>
          </c:val>
          <c:smooth val="0"/>
        </c:ser>
        <c:dLbls>
          <c:showLegendKey val="0"/>
          <c:showVal val="0"/>
          <c:showCatName val="0"/>
          <c:showSerName val="0"/>
          <c:showPercent val="0"/>
          <c:showBubbleSize val="0"/>
        </c:dLbls>
        <c:marker val="1"/>
        <c:smooth val="0"/>
        <c:axId val="126049664"/>
        <c:axId val="126055552"/>
      </c:lineChart>
      <c:catAx>
        <c:axId val="12604966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055552"/>
        <c:crosses val="autoZero"/>
        <c:auto val="1"/>
        <c:lblAlgn val="ctr"/>
        <c:lblOffset val="100"/>
        <c:noMultiLvlLbl val="0"/>
      </c:catAx>
      <c:valAx>
        <c:axId val="126055552"/>
        <c:scaling>
          <c:orientation val="minMax"/>
        </c:scaling>
        <c:delete val="1"/>
        <c:axPos val="l"/>
        <c:numFmt formatCode="\О\с\н\о\в\н\о\й" sourceLinked="1"/>
        <c:majorTickMark val="out"/>
        <c:minorTickMark val="none"/>
        <c:tickLblPos val="none"/>
        <c:crossAx val="1260496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57565734656358913"/>
          <c:w val="1"/>
          <c:h val="0.15680996775092396"/>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66.8</c:v>
                </c:pt>
                <c:pt idx="1">
                  <c:v>66.7</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66.8</c:v>
                </c:pt>
                <c:pt idx="1">
                  <c:v>66.7</c:v>
                </c:pt>
              </c:numCache>
            </c:numRef>
          </c:val>
          <c:smooth val="0"/>
        </c:ser>
        <c:dLbls>
          <c:showLegendKey val="0"/>
          <c:showVal val="0"/>
          <c:showCatName val="0"/>
          <c:showSerName val="0"/>
          <c:showPercent val="0"/>
          <c:showBubbleSize val="0"/>
        </c:dLbls>
        <c:marker val="1"/>
        <c:smooth val="0"/>
        <c:axId val="126084608"/>
        <c:axId val="126086144"/>
      </c:lineChart>
      <c:catAx>
        <c:axId val="12608460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086144"/>
        <c:crosses val="autoZero"/>
        <c:auto val="1"/>
        <c:lblAlgn val="ctr"/>
        <c:lblOffset val="100"/>
        <c:noMultiLvlLbl val="0"/>
      </c:catAx>
      <c:valAx>
        <c:axId val="126086144"/>
        <c:scaling>
          <c:orientation val="minMax"/>
        </c:scaling>
        <c:delete val="1"/>
        <c:axPos val="l"/>
        <c:numFmt formatCode="\О\с\н\о\в\н\о\й" sourceLinked="1"/>
        <c:majorTickMark val="out"/>
        <c:minorTickMark val="none"/>
        <c:tickLblPos val="none"/>
        <c:crossAx val="126084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372329440749205E-2"/>
          <c:y val="0.27936312406762331"/>
          <c:w val="0.88496812538391956"/>
          <c:h val="0.3007243043918285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187</c:v>
                </c:pt>
                <c:pt idx="1">
                  <c:v>187</c:v>
                </c:pt>
              </c:numCache>
            </c:numRef>
          </c:val>
          <c:smooth val="0"/>
        </c:ser>
        <c:dLbls>
          <c:showLegendKey val="0"/>
          <c:showVal val="0"/>
          <c:showCatName val="0"/>
          <c:showSerName val="0"/>
          <c:showPercent val="0"/>
          <c:showBubbleSize val="0"/>
        </c:dLbls>
        <c:marker val="1"/>
        <c:smooth val="0"/>
        <c:axId val="126482688"/>
        <c:axId val="126484480"/>
      </c:lineChart>
      <c:catAx>
        <c:axId val="12648268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484480"/>
        <c:crosses val="autoZero"/>
        <c:auto val="1"/>
        <c:lblAlgn val="ctr"/>
        <c:lblOffset val="100"/>
        <c:noMultiLvlLbl val="0"/>
      </c:catAx>
      <c:valAx>
        <c:axId val="126484480"/>
        <c:scaling>
          <c:orientation val="minMax"/>
        </c:scaling>
        <c:delete val="1"/>
        <c:axPos val="l"/>
        <c:numFmt formatCode="\О\с\н\о\в\н\о\й" sourceLinked="1"/>
        <c:majorTickMark val="out"/>
        <c:minorTickMark val="none"/>
        <c:tickLblPos val="none"/>
        <c:crossAx val="126482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13E-2"/>
          <c:y val="0.43174300992269032"/>
          <c:w val="0.88496812538391956"/>
          <c:h val="0.30072430439182851"/>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97</c:v>
                </c:pt>
                <c:pt idx="1">
                  <c:v>107</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97</c:v>
                </c:pt>
                <c:pt idx="1">
                  <c:v>107</c:v>
                </c:pt>
              </c:numCache>
            </c:numRef>
          </c:val>
          <c:smooth val="0"/>
        </c:ser>
        <c:dLbls>
          <c:showLegendKey val="0"/>
          <c:showVal val="0"/>
          <c:showCatName val="0"/>
          <c:showSerName val="0"/>
          <c:showPercent val="0"/>
          <c:showBubbleSize val="0"/>
        </c:dLbls>
        <c:marker val="1"/>
        <c:smooth val="0"/>
        <c:axId val="126529920"/>
        <c:axId val="126531456"/>
      </c:lineChart>
      <c:catAx>
        <c:axId val="12652992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531456"/>
        <c:crosses val="autoZero"/>
        <c:auto val="1"/>
        <c:lblAlgn val="ctr"/>
        <c:lblOffset val="100"/>
        <c:noMultiLvlLbl val="0"/>
      </c:catAx>
      <c:valAx>
        <c:axId val="126531456"/>
        <c:scaling>
          <c:orientation val="minMax"/>
        </c:scaling>
        <c:delete val="1"/>
        <c:axPos val="l"/>
        <c:numFmt formatCode="\О\с\н\о\в\н\о\й" sourceLinked="1"/>
        <c:majorTickMark val="out"/>
        <c:minorTickMark val="none"/>
        <c:tickLblPos val="none"/>
        <c:crossAx val="1265299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13E-2"/>
          <c:y val="0.43174300992269032"/>
          <c:w val="0.88496812538391956"/>
          <c:h val="0.3007243043918285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124</c:v>
                </c:pt>
                <c:pt idx="1">
                  <c:v>124</c:v>
                </c:pt>
              </c:numCache>
            </c:numRef>
          </c:val>
          <c:smooth val="0"/>
        </c:ser>
        <c:dLbls>
          <c:showLegendKey val="0"/>
          <c:showVal val="0"/>
          <c:showCatName val="0"/>
          <c:showSerName val="0"/>
          <c:showPercent val="0"/>
          <c:showBubbleSize val="0"/>
        </c:dLbls>
        <c:marker val="1"/>
        <c:smooth val="0"/>
        <c:axId val="126584320"/>
        <c:axId val="126585856"/>
      </c:lineChart>
      <c:catAx>
        <c:axId val="12658432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585856"/>
        <c:crosses val="autoZero"/>
        <c:auto val="1"/>
        <c:lblAlgn val="ctr"/>
        <c:lblOffset val="100"/>
        <c:noMultiLvlLbl val="0"/>
      </c:catAx>
      <c:valAx>
        <c:axId val="126585856"/>
        <c:scaling>
          <c:orientation val="minMax"/>
        </c:scaling>
        <c:delete val="1"/>
        <c:axPos val="l"/>
        <c:numFmt formatCode="\О\с\н\о\в\н\о\й" sourceLinked="1"/>
        <c:majorTickMark val="out"/>
        <c:minorTickMark val="none"/>
        <c:tickLblPos val="none"/>
        <c:crossAx val="126584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48E-2"/>
          <c:y val="0.43174300992269032"/>
          <c:w val="0.88496812538391956"/>
          <c:h val="0.30072430439182862"/>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4</c:v>
                </c:pt>
                <c:pt idx="1">
                  <c:v>3</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c:v>
                </c:pt>
                <c:pt idx="1">
                  <c:v>3</c:v>
                </c:pt>
              </c:numCache>
            </c:numRef>
          </c:val>
          <c:smooth val="0"/>
        </c:ser>
        <c:dLbls>
          <c:showLegendKey val="0"/>
          <c:showVal val="0"/>
          <c:showCatName val="0"/>
          <c:showSerName val="0"/>
          <c:showPercent val="0"/>
          <c:showBubbleSize val="0"/>
        </c:dLbls>
        <c:marker val="1"/>
        <c:smooth val="0"/>
        <c:axId val="2768256"/>
        <c:axId val="2770048"/>
      </c:lineChart>
      <c:catAx>
        <c:axId val="276825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2770048"/>
        <c:crosses val="autoZero"/>
        <c:auto val="1"/>
        <c:lblAlgn val="ctr"/>
        <c:lblOffset val="100"/>
        <c:noMultiLvlLbl val="0"/>
      </c:catAx>
      <c:valAx>
        <c:axId val="2770048"/>
        <c:scaling>
          <c:orientation val="minMax"/>
        </c:scaling>
        <c:delete val="1"/>
        <c:axPos val="l"/>
        <c:numFmt formatCode="\О\с\н\о\в\н\о\й" sourceLinked="1"/>
        <c:majorTickMark val="out"/>
        <c:minorTickMark val="none"/>
        <c:tickLblPos val="none"/>
        <c:crossAx val="27682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92E-2"/>
          <c:y val="0.43174300992269032"/>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49</c:v>
                </c:pt>
                <c:pt idx="1">
                  <c:v>76</c:v>
                </c:pt>
              </c:numCache>
            </c:numRef>
          </c:val>
          <c:smooth val="0"/>
        </c:ser>
        <c:dLbls>
          <c:showLegendKey val="0"/>
          <c:showVal val="0"/>
          <c:showCatName val="0"/>
          <c:showSerName val="0"/>
          <c:showPercent val="0"/>
          <c:showBubbleSize val="0"/>
        </c:dLbls>
        <c:marker val="1"/>
        <c:smooth val="0"/>
        <c:axId val="2846080"/>
        <c:axId val="2851968"/>
      </c:lineChart>
      <c:catAx>
        <c:axId val="284608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2851968"/>
        <c:crosses val="autoZero"/>
        <c:auto val="1"/>
        <c:lblAlgn val="ctr"/>
        <c:lblOffset val="100"/>
        <c:noMultiLvlLbl val="0"/>
      </c:catAx>
      <c:valAx>
        <c:axId val="2851968"/>
        <c:scaling>
          <c:orientation val="minMax"/>
        </c:scaling>
        <c:delete val="1"/>
        <c:axPos val="l"/>
        <c:numFmt formatCode="\О\с\н\о\в\н\о\й" sourceLinked="1"/>
        <c:majorTickMark val="out"/>
        <c:minorTickMark val="none"/>
        <c:tickLblPos val="none"/>
        <c:crossAx val="2846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0"/>
    <c:plotArea>
      <c:layout>
        <c:manualLayout>
          <c:layoutTarget val="inner"/>
          <c:xMode val="edge"/>
          <c:yMode val="edge"/>
          <c:x val="1.6847852874287569E-2"/>
          <c:y val="8.1297690377426249E-2"/>
          <c:w val="0.98315214712571186"/>
          <c:h val="0.60409608288658412"/>
        </c:manualLayout>
      </c:layout>
      <c:barChart>
        <c:barDir val="col"/>
        <c:grouping val="clustered"/>
        <c:varyColors val="0"/>
        <c:ser>
          <c:idx val="0"/>
          <c:order val="0"/>
          <c:tx>
            <c:strRef>
              <c:f>Лист1!$B$1</c:f>
              <c:strCache>
                <c:ptCount val="1"/>
                <c:pt idx="0">
                  <c:v>2017 год</c:v>
                </c:pt>
              </c:strCache>
            </c:strRef>
          </c:tx>
          <c:spPr>
            <a:solidFill>
              <a:srgbClr val="2FD5E7"/>
            </a:solidFill>
          </c:spPr>
          <c:invertIfNegative val="0"/>
          <c:dLbls>
            <c:txPr>
              <a:bodyPr/>
              <a:lstStyle/>
              <a:p>
                <a:pPr>
                  <a:defRPr sz="9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Лист1!$A$2:$A$11</c:f>
              <c:strCache>
                <c:ptCount val="10"/>
                <c:pt idx="0">
                  <c:v>Налог на прибыль организаций</c:v>
                </c:pt>
                <c:pt idx="1">
                  <c:v>НДФЛ</c:v>
                </c:pt>
                <c:pt idx="2">
                  <c:v>Акцизы</c:v>
                </c:pt>
                <c:pt idx="3">
                  <c:v>Налоги на совокупный доход</c:v>
                </c:pt>
                <c:pt idx="4">
                  <c:v>Налог на имущество организаций</c:v>
                </c:pt>
                <c:pt idx="5">
                  <c:v>Транспортный налог</c:v>
                </c:pt>
                <c:pt idx="6">
                  <c:v>Земельный налог</c:v>
                </c:pt>
                <c:pt idx="7">
                  <c:v>Налог на добычу полезных ископаемых</c:v>
                </c:pt>
                <c:pt idx="8">
                  <c:v>Доходы от использ.имущества</c:v>
                </c:pt>
                <c:pt idx="9">
                  <c:v>Прочие доходы</c:v>
                </c:pt>
              </c:strCache>
            </c:strRef>
          </c:cat>
          <c:val>
            <c:numRef>
              <c:f>Лист1!$B$2:$B$11</c:f>
              <c:numCache>
                <c:formatCode>\О\с\н\о\в\н\о\й</c:formatCode>
                <c:ptCount val="10"/>
                <c:pt idx="0">
                  <c:v>10.540800000000001</c:v>
                </c:pt>
                <c:pt idx="1">
                  <c:v>17.1693</c:v>
                </c:pt>
                <c:pt idx="2">
                  <c:v>2.5</c:v>
                </c:pt>
                <c:pt idx="3">
                  <c:v>2.5143999999999997</c:v>
                </c:pt>
                <c:pt idx="4">
                  <c:v>7.4318000000000044</c:v>
                </c:pt>
                <c:pt idx="5">
                  <c:v>0.95710000000000062</c:v>
                </c:pt>
                <c:pt idx="6">
                  <c:v>0.88300000000000001</c:v>
                </c:pt>
                <c:pt idx="7">
                  <c:v>1.5860999999999998</c:v>
                </c:pt>
                <c:pt idx="8">
                  <c:v>1.232999999999999</c:v>
                </c:pt>
                <c:pt idx="9">
                  <c:v>3.0467999999999997</c:v>
                </c:pt>
              </c:numCache>
            </c:numRef>
          </c:val>
        </c:ser>
        <c:ser>
          <c:idx val="1"/>
          <c:order val="1"/>
          <c:tx>
            <c:strRef>
              <c:f>Лист1!$C$1</c:f>
              <c:strCache>
                <c:ptCount val="1"/>
                <c:pt idx="0">
                  <c:v>2018 год</c:v>
                </c:pt>
              </c:strCache>
            </c:strRef>
          </c:tx>
          <c:spPr>
            <a:solidFill>
              <a:srgbClr val="DA46D3"/>
            </a:solidFill>
          </c:spPr>
          <c:invertIfNegative val="0"/>
          <c:dLbls>
            <c:txPr>
              <a:bodyPr/>
              <a:lstStyle/>
              <a:p>
                <a:pPr>
                  <a:defRPr sz="9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Лист1!$A$2:$A$11</c:f>
              <c:strCache>
                <c:ptCount val="10"/>
                <c:pt idx="0">
                  <c:v>Налог на прибыль организаций</c:v>
                </c:pt>
                <c:pt idx="1">
                  <c:v>НДФЛ</c:v>
                </c:pt>
                <c:pt idx="2">
                  <c:v>Акцизы</c:v>
                </c:pt>
                <c:pt idx="3">
                  <c:v>Налоги на совокупный доход</c:v>
                </c:pt>
                <c:pt idx="4">
                  <c:v>Налог на имущество организаций</c:v>
                </c:pt>
                <c:pt idx="5">
                  <c:v>Транспортный налог</c:v>
                </c:pt>
                <c:pt idx="6">
                  <c:v>Земельный налог</c:v>
                </c:pt>
                <c:pt idx="7">
                  <c:v>Налог на добычу полезных ископаемых</c:v>
                </c:pt>
                <c:pt idx="8">
                  <c:v>Доходы от использ.имущества</c:v>
                </c:pt>
                <c:pt idx="9">
                  <c:v>Прочие доходы</c:v>
                </c:pt>
              </c:strCache>
            </c:strRef>
          </c:cat>
          <c:val>
            <c:numRef>
              <c:f>Лист1!$C$2:$C$11</c:f>
              <c:numCache>
                <c:formatCode>\О\с\н\о\в\н\о\й</c:formatCode>
                <c:ptCount val="10"/>
                <c:pt idx="0">
                  <c:v>9.4</c:v>
                </c:pt>
                <c:pt idx="1">
                  <c:v>20.100000000000001</c:v>
                </c:pt>
                <c:pt idx="2">
                  <c:v>2.7</c:v>
                </c:pt>
                <c:pt idx="3">
                  <c:v>2.8</c:v>
                </c:pt>
                <c:pt idx="4">
                  <c:v>8.1</c:v>
                </c:pt>
                <c:pt idx="5">
                  <c:v>1</c:v>
                </c:pt>
                <c:pt idx="6">
                  <c:v>2</c:v>
                </c:pt>
                <c:pt idx="7">
                  <c:v>0.9</c:v>
                </c:pt>
                <c:pt idx="8">
                  <c:v>1.2</c:v>
                </c:pt>
                <c:pt idx="9">
                  <c:v>3</c:v>
                </c:pt>
              </c:numCache>
            </c:numRef>
          </c:val>
        </c:ser>
        <c:dLbls>
          <c:showLegendKey val="0"/>
          <c:showVal val="1"/>
          <c:showCatName val="0"/>
          <c:showSerName val="0"/>
          <c:showPercent val="0"/>
          <c:showBubbleSize val="0"/>
        </c:dLbls>
        <c:gapWidth val="150"/>
        <c:axId val="114971776"/>
        <c:axId val="114973312"/>
      </c:barChart>
      <c:catAx>
        <c:axId val="114971776"/>
        <c:scaling>
          <c:orientation val="minMax"/>
        </c:scaling>
        <c:delete val="0"/>
        <c:axPos val="b"/>
        <c:majorTickMark val="out"/>
        <c:minorTickMark val="none"/>
        <c:tickLblPos val="nextTo"/>
        <c:txPr>
          <a:bodyPr/>
          <a:lstStyle/>
          <a:p>
            <a:pPr>
              <a:defRPr sz="800">
                <a:solidFill>
                  <a:schemeClr val="tx1"/>
                </a:solidFill>
                <a:latin typeface="Times New Roman" pitchFamily="18" charset="0"/>
                <a:cs typeface="Times New Roman" pitchFamily="18" charset="0"/>
              </a:defRPr>
            </a:pPr>
            <a:endParaRPr lang="ru-RU"/>
          </a:p>
        </c:txPr>
        <c:crossAx val="114973312"/>
        <c:crosses val="autoZero"/>
        <c:auto val="1"/>
        <c:lblAlgn val="ctr"/>
        <c:lblOffset val="100"/>
        <c:noMultiLvlLbl val="0"/>
      </c:catAx>
      <c:valAx>
        <c:axId val="114973312"/>
        <c:scaling>
          <c:orientation val="minMax"/>
        </c:scaling>
        <c:delete val="1"/>
        <c:axPos val="l"/>
        <c:numFmt formatCode="\О\с\н\о\в\н\о\й" sourceLinked="1"/>
        <c:majorTickMark val="out"/>
        <c:minorTickMark val="none"/>
        <c:tickLblPos val="nextTo"/>
        <c:crossAx val="114971776"/>
        <c:crosses val="autoZero"/>
        <c:crossBetween val="between"/>
      </c:valAx>
    </c:plotArea>
    <c:legend>
      <c:legendPos val="b"/>
      <c:overlay val="0"/>
      <c:txPr>
        <a:bodyPr/>
        <a:lstStyle/>
        <a:p>
          <a:pPr>
            <a:defRPr b="1">
              <a:solidFill>
                <a:schemeClr val="tx1"/>
              </a:solidFill>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372329440749205E-2"/>
          <c:y val="0.27936312406762331"/>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65</c:v>
                </c:pt>
                <c:pt idx="1">
                  <c:v>97</c:v>
                </c:pt>
              </c:numCache>
            </c:numRef>
          </c:val>
          <c:smooth val="0"/>
        </c:ser>
        <c:dLbls>
          <c:showLegendKey val="0"/>
          <c:showVal val="0"/>
          <c:showCatName val="0"/>
          <c:showSerName val="0"/>
          <c:showPercent val="0"/>
          <c:showBubbleSize val="0"/>
        </c:dLbls>
        <c:marker val="1"/>
        <c:smooth val="0"/>
        <c:axId val="126817024"/>
        <c:axId val="126818560"/>
      </c:lineChart>
      <c:catAx>
        <c:axId val="12681702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818560"/>
        <c:crosses val="autoZero"/>
        <c:auto val="1"/>
        <c:lblAlgn val="ctr"/>
        <c:lblOffset val="100"/>
        <c:noMultiLvlLbl val="0"/>
      </c:catAx>
      <c:valAx>
        <c:axId val="126818560"/>
        <c:scaling>
          <c:orientation val="minMax"/>
        </c:scaling>
        <c:delete val="1"/>
        <c:axPos val="l"/>
        <c:numFmt formatCode="\О\с\н\о\в\н\о\й" sourceLinked="1"/>
        <c:majorTickMark val="out"/>
        <c:minorTickMark val="none"/>
        <c:tickLblPos val="none"/>
        <c:crossAx val="1268170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92E-2"/>
          <c:y val="0.43174300992269032"/>
          <c:w val="0.88496812538391956"/>
          <c:h val="0.3007243043918284"/>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40</c:v>
                </c:pt>
                <c:pt idx="1">
                  <c:v>41</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40</c:v>
                </c:pt>
                <c:pt idx="1">
                  <c:v>41</c:v>
                </c:pt>
              </c:numCache>
            </c:numRef>
          </c:val>
          <c:smooth val="0"/>
        </c:ser>
        <c:dLbls>
          <c:showLegendKey val="0"/>
          <c:showVal val="0"/>
          <c:showCatName val="0"/>
          <c:showSerName val="0"/>
          <c:showPercent val="0"/>
          <c:showBubbleSize val="0"/>
        </c:dLbls>
        <c:marker val="1"/>
        <c:smooth val="0"/>
        <c:axId val="126872192"/>
        <c:axId val="126873984"/>
      </c:lineChart>
      <c:catAx>
        <c:axId val="126872192"/>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873984"/>
        <c:crosses val="autoZero"/>
        <c:auto val="1"/>
        <c:lblAlgn val="ctr"/>
        <c:lblOffset val="100"/>
        <c:noMultiLvlLbl val="0"/>
      </c:catAx>
      <c:valAx>
        <c:axId val="126873984"/>
        <c:scaling>
          <c:orientation val="minMax"/>
        </c:scaling>
        <c:delete val="1"/>
        <c:axPos val="l"/>
        <c:numFmt formatCode="\О\с\н\о\в\н\о\й" sourceLinked="1"/>
        <c:majorTickMark val="out"/>
        <c:minorTickMark val="none"/>
        <c:tickLblPos val="none"/>
        <c:crossAx val="1268721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92E-2"/>
          <c:y val="0.43174300992269032"/>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23.32</c:v>
                </c:pt>
                <c:pt idx="1">
                  <c:v>31.9</c:v>
                </c:pt>
              </c:numCache>
            </c:numRef>
          </c:val>
          <c:smooth val="0"/>
        </c:ser>
        <c:dLbls>
          <c:showLegendKey val="0"/>
          <c:showVal val="0"/>
          <c:showCatName val="0"/>
          <c:showSerName val="0"/>
          <c:showPercent val="0"/>
          <c:showBubbleSize val="0"/>
        </c:dLbls>
        <c:marker val="1"/>
        <c:smooth val="0"/>
        <c:axId val="126898176"/>
        <c:axId val="126899712"/>
      </c:lineChart>
      <c:catAx>
        <c:axId val="12689817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6899712"/>
        <c:crosses val="autoZero"/>
        <c:auto val="1"/>
        <c:lblAlgn val="ctr"/>
        <c:lblOffset val="100"/>
        <c:noMultiLvlLbl val="0"/>
      </c:catAx>
      <c:valAx>
        <c:axId val="126899712"/>
        <c:scaling>
          <c:orientation val="minMax"/>
        </c:scaling>
        <c:delete val="1"/>
        <c:axPos val="l"/>
        <c:numFmt formatCode="\О\с\н\о\в\н\о\й" sourceLinked="1"/>
        <c:majorTickMark val="out"/>
        <c:minorTickMark val="none"/>
        <c:tickLblPos val="none"/>
        <c:crossAx val="126898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13E-2"/>
          <c:y val="0.43174300992269032"/>
          <c:w val="0.88496812538391956"/>
          <c:h val="0.30072430439182851"/>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166</c:v>
                </c:pt>
                <c:pt idx="1">
                  <c:v>184</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0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166</c:v>
                </c:pt>
                <c:pt idx="1">
                  <c:v>184</c:v>
                </c:pt>
              </c:numCache>
            </c:numRef>
          </c:val>
          <c:smooth val="0"/>
        </c:ser>
        <c:dLbls>
          <c:showLegendKey val="0"/>
          <c:showVal val="0"/>
          <c:showCatName val="0"/>
          <c:showSerName val="0"/>
          <c:showPercent val="0"/>
          <c:showBubbleSize val="0"/>
        </c:dLbls>
        <c:marker val="1"/>
        <c:smooth val="0"/>
        <c:axId val="127039360"/>
        <c:axId val="127040896"/>
      </c:lineChart>
      <c:catAx>
        <c:axId val="12703936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7040896"/>
        <c:crosses val="autoZero"/>
        <c:auto val="1"/>
        <c:lblAlgn val="ctr"/>
        <c:lblOffset val="100"/>
        <c:noMultiLvlLbl val="0"/>
      </c:catAx>
      <c:valAx>
        <c:axId val="127040896"/>
        <c:scaling>
          <c:orientation val="minMax"/>
        </c:scaling>
        <c:delete val="1"/>
        <c:axPos val="l"/>
        <c:numFmt formatCode="\О\с\н\о\в\н\о\й" sourceLinked="1"/>
        <c:majorTickMark val="out"/>
        <c:minorTickMark val="none"/>
        <c:tickLblPos val="none"/>
        <c:crossAx val="1270393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4862E-2"/>
          <c:w val="0.95716565413365462"/>
          <c:h val="0.81316483615468416"/>
        </c:manualLayout>
      </c:layout>
      <c:barChart>
        <c:barDir val="col"/>
        <c:grouping val="clustered"/>
        <c:varyColors val="0"/>
        <c:ser>
          <c:idx val="0"/>
          <c:order val="0"/>
          <c:tx>
            <c:strRef>
              <c:f>Лист1!$C$1</c:f>
              <c:strCache>
                <c:ptCount val="1"/>
                <c:pt idx="0">
                  <c:v>план 2018 </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\О\с\н\о\в\н\о\й</c:formatCode>
                <c:ptCount val="1"/>
                <c:pt idx="0">
                  <c:v>3.1000000000000052E-2</c:v>
                </c:pt>
              </c:numCache>
            </c:numRef>
          </c:val>
        </c:ser>
        <c:ser>
          <c:idx val="1"/>
          <c:order val="1"/>
          <c:tx>
            <c:strRef>
              <c:f>Лист1!$D$1</c:f>
              <c:strCache>
                <c:ptCount val="1"/>
                <c:pt idx="0">
                  <c:v>факт 2018</c:v>
                </c:pt>
              </c:strCache>
            </c:strRef>
          </c:tx>
          <c:spPr>
            <a:solidFill>
              <a:srgbClr val="CE2284"/>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2.4000000000000018E-2</c:v>
                </c:pt>
              </c:numCache>
            </c:numRef>
          </c:val>
        </c:ser>
        <c:dLbls>
          <c:showLegendKey val="0"/>
          <c:showVal val="1"/>
          <c:showCatName val="0"/>
          <c:showSerName val="0"/>
          <c:showPercent val="0"/>
          <c:showBubbleSize val="0"/>
        </c:dLbls>
        <c:gapWidth val="371"/>
        <c:overlap val="-71"/>
        <c:axId val="126325504"/>
        <c:axId val="126327040"/>
      </c:barChart>
      <c:catAx>
        <c:axId val="126325504"/>
        <c:scaling>
          <c:orientation val="minMax"/>
        </c:scaling>
        <c:delete val="1"/>
        <c:axPos val="b"/>
        <c:numFmt formatCode="\О\с\н\о\в\н\о\й" sourceLinked="1"/>
        <c:majorTickMark val="none"/>
        <c:minorTickMark val="none"/>
        <c:tickLblPos val="none"/>
        <c:crossAx val="126327040"/>
        <c:crosses val="autoZero"/>
        <c:auto val="1"/>
        <c:lblAlgn val="ctr"/>
        <c:lblOffset val="100"/>
        <c:noMultiLvlLbl val="0"/>
      </c:catAx>
      <c:valAx>
        <c:axId val="126327040"/>
        <c:scaling>
          <c:orientation val="minMax"/>
        </c:scaling>
        <c:delete val="1"/>
        <c:axPos val="l"/>
        <c:numFmt formatCode="\О\с\н\о\в\н\о\й" sourceLinked="1"/>
        <c:majorTickMark val="none"/>
        <c:minorTickMark val="none"/>
        <c:tickLblPos val="none"/>
        <c:crossAx val="1263255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4876E-2"/>
          <c:w val="0.95716565413365462"/>
          <c:h val="0.8131648361546846"/>
        </c:manualLayout>
      </c:layout>
      <c:barChart>
        <c:barDir val="col"/>
        <c:grouping val="clustered"/>
        <c:varyColors val="0"/>
        <c:ser>
          <c:idx val="0"/>
          <c:order val="0"/>
          <c:tx>
            <c:strRef>
              <c:f>Лист1!$C$1</c:f>
              <c:strCache>
                <c:ptCount val="1"/>
                <c:pt idx="0">
                  <c:v>план 2018</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0%</c:formatCode>
                <c:ptCount val="1"/>
                <c:pt idx="0">
                  <c:v>0.42000000000000032</c:v>
                </c:pt>
              </c:numCache>
            </c:numRef>
          </c:val>
        </c:ser>
        <c:ser>
          <c:idx val="1"/>
          <c:order val="1"/>
          <c:tx>
            <c:strRef>
              <c:f>Лист1!$D$1</c:f>
              <c:strCache>
                <c:ptCount val="1"/>
                <c:pt idx="0">
                  <c:v>факт 2018</c:v>
                </c:pt>
              </c:strCache>
            </c:strRef>
          </c:tx>
          <c:spPr>
            <a:solidFill>
              <a:srgbClr val="CE2284"/>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0.38800000000000195</c:v>
                </c:pt>
              </c:numCache>
            </c:numRef>
          </c:val>
        </c:ser>
        <c:dLbls>
          <c:showLegendKey val="0"/>
          <c:showVal val="1"/>
          <c:showCatName val="0"/>
          <c:showSerName val="0"/>
          <c:showPercent val="0"/>
          <c:showBubbleSize val="0"/>
        </c:dLbls>
        <c:gapWidth val="371"/>
        <c:overlap val="-71"/>
        <c:axId val="127437824"/>
        <c:axId val="127447808"/>
      </c:barChart>
      <c:catAx>
        <c:axId val="127437824"/>
        <c:scaling>
          <c:orientation val="minMax"/>
        </c:scaling>
        <c:delete val="1"/>
        <c:axPos val="b"/>
        <c:numFmt formatCode="\О\с\н\о\в\н\о\й" sourceLinked="1"/>
        <c:majorTickMark val="none"/>
        <c:minorTickMark val="none"/>
        <c:tickLblPos val="none"/>
        <c:crossAx val="127447808"/>
        <c:crosses val="autoZero"/>
        <c:auto val="1"/>
        <c:lblAlgn val="ctr"/>
        <c:lblOffset val="100"/>
        <c:noMultiLvlLbl val="0"/>
      </c:catAx>
      <c:valAx>
        <c:axId val="127447808"/>
        <c:scaling>
          <c:orientation val="minMax"/>
        </c:scaling>
        <c:delete val="1"/>
        <c:axPos val="l"/>
        <c:numFmt formatCode="0%" sourceLinked="1"/>
        <c:majorTickMark val="none"/>
        <c:minorTickMark val="none"/>
        <c:tickLblPos val="none"/>
        <c:crossAx val="1274378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4931E-2"/>
          <c:w val="0.95716565413365462"/>
          <c:h val="0.81316483615468482"/>
        </c:manualLayout>
      </c:layout>
      <c:barChart>
        <c:barDir val="col"/>
        <c:grouping val="clustered"/>
        <c:varyColors val="0"/>
        <c:ser>
          <c:idx val="0"/>
          <c:order val="0"/>
          <c:tx>
            <c:strRef>
              <c:f>Лист1!$C$1</c:f>
              <c:strCache>
                <c:ptCount val="1"/>
                <c:pt idx="0">
                  <c:v>план 2018 </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\О\с\н\о\в\н\о\й</c:formatCode>
                <c:ptCount val="1"/>
                <c:pt idx="0">
                  <c:v>1.0000000000000005E-2</c:v>
                </c:pt>
              </c:numCache>
            </c:numRef>
          </c:val>
        </c:ser>
        <c:ser>
          <c:idx val="1"/>
          <c:order val="1"/>
          <c:tx>
            <c:strRef>
              <c:f>Лист1!$D$1</c:f>
              <c:strCache>
                <c:ptCount val="1"/>
                <c:pt idx="0">
                  <c:v>факт 2018</c:v>
                </c:pt>
              </c:strCache>
            </c:strRef>
          </c:tx>
          <c:spPr>
            <a:solidFill>
              <a:srgbClr val="CE2284"/>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2.0000000000000052E-3</c:v>
                </c:pt>
              </c:numCache>
            </c:numRef>
          </c:val>
        </c:ser>
        <c:dLbls>
          <c:showLegendKey val="0"/>
          <c:showVal val="1"/>
          <c:showCatName val="0"/>
          <c:showSerName val="0"/>
          <c:showPercent val="0"/>
          <c:showBubbleSize val="0"/>
        </c:dLbls>
        <c:gapWidth val="371"/>
        <c:overlap val="-71"/>
        <c:axId val="131667456"/>
        <c:axId val="131668992"/>
      </c:barChart>
      <c:catAx>
        <c:axId val="131667456"/>
        <c:scaling>
          <c:orientation val="minMax"/>
        </c:scaling>
        <c:delete val="1"/>
        <c:axPos val="b"/>
        <c:numFmt formatCode="\О\с\н\о\в\н\о\й" sourceLinked="1"/>
        <c:majorTickMark val="none"/>
        <c:minorTickMark val="none"/>
        <c:tickLblPos val="none"/>
        <c:crossAx val="131668992"/>
        <c:crosses val="autoZero"/>
        <c:auto val="1"/>
        <c:lblAlgn val="ctr"/>
        <c:lblOffset val="100"/>
        <c:noMultiLvlLbl val="0"/>
      </c:catAx>
      <c:valAx>
        <c:axId val="131668992"/>
        <c:scaling>
          <c:orientation val="minMax"/>
        </c:scaling>
        <c:delete val="1"/>
        <c:axPos val="l"/>
        <c:numFmt formatCode="\О\с\н\о\в\н\о\й" sourceLinked="1"/>
        <c:majorTickMark val="none"/>
        <c:minorTickMark val="none"/>
        <c:tickLblPos val="none"/>
        <c:crossAx val="131667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5E-2"/>
          <c:w val="0.95716565413365462"/>
          <c:h val="0.81316483615468504"/>
        </c:manualLayout>
      </c:layout>
      <c:barChart>
        <c:barDir val="col"/>
        <c:grouping val="clustered"/>
        <c:varyColors val="0"/>
        <c:ser>
          <c:idx val="0"/>
          <c:order val="0"/>
          <c:tx>
            <c:strRef>
              <c:f>Лист1!$C$1</c:f>
              <c:strCache>
                <c:ptCount val="1"/>
                <c:pt idx="0">
                  <c:v>план 2018 </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0</c:formatCode>
                <c:ptCount val="1"/>
                <c:pt idx="0">
                  <c:v>80</c:v>
                </c:pt>
              </c:numCache>
            </c:numRef>
          </c:val>
        </c:ser>
        <c:ser>
          <c:idx val="1"/>
          <c:order val="1"/>
          <c:tx>
            <c:strRef>
              <c:f>Лист1!$D$1</c:f>
              <c:strCache>
                <c:ptCount val="1"/>
                <c:pt idx="0">
                  <c:v>факт 2018</c:v>
                </c:pt>
              </c:strCache>
            </c:strRef>
          </c:tx>
          <c:spPr>
            <a:solidFill>
              <a:srgbClr val="CE2284"/>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0</c:formatCode>
                <c:ptCount val="1"/>
                <c:pt idx="0">
                  <c:v>73</c:v>
                </c:pt>
              </c:numCache>
            </c:numRef>
          </c:val>
        </c:ser>
        <c:dLbls>
          <c:showLegendKey val="0"/>
          <c:showVal val="1"/>
          <c:showCatName val="0"/>
          <c:showSerName val="0"/>
          <c:showPercent val="0"/>
          <c:showBubbleSize val="0"/>
        </c:dLbls>
        <c:gapWidth val="371"/>
        <c:overlap val="-71"/>
        <c:axId val="126357888"/>
        <c:axId val="126359040"/>
      </c:barChart>
      <c:catAx>
        <c:axId val="126357888"/>
        <c:scaling>
          <c:orientation val="minMax"/>
        </c:scaling>
        <c:delete val="1"/>
        <c:axPos val="b"/>
        <c:numFmt formatCode="\О\с\н\о\в\н\о\й" sourceLinked="1"/>
        <c:majorTickMark val="none"/>
        <c:minorTickMark val="none"/>
        <c:tickLblPos val="none"/>
        <c:crossAx val="126359040"/>
        <c:crosses val="autoZero"/>
        <c:auto val="1"/>
        <c:lblAlgn val="ctr"/>
        <c:lblOffset val="100"/>
        <c:noMultiLvlLbl val="0"/>
      </c:catAx>
      <c:valAx>
        <c:axId val="126359040"/>
        <c:scaling>
          <c:orientation val="minMax"/>
        </c:scaling>
        <c:delete val="1"/>
        <c:axPos val="l"/>
        <c:numFmt formatCode="0" sourceLinked="1"/>
        <c:majorTickMark val="none"/>
        <c:minorTickMark val="none"/>
        <c:tickLblPos val="none"/>
        <c:crossAx val="1263578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730255606260242E-2"/>
          <c:y val="3.2449466670400121E-3"/>
          <c:w val="0.90841814941032029"/>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2018</c:v>
                </c:pt>
                <c:pt idx="1">
                  <c:v>факт 2018</c:v>
                </c:pt>
              </c:strCache>
            </c:strRef>
          </c:cat>
          <c:val>
            <c:numRef>
              <c:f>Лист1!$B$2:$B$3</c:f>
              <c:numCache>
                <c:formatCode>\О\с\н\о\в\н\о\й</c:formatCode>
                <c:ptCount val="2"/>
                <c:pt idx="0">
                  <c:v>292.7</c:v>
                </c:pt>
                <c:pt idx="1">
                  <c:v>292.7</c:v>
                </c:pt>
              </c:numCache>
            </c:numRef>
          </c:val>
        </c:ser>
        <c:dLbls>
          <c:showLegendKey val="0"/>
          <c:showVal val="1"/>
          <c:showCatName val="0"/>
          <c:showSerName val="0"/>
          <c:showPercent val="0"/>
          <c:showBubbleSize val="0"/>
        </c:dLbls>
        <c:gapWidth val="150"/>
        <c:axId val="131747840"/>
        <c:axId val="131751296"/>
      </c:barChart>
      <c:catAx>
        <c:axId val="131747840"/>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31751296"/>
        <c:crosses val="autoZero"/>
        <c:auto val="1"/>
        <c:lblAlgn val="ctr"/>
        <c:lblOffset val="100"/>
        <c:tickLblSkip val="1"/>
        <c:noMultiLvlLbl val="0"/>
      </c:catAx>
      <c:valAx>
        <c:axId val="131751296"/>
        <c:scaling>
          <c:orientation val="minMax"/>
        </c:scaling>
        <c:delete val="1"/>
        <c:axPos val="l"/>
        <c:numFmt formatCode="\О\с\н\о\в\н\о\й" sourceLinked="1"/>
        <c:majorTickMark val="out"/>
        <c:minorTickMark val="none"/>
        <c:tickLblPos val="none"/>
        <c:crossAx val="131747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6190034384133E-2"/>
          <c:y val="8.4306204914284723E-3"/>
          <c:w val="0.90841814941032006"/>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2018</c:v>
                </c:pt>
                <c:pt idx="1">
                  <c:v>факт 2018</c:v>
                </c:pt>
              </c:strCache>
            </c:strRef>
          </c:cat>
          <c:val>
            <c:numRef>
              <c:f>Лист1!$B$2:$B$3</c:f>
              <c:numCache>
                <c:formatCode>\О\с\н\о\в\н\о\й</c:formatCode>
                <c:ptCount val="2"/>
                <c:pt idx="0">
                  <c:v>136.80000000000001</c:v>
                </c:pt>
                <c:pt idx="1">
                  <c:v>136.80000000000001</c:v>
                </c:pt>
              </c:numCache>
            </c:numRef>
          </c:val>
        </c:ser>
        <c:dLbls>
          <c:showLegendKey val="0"/>
          <c:showVal val="1"/>
          <c:showCatName val="0"/>
          <c:showSerName val="0"/>
          <c:showPercent val="0"/>
          <c:showBubbleSize val="0"/>
        </c:dLbls>
        <c:gapWidth val="150"/>
        <c:axId val="131762048"/>
        <c:axId val="131876352"/>
      </c:barChart>
      <c:catAx>
        <c:axId val="131762048"/>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31876352"/>
        <c:crosses val="autoZero"/>
        <c:auto val="1"/>
        <c:lblAlgn val="ctr"/>
        <c:lblOffset val="100"/>
        <c:tickLblSkip val="1"/>
        <c:noMultiLvlLbl val="0"/>
      </c:catAx>
      <c:valAx>
        <c:axId val="131876352"/>
        <c:scaling>
          <c:orientation val="minMax"/>
        </c:scaling>
        <c:delete val="1"/>
        <c:axPos val="l"/>
        <c:numFmt formatCode="\О\с\н\о\в\н\о\й" sourceLinked="1"/>
        <c:majorTickMark val="out"/>
        <c:minorTickMark val="none"/>
        <c:tickLblPos val="none"/>
        <c:crossAx val="131762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manualLayout>
          <c:layoutTarget val="inner"/>
          <c:xMode val="edge"/>
          <c:yMode val="edge"/>
          <c:x val="0.21806815550442984"/>
          <c:y val="0"/>
          <c:w val="0.78193182616897505"/>
          <c:h val="0.8176831667533444"/>
        </c:manualLayout>
      </c:layout>
      <c:barChart>
        <c:barDir val="bar"/>
        <c:grouping val="stacked"/>
        <c:varyColors val="0"/>
        <c:ser>
          <c:idx val="0"/>
          <c:order val="0"/>
          <c:tx>
            <c:strRef>
              <c:f>Лист1!$B$1</c:f>
              <c:strCache>
                <c:ptCount val="1"/>
                <c:pt idx="0">
                  <c:v>Ряд 1</c:v>
                </c:pt>
              </c:strCache>
            </c:strRef>
          </c:tx>
          <c:invertIfNegative val="0"/>
          <c:dPt>
            <c:idx val="0"/>
            <c:invertIfNegative val="0"/>
            <c:bubble3D val="0"/>
            <c:spPr>
              <a:solidFill>
                <a:srgbClr val="2FD5E7"/>
              </a:solidFill>
            </c:spPr>
          </c:dPt>
          <c:dPt>
            <c:idx val="1"/>
            <c:invertIfNegative val="0"/>
            <c:bubble3D val="0"/>
            <c:spPr>
              <a:solidFill>
                <a:srgbClr val="CE2284"/>
              </a:solidFill>
            </c:spPr>
          </c:dPt>
          <c:dLbls>
            <c:dLbl>
              <c:idx val="0"/>
              <c:layout>
                <c:manualLayout>
                  <c:x val="5.9317434064972474E-2"/>
                  <c:y val="-1.8864000950626819E-2"/>
                </c:manualLayout>
              </c:layout>
              <c:tx>
                <c:rich>
                  <a:bodyPr/>
                  <a:lstStyle/>
                  <a:p>
                    <a:r>
                      <a:rPr lang="ru-RU" smtClean="0"/>
                      <a:t>47,8</a:t>
                    </a:r>
                    <a:endParaRPr lang="en-US"/>
                  </a:p>
                </c:rich>
              </c:tx>
              <c:dLblPos val="ctr"/>
              <c:showLegendKey val="0"/>
              <c:showVal val="1"/>
              <c:showCatName val="0"/>
              <c:showSerName val="0"/>
              <c:showPercent val="0"/>
              <c:showBubbleSize val="0"/>
            </c:dLbl>
            <c:dLbl>
              <c:idx val="1"/>
              <c:tx>
                <c:rich>
                  <a:bodyPr/>
                  <a:lstStyle/>
                  <a:p>
                    <a:pPr>
                      <a:defRPr>
                        <a:solidFill>
                          <a:schemeClr val="bg1"/>
                        </a:solidFill>
                      </a:defRPr>
                    </a:pPr>
                    <a:r>
                      <a:rPr lang="ru-RU" dirty="0" smtClean="0">
                        <a:solidFill>
                          <a:schemeClr val="bg1"/>
                        </a:solidFill>
                      </a:rPr>
                      <a:t>51,2</a:t>
                    </a:r>
                    <a:endParaRPr lang="en-US" dirty="0">
                      <a:solidFill>
                        <a:schemeClr val="bg1"/>
                      </a:solidFill>
                    </a:endParaRPr>
                  </a:p>
                </c:rich>
              </c:tx>
              <c:spPr/>
              <c:dLblPos val="ctr"/>
              <c:showLegendKey val="0"/>
              <c:showVal val="1"/>
              <c:showCatName val="0"/>
              <c:showSerName val="0"/>
              <c:showPercent val="0"/>
              <c:showBubbleSize val="0"/>
            </c:dLbl>
            <c:dLblPos val="ctr"/>
            <c:showLegendKey val="0"/>
            <c:showVal val="1"/>
            <c:showCatName val="0"/>
            <c:showSerName val="0"/>
            <c:showPercent val="0"/>
            <c:showBubbleSize val="0"/>
            <c:showLeaderLines val="0"/>
          </c:dLbls>
          <c:cat>
            <c:strRef>
              <c:f>Лист1!$A$2:$A$3</c:f>
              <c:strCache>
                <c:ptCount val="2"/>
                <c:pt idx="0">
                  <c:v>2017 год</c:v>
                </c:pt>
                <c:pt idx="1">
                  <c:v>2018 год</c:v>
                </c:pt>
              </c:strCache>
            </c:strRef>
          </c:cat>
          <c:val>
            <c:numRef>
              <c:f>Лист1!$B$2:$B$3</c:f>
              <c:numCache>
                <c:formatCode>\О\с\н\о\в\н\о\й</c:formatCode>
                <c:ptCount val="2"/>
                <c:pt idx="0">
                  <c:v>4</c:v>
                </c:pt>
                <c:pt idx="1">
                  <c:v>5</c:v>
                </c:pt>
              </c:numCache>
            </c:numRef>
          </c:val>
        </c:ser>
        <c:dLbls>
          <c:showLegendKey val="0"/>
          <c:showVal val="1"/>
          <c:showCatName val="0"/>
          <c:showSerName val="0"/>
          <c:showPercent val="0"/>
          <c:showBubbleSize val="0"/>
        </c:dLbls>
        <c:gapWidth val="150"/>
        <c:overlap val="100"/>
        <c:axId val="114880512"/>
        <c:axId val="114882048"/>
      </c:barChart>
      <c:catAx>
        <c:axId val="114880512"/>
        <c:scaling>
          <c:orientation val="minMax"/>
        </c:scaling>
        <c:delete val="0"/>
        <c:axPos val="l"/>
        <c:majorTickMark val="out"/>
        <c:minorTickMark val="none"/>
        <c:tickLblPos val="nextTo"/>
        <c:txPr>
          <a:bodyPr/>
          <a:lstStyle/>
          <a:p>
            <a:pPr>
              <a:defRPr sz="1200" b="1">
                <a:latin typeface="Times New Roman" pitchFamily="18" charset="0"/>
                <a:cs typeface="Times New Roman" pitchFamily="18" charset="0"/>
              </a:defRPr>
            </a:pPr>
            <a:endParaRPr lang="ru-RU"/>
          </a:p>
        </c:txPr>
        <c:crossAx val="114882048"/>
        <c:crosses val="autoZero"/>
        <c:auto val="1"/>
        <c:lblAlgn val="ctr"/>
        <c:lblOffset val="100"/>
        <c:noMultiLvlLbl val="0"/>
      </c:catAx>
      <c:valAx>
        <c:axId val="114882048"/>
        <c:scaling>
          <c:orientation val="minMax"/>
        </c:scaling>
        <c:delete val="1"/>
        <c:axPos val="b"/>
        <c:numFmt formatCode="\О\с\н\о\в\н\о\й" sourceLinked="1"/>
        <c:majorTickMark val="out"/>
        <c:minorTickMark val="none"/>
        <c:tickLblPos val="nextTo"/>
        <c:crossAx val="114880512"/>
        <c:crosses val="autoZero"/>
        <c:crossBetween val="between"/>
      </c:valAx>
    </c:plotArea>
    <c:plotVisOnly val="1"/>
    <c:dispBlanksAs val="gap"/>
    <c:showDLblsOverMax val="0"/>
  </c:chart>
  <c:txPr>
    <a:bodyPr/>
    <a:lstStyle/>
    <a:p>
      <a:pPr>
        <a:defRPr sz="1800">
          <a:solidFill>
            <a:schemeClr val="tx1"/>
          </a:solidFill>
        </a:defRPr>
      </a:pPr>
      <a:endParaRPr lang="ru-RU"/>
    </a:p>
  </c:txPr>
  <c:externalData r:id="rId1">
    <c:autoUpdate val="0"/>
  </c:externalData>
</c:chartSpace>
</file>

<file path=ppt/charts/chart1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6190034384133E-2"/>
          <c:y val="8.4306204914284723E-3"/>
          <c:w val="0.90841814941031973"/>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2018</c:v>
                </c:pt>
                <c:pt idx="1">
                  <c:v>факт 2018</c:v>
                </c:pt>
              </c:strCache>
            </c:strRef>
          </c:cat>
          <c:val>
            <c:numRef>
              <c:f>Лист1!$B$2:$B$3</c:f>
              <c:numCache>
                <c:formatCode>\О\с\н\о\в\н\о\й</c:formatCode>
                <c:ptCount val="2"/>
                <c:pt idx="0">
                  <c:v>20.399999999999999</c:v>
                </c:pt>
                <c:pt idx="1">
                  <c:v>20.399999999999999</c:v>
                </c:pt>
              </c:numCache>
            </c:numRef>
          </c:val>
        </c:ser>
        <c:dLbls>
          <c:showLegendKey val="0"/>
          <c:showVal val="1"/>
          <c:showCatName val="0"/>
          <c:showSerName val="0"/>
          <c:showPercent val="0"/>
          <c:showBubbleSize val="0"/>
        </c:dLbls>
        <c:gapWidth val="150"/>
        <c:axId val="131913984"/>
        <c:axId val="131792896"/>
      </c:barChart>
      <c:catAx>
        <c:axId val="131913984"/>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31792896"/>
        <c:crosses val="autoZero"/>
        <c:auto val="1"/>
        <c:lblAlgn val="ctr"/>
        <c:lblOffset val="100"/>
        <c:tickLblSkip val="1"/>
        <c:noMultiLvlLbl val="0"/>
      </c:catAx>
      <c:valAx>
        <c:axId val="131792896"/>
        <c:scaling>
          <c:orientation val="minMax"/>
        </c:scaling>
        <c:delete val="1"/>
        <c:axPos val="l"/>
        <c:numFmt formatCode="\О\с\н\о\в\н\о\й" sourceLinked="1"/>
        <c:majorTickMark val="out"/>
        <c:minorTickMark val="none"/>
        <c:tickLblPos val="none"/>
        <c:crossAx val="1319139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6190034384133E-2"/>
          <c:y val="8.4306204914284723E-3"/>
          <c:w val="0.90841814941031973"/>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Lbls>
            <c:txPr>
              <a:bodyPr/>
              <a:lstStyle/>
              <a:p>
                <a:pPr>
                  <a:defRPr sz="1000">
                    <a:latin typeface="Proxima Nova Lt" pitchFamily="50"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2018</c:v>
                </c:pt>
                <c:pt idx="1">
                  <c:v>факт 2018</c:v>
                </c:pt>
              </c:strCache>
            </c:strRef>
          </c:cat>
          <c:val>
            <c:numRef>
              <c:f>Лист1!$B$2:$B$3</c:f>
              <c:numCache>
                <c:formatCode>\О\с\н\о\в\н\о\й</c:formatCode>
                <c:ptCount val="2"/>
                <c:pt idx="0">
                  <c:v>9.6</c:v>
                </c:pt>
                <c:pt idx="1">
                  <c:v>9.6</c:v>
                </c:pt>
              </c:numCache>
            </c:numRef>
          </c:val>
        </c:ser>
        <c:dLbls>
          <c:showLegendKey val="0"/>
          <c:showVal val="1"/>
          <c:showCatName val="0"/>
          <c:showSerName val="0"/>
          <c:showPercent val="0"/>
          <c:showBubbleSize val="0"/>
        </c:dLbls>
        <c:gapWidth val="150"/>
        <c:axId val="131839872"/>
        <c:axId val="131843584"/>
      </c:barChart>
      <c:catAx>
        <c:axId val="131839872"/>
        <c:scaling>
          <c:orientation val="minMax"/>
        </c:scaling>
        <c:delete val="0"/>
        <c:axPos val="b"/>
        <c:numFmt formatCode="\О\с\н\о\в\н\о\й" sourceLinked="1"/>
        <c:majorTickMark val="out"/>
        <c:minorTickMark val="none"/>
        <c:tickLblPos val="nextTo"/>
        <c:txPr>
          <a:bodyPr/>
          <a:lstStyle/>
          <a:p>
            <a:pPr>
              <a:defRPr sz="1400">
                <a:latin typeface="Proxima Nova Bl" pitchFamily="50" charset="0"/>
              </a:defRPr>
            </a:pPr>
            <a:endParaRPr lang="ru-RU"/>
          </a:p>
        </c:txPr>
        <c:crossAx val="131843584"/>
        <c:crosses val="autoZero"/>
        <c:auto val="1"/>
        <c:lblAlgn val="ctr"/>
        <c:lblOffset val="100"/>
        <c:tickLblSkip val="1"/>
        <c:noMultiLvlLbl val="0"/>
      </c:catAx>
      <c:valAx>
        <c:axId val="131843584"/>
        <c:scaling>
          <c:orientation val="minMax"/>
        </c:scaling>
        <c:delete val="1"/>
        <c:axPos val="l"/>
        <c:numFmt formatCode="\О\с\н\о\в\н\о\й" sourceLinked="1"/>
        <c:majorTickMark val="out"/>
        <c:minorTickMark val="none"/>
        <c:tickLblPos val="none"/>
        <c:crossAx val="1318398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031304633746217E-2"/>
          <c:y val="8.4306204914284723E-3"/>
          <c:w val="0.90841814941031973"/>
          <c:h val="0.65745194978335753"/>
        </c:manualLayout>
      </c:layout>
      <c:barChart>
        <c:barDir val="col"/>
        <c:grouping val="clustered"/>
        <c:varyColors val="0"/>
        <c:ser>
          <c:idx val="0"/>
          <c:order val="0"/>
          <c:tx>
            <c:strRef>
              <c:f>Лист1!$B$1</c:f>
              <c:strCache>
                <c:ptCount val="1"/>
                <c:pt idx="0">
                  <c:v>Ряд 1</c:v>
                </c:pt>
              </c:strCache>
            </c:strRef>
          </c:tx>
          <c:spPr>
            <a:solidFill>
              <a:srgbClr val="A62EE8"/>
            </a:solidFill>
            <a:scene3d>
              <a:camera prst="orthographicFront"/>
              <a:lightRig rig="threePt" dir="t"/>
            </a:scene3d>
            <a:sp3d>
              <a:bevelT w="190500" h="38100"/>
            </a:sp3d>
          </c:spPr>
          <c:invertIfNegative val="0"/>
          <c:dPt>
            <c:idx val="0"/>
            <c:invertIfNegative val="0"/>
            <c:bubble3D val="0"/>
            <c:spPr>
              <a:solidFill>
                <a:srgbClr val="00B0F0"/>
              </a:solidFill>
              <a:scene3d>
                <a:camera prst="orthographicFront"/>
                <a:lightRig rig="threePt" dir="t"/>
              </a:scene3d>
              <a:sp3d>
                <a:bevelT w="190500" h="38100"/>
              </a:sp3d>
            </c:spPr>
          </c:dPt>
          <c:dPt>
            <c:idx val="1"/>
            <c:invertIfNegative val="0"/>
            <c:bubble3D val="0"/>
            <c:spPr>
              <a:solidFill>
                <a:srgbClr val="7030A0">
                  <a:alpha val="80000"/>
                </a:srgbClr>
              </a:solidFill>
              <a:scene3d>
                <a:camera prst="orthographicFront"/>
                <a:lightRig rig="threePt" dir="t"/>
              </a:scene3d>
              <a:sp3d>
                <a:bevelT w="190500" h="38100"/>
              </a:sp3d>
            </c:spPr>
          </c:dPt>
          <c:dLbls>
            <c:txPr>
              <a:bodyPr/>
              <a:lstStyle/>
              <a:p>
                <a:pPr>
                  <a:defRPr>
                    <a:latin typeface="Proxima Nova Lt"/>
                  </a:defRPr>
                </a:pPr>
                <a:endParaRPr lang="ru-RU"/>
              </a:p>
            </c:txPr>
            <c:showLegendKey val="0"/>
            <c:showVal val="1"/>
            <c:showCatName val="0"/>
            <c:showSerName val="0"/>
            <c:showPercent val="0"/>
            <c:showBubbleSize val="0"/>
            <c:showLeaderLines val="0"/>
          </c:dLbls>
          <c:cat>
            <c:strRef>
              <c:f>Лист1!$A$2:$A$3</c:f>
              <c:strCache>
                <c:ptCount val="2"/>
                <c:pt idx="0">
                  <c:v>план 2018</c:v>
                </c:pt>
                <c:pt idx="1">
                  <c:v>факт 2018</c:v>
                </c:pt>
              </c:strCache>
            </c:strRef>
          </c:cat>
          <c:val>
            <c:numRef>
              <c:f>Лист1!$B$2:$B$3</c:f>
              <c:numCache>
                <c:formatCode>\О\с\н\о\в\н\о\й</c:formatCode>
                <c:ptCount val="2"/>
                <c:pt idx="0">
                  <c:v>23.2</c:v>
                </c:pt>
                <c:pt idx="1">
                  <c:v>23.2</c:v>
                </c:pt>
              </c:numCache>
            </c:numRef>
          </c:val>
        </c:ser>
        <c:dLbls>
          <c:showLegendKey val="0"/>
          <c:showVal val="1"/>
          <c:showCatName val="0"/>
          <c:showSerName val="0"/>
          <c:showPercent val="0"/>
          <c:showBubbleSize val="0"/>
        </c:dLbls>
        <c:gapWidth val="150"/>
        <c:axId val="131846912"/>
        <c:axId val="131939712"/>
      </c:barChart>
      <c:catAx>
        <c:axId val="131846912"/>
        <c:scaling>
          <c:orientation val="minMax"/>
        </c:scaling>
        <c:delete val="0"/>
        <c:axPos val="b"/>
        <c:numFmt formatCode="\О\с\н\о\в\н\о\й" sourceLinked="1"/>
        <c:majorTickMark val="out"/>
        <c:minorTickMark val="none"/>
        <c:tickLblPos val="nextTo"/>
        <c:txPr>
          <a:bodyPr/>
          <a:lstStyle/>
          <a:p>
            <a:pPr>
              <a:defRPr sz="1400">
                <a:latin typeface="Proxima Nova Lt"/>
              </a:defRPr>
            </a:pPr>
            <a:endParaRPr lang="ru-RU"/>
          </a:p>
        </c:txPr>
        <c:crossAx val="131939712"/>
        <c:crosses val="autoZero"/>
        <c:auto val="1"/>
        <c:lblAlgn val="ctr"/>
        <c:lblOffset val="100"/>
        <c:tickLblSkip val="1"/>
        <c:noMultiLvlLbl val="0"/>
      </c:catAx>
      <c:valAx>
        <c:axId val="131939712"/>
        <c:scaling>
          <c:orientation val="minMax"/>
        </c:scaling>
        <c:delete val="1"/>
        <c:axPos val="l"/>
        <c:numFmt formatCode="\О\с\н\о\в\н\о\й" sourceLinked="1"/>
        <c:majorTickMark val="out"/>
        <c:minorTickMark val="none"/>
        <c:tickLblPos val="none"/>
        <c:crossAx val="131846912"/>
        <c:crosses val="autoZero"/>
        <c:crossBetween val="between"/>
      </c:valAx>
    </c:plotArea>
    <c:plotVisOnly val="1"/>
    <c:dispBlanksAs val="gap"/>
    <c:showDLblsOverMax val="0"/>
  </c:chart>
  <c:spPr>
    <a:solidFill>
      <a:schemeClr val="lt1"/>
    </a:solidFill>
    <a:ln w="25400" cap="flat" cmpd="sng" algn="ctr">
      <a:solidFill>
        <a:schemeClr val="accent5"/>
      </a:solidFill>
      <a:prstDash val="solid"/>
    </a:ln>
    <a:effectLst/>
  </c:spPr>
  <c:txPr>
    <a:bodyPr/>
    <a:lstStyle/>
    <a:p>
      <a:pPr>
        <a:defRPr>
          <a:solidFill>
            <a:schemeClr val="dk1"/>
          </a:solidFill>
          <a:latin typeface="+mn-lt"/>
          <a:ea typeface="+mn-ea"/>
          <a:cs typeface="+mn-cs"/>
        </a:defRPr>
      </a:pPr>
      <a:endParaRPr lang="ru-RU"/>
    </a:p>
  </c:txPr>
  <c:externalData r:id="rId1">
    <c:autoUpdate val="0"/>
  </c:externalData>
</c:chartSpace>
</file>

<file path=ppt/charts/chart1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26414513284246477"/>
          <c:w val="0.89333321116663456"/>
          <c:h val="0.73585486715754811"/>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0.45800000000000002</c:v>
                </c:pt>
                <c:pt idx="1">
                  <c:v>0.60300000000000065</c:v>
                </c:pt>
                <c:pt idx="2">
                  <c:v>0.64600000000000324</c:v>
                </c:pt>
                <c:pt idx="3">
                  <c:v>0.64500000000000324</c:v>
                </c:pt>
              </c:numCache>
            </c:numRef>
          </c:val>
          <c:smooth val="0"/>
        </c:ser>
        <c:ser>
          <c:idx val="0"/>
          <c:order val="0"/>
          <c:tx>
            <c:strRef>
              <c:f>Лист1!$B$1</c:f>
              <c:strCache>
                <c:ptCount val="1"/>
                <c:pt idx="0">
                  <c:v>Ряд 1</c:v>
                </c:pt>
              </c:strCache>
            </c:strRef>
          </c:tx>
          <c:spPr>
            <a:ln w="19050">
              <a:solidFill>
                <a:srgbClr val="0000FF"/>
              </a:solidFill>
            </a:ln>
          </c:spPr>
          <c:marker>
            <c:symbol val="circle"/>
            <c:size val="7"/>
            <c:spPr>
              <a:solidFill>
                <a:schemeClr val="bg1"/>
              </a:solidFill>
              <a:ln w="25400">
                <a:solidFill>
                  <a:srgbClr val="0000FF"/>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0.45800000000000002</c:v>
                </c:pt>
                <c:pt idx="1">
                  <c:v>0.60300000000000065</c:v>
                </c:pt>
                <c:pt idx="2">
                  <c:v>0.64600000000000324</c:v>
                </c:pt>
                <c:pt idx="3">
                  <c:v>0.64500000000000324</c:v>
                </c:pt>
              </c:numCache>
            </c:numRef>
          </c:val>
          <c:smooth val="0"/>
        </c:ser>
        <c:dLbls>
          <c:showLegendKey val="0"/>
          <c:showVal val="0"/>
          <c:showCatName val="0"/>
          <c:showSerName val="0"/>
          <c:showPercent val="0"/>
          <c:showBubbleSize val="0"/>
        </c:dLbls>
        <c:marker val="1"/>
        <c:smooth val="0"/>
        <c:axId val="131968384"/>
        <c:axId val="132093056"/>
      </c:lineChart>
      <c:catAx>
        <c:axId val="131968384"/>
        <c:scaling>
          <c:orientation val="minMax"/>
        </c:scaling>
        <c:delete val="1"/>
        <c:axPos val="b"/>
        <c:numFmt formatCode="General" sourceLinked="1"/>
        <c:majorTickMark val="out"/>
        <c:minorTickMark val="none"/>
        <c:tickLblPos val="none"/>
        <c:crossAx val="132093056"/>
        <c:crosses val="autoZero"/>
        <c:auto val="1"/>
        <c:lblAlgn val="ctr"/>
        <c:lblOffset val="100"/>
        <c:noMultiLvlLbl val="0"/>
      </c:catAx>
      <c:valAx>
        <c:axId val="132093056"/>
        <c:scaling>
          <c:orientation val="minMax"/>
        </c:scaling>
        <c:delete val="1"/>
        <c:axPos val="l"/>
        <c:numFmt formatCode="\О\с\н\о\в\н\о\й" sourceLinked="1"/>
        <c:majorTickMark val="out"/>
        <c:minorTickMark val="none"/>
        <c:tickLblPos val="none"/>
        <c:crossAx val="1319683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32002176"/>
        <c:axId val="132003712"/>
      </c:lineChart>
      <c:catAx>
        <c:axId val="132002176"/>
        <c:scaling>
          <c:orientation val="minMax"/>
        </c:scaling>
        <c:delete val="0"/>
        <c:axPos val="b"/>
        <c:numFmt formatCode="General" sourceLinked="1"/>
        <c:majorTickMark val="out"/>
        <c:minorTickMark val="none"/>
        <c:tickLblPos val="nextTo"/>
        <c:crossAx val="132003712"/>
        <c:crosses val="autoZero"/>
        <c:auto val="1"/>
        <c:lblAlgn val="ctr"/>
        <c:lblOffset val="100"/>
        <c:noMultiLvlLbl val="0"/>
      </c:catAx>
      <c:valAx>
        <c:axId val="132003712"/>
        <c:scaling>
          <c:orientation val="minMax"/>
        </c:scaling>
        <c:delete val="1"/>
        <c:axPos val="l"/>
        <c:numFmt formatCode="General" sourceLinked="1"/>
        <c:majorTickMark val="out"/>
        <c:minorTickMark val="none"/>
        <c:tickLblPos val="none"/>
        <c:crossAx val="132002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19303451944343347"/>
          <c:w val="0.89333321116663456"/>
          <c:h val="0.80696548055656669"/>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0.27</c:v>
                </c:pt>
                <c:pt idx="1">
                  <c:v>0.30000000000000032</c:v>
                </c:pt>
                <c:pt idx="2">
                  <c:v>0.3300000000000019</c:v>
                </c:pt>
                <c:pt idx="3">
                  <c:v>0.43300000000000038</c:v>
                </c:pt>
              </c:numCache>
            </c:numRef>
          </c:val>
          <c:smooth val="0"/>
        </c:ser>
        <c:ser>
          <c:idx val="0"/>
          <c:order val="0"/>
          <c:tx>
            <c:strRef>
              <c:f>Лист1!$B$1</c:f>
              <c:strCache>
                <c:ptCount val="1"/>
                <c:pt idx="0">
                  <c:v>Ряд 1</c:v>
                </c:pt>
              </c:strCache>
            </c:strRef>
          </c:tx>
          <c:spPr>
            <a:ln w="19050">
              <a:solidFill>
                <a:srgbClr val="CF75D1"/>
              </a:solidFill>
            </a:ln>
          </c:spPr>
          <c:marker>
            <c:symbol val="circle"/>
            <c:size val="7"/>
            <c:spPr>
              <a:solidFill>
                <a:schemeClr val="bg1"/>
              </a:solidFill>
              <a:ln w="25400">
                <a:solidFill>
                  <a:srgbClr val="CF75D1"/>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0.27</c:v>
                </c:pt>
                <c:pt idx="1">
                  <c:v>0.30000000000000032</c:v>
                </c:pt>
                <c:pt idx="2">
                  <c:v>0.3300000000000019</c:v>
                </c:pt>
                <c:pt idx="3">
                  <c:v>0.43300000000000038</c:v>
                </c:pt>
              </c:numCache>
            </c:numRef>
          </c:val>
          <c:smooth val="0"/>
        </c:ser>
        <c:dLbls>
          <c:showLegendKey val="0"/>
          <c:showVal val="0"/>
          <c:showCatName val="0"/>
          <c:showSerName val="0"/>
          <c:showPercent val="0"/>
          <c:showBubbleSize val="0"/>
        </c:dLbls>
        <c:marker val="1"/>
        <c:smooth val="0"/>
        <c:axId val="132122880"/>
        <c:axId val="132128768"/>
      </c:lineChart>
      <c:catAx>
        <c:axId val="132122880"/>
        <c:scaling>
          <c:orientation val="minMax"/>
        </c:scaling>
        <c:delete val="1"/>
        <c:axPos val="b"/>
        <c:numFmt formatCode="General" sourceLinked="1"/>
        <c:majorTickMark val="out"/>
        <c:minorTickMark val="none"/>
        <c:tickLblPos val="none"/>
        <c:crossAx val="132128768"/>
        <c:crosses val="autoZero"/>
        <c:auto val="1"/>
        <c:lblAlgn val="ctr"/>
        <c:lblOffset val="100"/>
        <c:noMultiLvlLbl val="0"/>
      </c:catAx>
      <c:valAx>
        <c:axId val="132128768"/>
        <c:scaling>
          <c:orientation val="minMax"/>
        </c:scaling>
        <c:delete val="1"/>
        <c:axPos val="l"/>
        <c:numFmt formatCode="\О\с\н\о\в\н\о\й" sourceLinked="1"/>
        <c:majorTickMark val="out"/>
        <c:minorTickMark val="none"/>
        <c:tickLblPos val="none"/>
        <c:crossAx val="1321228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32152320"/>
        <c:axId val="132170496"/>
      </c:lineChart>
      <c:catAx>
        <c:axId val="132152320"/>
        <c:scaling>
          <c:orientation val="minMax"/>
        </c:scaling>
        <c:delete val="0"/>
        <c:axPos val="b"/>
        <c:numFmt formatCode="General" sourceLinked="1"/>
        <c:majorTickMark val="out"/>
        <c:minorTickMark val="none"/>
        <c:tickLblPos val="nextTo"/>
        <c:crossAx val="132170496"/>
        <c:crosses val="autoZero"/>
        <c:auto val="1"/>
        <c:lblAlgn val="ctr"/>
        <c:lblOffset val="100"/>
        <c:noMultiLvlLbl val="0"/>
      </c:catAx>
      <c:valAx>
        <c:axId val="132170496"/>
        <c:scaling>
          <c:orientation val="minMax"/>
        </c:scaling>
        <c:delete val="1"/>
        <c:axPos val="l"/>
        <c:numFmt formatCode="General" sourceLinked="1"/>
        <c:majorTickMark val="out"/>
        <c:minorTickMark val="none"/>
        <c:tickLblPos val="none"/>
        <c:crossAx val="132152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38377712515E-2"/>
          <c:y val="3.4062170460166553E-3"/>
          <c:w val="0.89333321116663456"/>
          <c:h val="0.66474425375853796"/>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7.5999999999999998E-2</c:v>
                </c:pt>
                <c:pt idx="1">
                  <c:v>8.3000000000000046E-2</c:v>
                </c:pt>
                <c:pt idx="2">
                  <c:v>9.6000000000000002E-2</c:v>
                </c:pt>
                <c:pt idx="3">
                  <c:v>9.8000000000000226E-2</c:v>
                </c:pt>
              </c:numCache>
            </c:numRef>
          </c:val>
          <c:smooth val="0"/>
        </c:ser>
        <c:ser>
          <c:idx val="0"/>
          <c:order val="0"/>
          <c:tx>
            <c:strRef>
              <c:f>Лист1!$B$1</c:f>
              <c:strCache>
                <c:ptCount val="1"/>
                <c:pt idx="0">
                  <c:v>Ряд 1</c:v>
                </c:pt>
              </c:strCache>
            </c:strRef>
          </c:tx>
          <c:spPr>
            <a:ln w="19050">
              <a:solidFill>
                <a:srgbClr val="CE2284"/>
              </a:solidFill>
            </a:ln>
          </c:spPr>
          <c:marker>
            <c:symbol val="circle"/>
            <c:size val="7"/>
            <c:spPr>
              <a:solidFill>
                <a:schemeClr val="bg1"/>
              </a:solidFill>
              <a:ln w="25400">
                <a:solidFill>
                  <a:srgbClr val="CE2284"/>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7.5999999999999998E-2</c:v>
                </c:pt>
                <c:pt idx="1">
                  <c:v>8.3000000000000046E-2</c:v>
                </c:pt>
                <c:pt idx="2">
                  <c:v>9.6000000000000002E-2</c:v>
                </c:pt>
                <c:pt idx="3">
                  <c:v>9.8000000000000226E-2</c:v>
                </c:pt>
              </c:numCache>
            </c:numRef>
          </c:val>
          <c:smooth val="0"/>
        </c:ser>
        <c:dLbls>
          <c:showLegendKey val="0"/>
          <c:showVal val="0"/>
          <c:showCatName val="0"/>
          <c:showSerName val="0"/>
          <c:showPercent val="0"/>
          <c:showBubbleSize val="0"/>
        </c:dLbls>
        <c:marker val="1"/>
        <c:smooth val="0"/>
        <c:axId val="132265088"/>
        <c:axId val="132266624"/>
      </c:lineChart>
      <c:catAx>
        <c:axId val="132265088"/>
        <c:scaling>
          <c:orientation val="minMax"/>
        </c:scaling>
        <c:delete val="1"/>
        <c:axPos val="b"/>
        <c:numFmt formatCode="General" sourceLinked="1"/>
        <c:majorTickMark val="out"/>
        <c:minorTickMark val="none"/>
        <c:tickLblPos val="none"/>
        <c:crossAx val="132266624"/>
        <c:crosses val="autoZero"/>
        <c:auto val="1"/>
        <c:lblAlgn val="ctr"/>
        <c:lblOffset val="100"/>
        <c:noMultiLvlLbl val="0"/>
      </c:catAx>
      <c:valAx>
        <c:axId val="132266624"/>
        <c:scaling>
          <c:orientation val="minMax"/>
        </c:scaling>
        <c:delete val="1"/>
        <c:axPos val="l"/>
        <c:numFmt formatCode="\О\с\н\о\в\н\о\й" sourceLinked="1"/>
        <c:majorTickMark val="out"/>
        <c:minorTickMark val="none"/>
        <c:tickLblPos val="none"/>
        <c:crossAx val="1322650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32208512"/>
        <c:axId val="132210048"/>
      </c:lineChart>
      <c:catAx>
        <c:axId val="132208512"/>
        <c:scaling>
          <c:orientation val="minMax"/>
        </c:scaling>
        <c:delete val="0"/>
        <c:axPos val="b"/>
        <c:numFmt formatCode="General" sourceLinked="1"/>
        <c:majorTickMark val="out"/>
        <c:minorTickMark val="none"/>
        <c:tickLblPos val="nextTo"/>
        <c:crossAx val="132210048"/>
        <c:crosses val="autoZero"/>
        <c:auto val="1"/>
        <c:lblAlgn val="ctr"/>
        <c:lblOffset val="100"/>
        <c:noMultiLvlLbl val="0"/>
      </c:catAx>
      <c:valAx>
        <c:axId val="132210048"/>
        <c:scaling>
          <c:orientation val="minMax"/>
        </c:scaling>
        <c:delete val="1"/>
        <c:axPos val="l"/>
        <c:numFmt formatCode="General" sourceLinked="1"/>
        <c:majorTickMark val="out"/>
        <c:minorTickMark val="none"/>
        <c:tickLblPos val="none"/>
        <c:crossAx val="1322085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20</c:v>
                </c:pt>
                <c:pt idx="1">
                  <c:v>20</c:v>
                </c:pt>
                <c:pt idx="2">
                  <c:v>19</c:v>
                </c:pt>
                <c:pt idx="3">
                  <c:v>19</c:v>
                </c:pt>
              </c:numCache>
            </c:numRef>
          </c:val>
          <c:smooth val="0"/>
        </c:ser>
        <c:ser>
          <c:idx val="0"/>
          <c:order val="0"/>
          <c:tx>
            <c:strRef>
              <c:f>Лист1!$B$1</c:f>
              <c:strCache>
                <c:ptCount val="1"/>
                <c:pt idx="0">
                  <c:v>Ряд 1</c:v>
                </c:pt>
              </c:strCache>
            </c:strRef>
          </c:tx>
          <c:spPr>
            <a:ln w="19050">
              <a:solidFill>
                <a:srgbClr val="92D050"/>
              </a:solidFill>
            </a:ln>
          </c:spPr>
          <c:marker>
            <c:symbol val="circle"/>
            <c:size val="7"/>
            <c:spPr>
              <a:solidFill>
                <a:schemeClr val="bg1"/>
              </a:solidFill>
              <a:ln w="25400">
                <a:solidFill>
                  <a:srgbClr val="92D050"/>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20</c:v>
                </c:pt>
                <c:pt idx="1">
                  <c:v>20</c:v>
                </c:pt>
                <c:pt idx="2">
                  <c:v>19</c:v>
                </c:pt>
                <c:pt idx="3">
                  <c:v>19</c:v>
                </c:pt>
              </c:numCache>
            </c:numRef>
          </c:val>
          <c:smooth val="0"/>
        </c:ser>
        <c:dLbls>
          <c:showLegendKey val="0"/>
          <c:showVal val="0"/>
          <c:showCatName val="0"/>
          <c:showSerName val="0"/>
          <c:showPercent val="0"/>
          <c:showBubbleSize val="0"/>
        </c:dLbls>
        <c:marker val="1"/>
        <c:smooth val="0"/>
        <c:axId val="132231168"/>
        <c:axId val="132232704"/>
      </c:lineChart>
      <c:catAx>
        <c:axId val="132231168"/>
        <c:scaling>
          <c:orientation val="minMax"/>
        </c:scaling>
        <c:delete val="1"/>
        <c:axPos val="b"/>
        <c:numFmt formatCode="General" sourceLinked="1"/>
        <c:majorTickMark val="out"/>
        <c:minorTickMark val="none"/>
        <c:tickLblPos val="none"/>
        <c:crossAx val="132232704"/>
        <c:crosses val="autoZero"/>
        <c:auto val="1"/>
        <c:lblAlgn val="ctr"/>
        <c:lblOffset val="100"/>
        <c:noMultiLvlLbl val="0"/>
      </c:catAx>
      <c:valAx>
        <c:axId val="132232704"/>
        <c:scaling>
          <c:orientation val="minMax"/>
        </c:scaling>
        <c:delete val="1"/>
        <c:axPos val="l"/>
        <c:numFmt formatCode="0" sourceLinked="1"/>
        <c:majorTickMark val="out"/>
        <c:minorTickMark val="none"/>
        <c:tickLblPos val="none"/>
        <c:crossAx val="1322311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barChart>
        <c:barDir val="col"/>
        <c:grouping val="clustered"/>
        <c:varyColors val="0"/>
        <c:ser>
          <c:idx val="0"/>
          <c:order val="0"/>
          <c:tx>
            <c:strRef>
              <c:f>Лист1!$B$1</c:f>
              <c:strCache>
                <c:ptCount val="1"/>
                <c:pt idx="0">
                  <c:v>2017 г</c:v>
                </c:pt>
              </c:strCache>
            </c:strRef>
          </c:tx>
          <c:spPr>
            <a:solidFill>
              <a:srgbClr val="2FD5E7"/>
            </a:solidFill>
          </c:spPr>
          <c:invertIfNegative val="0"/>
          <c:dLbls>
            <c:dLbl>
              <c:idx val="6"/>
              <c:layout>
                <c:manualLayout>
                  <c:x val="-2.833402197649213E-3"/>
                  <c:y val="1.4185411431412222E-2"/>
                </c:manualLayout>
              </c:layout>
              <c:spPr/>
              <c:txPr>
                <a:bodyPr/>
                <a:lstStyle/>
                <a:p>
                  <a:pPr>
                    <a:defRPr sz="14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dLbl>
            <c:txPr>
              <a:bodyPr/>
              <a:lstStyle/>
              <a:p>
                <a:pPr>
                  <a:defRPr sz="1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Лист1!$A$2:$A$12</c:f>
              <c:strCache>
                <c:ptCount val="11"/>
                <c:pt idx="0">
                  <c:v>Сахалинская область</c:v>
                </c:pt>
                <c:pt idx="1">
                  <c:v>Чукотский автономный округ</c:v>
                </c:pt>
                <c:pt idx="2">
                  <c:v>Республика Саха (Якутия)</c:v>
                </c:pt>
                <c:pt idx="3">
                  <c:v>Магаданская область</c:v>
                </c:pt>
                <c:pt idx="4">
                  <c:v>Камчатский край</c:v>
                </c:pt>
                <c:pt idx="5">
                  <c:v>Хабаровский край</c:v>
                </c:pt>
                <c:pt idx="6">
                  <c:v>Амурская область</c:v>
                </c:pt>
                <c:pt idx="7">
                  <c:v>Приморский край</c:v>
                </c:pt>
                <c:pt idx="8">
                  <c:v>Еврейская автономная область</c:v>
                </c:pt>
                <c:pt idx="9">
                  <c:v>Забайкальский край</c:v>
                </c:pt>
                <c:pt idx="10">
                  <c:v>Республика Бурятия</c:v>
                </c:pt>
              </c:strCache>
            </c:strRef>
          </c:cat>
          <c:val>
            <c:numRef>
              <c:f>Лист1!$B$2:$B$12</c:f>
              <c:numCache>
                <c:formatCode>\О\с\н\о\в\н\о\й</c:formatCode>
                <c:ptCount val="11"/>
                <c:pt idx="0">
                  <c:v>261.04541556184739</c:v>
                </c:pt>
                <c:pt idx="1">
                  <c:v>257.03404788026262</c:v>
                </c:pt>
                <c:pt idx="2">
                  <c:v>142.79302711163271</c:v>
                </c:pt>
                <c:pt idx="3">
                  <c:v>151.62318196428558</c:v>
                </c:pt>
                <c:pt idx="4">
                  <c:v>96.160503009374025</c:v>
                </c:pt>
                <c:pt idx="5">
                  <c:v>67.030898845736118</c:v>
                </c:pt>
                <c:pt idx="6">
                  <c:v>59.630148761112494</c:v>
                </c:pt>
                <c:pt idx="7">
                  <c:v>51.89862036832718</c:v>
                </c:pt>
                <c:pt idx="8">
                  <c:v>43.936481388245994</c:v>
                </c:pt>
              </c:numCache>
            </c:numRef>
          </c:val>
        </c:ser>
        <c:ser>
          <c:idx val="1"/>
          <c:order val="1"/>
          <c:tx>
            <c:strRef>
              <c:f>Лист1!$C$1</c:f>
              <c:strCache>
                <c:ptCount val="1"/>
                <c:pt idx="0">
                  <c:v>2018 г</c:v>
                </c:pt>
              </c:strCache>
            </c:strRef>
          </c:tx>
          <c:spPr>
            <a:solidFill>
              <a:srgbClr val="DA46D3"/>
            </a:solidFill>
          </c:spPr>
          <c:invertIfNegative val="0"/>
          <c:dLbls>
            <c:dLbl>
              <c:idx val="6"/>
              <c:layout>
                <c:manualLayout>
                  <c:x val="1.9833815383544503E-2"/>
                  <c:y val="9.8842108635014015E-3"/>
                </c:manualLayout>
              </c:layout>
              <c:spPr/>
              <c:txPr>
                <a:bodyPr/>
                <a:lstStyle/>
                <a:p>
                  <a:pPr>
                    <a:defRPr sz="14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dLbl>
            <c:dLbl>
              <c:idx val="7"/>
              <c:layout>
                <c:manualLayout>
                  <c:x val="5.6668043952984304E-3"/>
                  <c:y val="-6.4065263839169053E-3"/>
                </c:manualLayout>
              </c:layout>
              <c:dLblPos val="outEnd"/>
              <c:showLegendKey val="0"/>
              <c:showVal val="1"/>
              <c:showCatName val="0"/>
              <c:showSerName val="0"/>
              <c:showPercent val="0"/>
              <c:showBubbleSize val="0"/>
            </c:dLbl>
            <c:dLbl>
              <c:idx val="8"/>
              <c:layout>
                <c:manualLayout>
                  <c:x val="4.2501032964738289E-3"/>
                  <c:y val="3.2032631919584509E-3"/>
                </c:manualLayout>
              </c:layout>
              <c:dLblPos val="outEnd"/>
              <c:showLegendKey val="0"/>
              <c:showVal val="1"/>
              <c:showCatName val="0"/>
              <c:showSerName val="0"/>
              <c:showPercent val="0"/>
              <c:showBubbleSize val="0"/>
            </c:dLbl>
            <c:txPr>
              <a:bodyPr/>
              <a:lstStyle/>
              <a:p>
                <a:pPr>
                  <a:defRPr sz="1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Лист1!$A$2:$A$12</c:f>
              <c:strCache>
                <c:ptCount val="11"/>
                <c:pt idx="0">
                  <c:v>Сахалинская область</c:v>
                </c:pt>
                <c:pt idx="1">
                  <c:v>Чукотский автономный округ</c:v>
                </c:pt>
                <c:pt idx="2">
                  <c:v>Республика Саха (Якутия)</c:v>
                </c:pt>
                <c:pt idx="3">
                  <c:v>Магаданская область</c:v>
                </c:pt>
                <c:pt idx="4">
                  <c:v>Камчатский край</c:v>
                </c:pt>
                <c:pt idx="5">
                  <c:v>Хабаровский край</c:v>
                </c:pt>
                <c:pt idx="6">
                  <c:v>Амурская область</c:v>
                </c:pt>
                <c:pt idx="7">
                  <c:v>Приморский край</c:v>
                </c:pt>
                <c:pt idx="8">
                  <c:v>Еврейская автономная область</c:v>
                </c:pt>
                <c:pt idx="9">
                  <c:v>Забайкальский край</c:v>
                </c:pt>
                <c:pt idx="10">
                  <c:v>Республика Бурятия</c:v>
                </c:pt>
              </c:strCache>
            </c:strRef>
          </c:cat>
          <c:val>
            <c:numRef>
              <c:f>Лист1!$C$2:$C$12</c:f>
              <c:numCache>
                <c:formatCode>\О\с\н\о\в\н\о\й</c:formatCode>
                <c:ptCount val="11"/>
                <c:pt idx="0">
                  <c:v>273.87580212320165</c:v>
                </c:pt>
                <c:pt idx="1">
                  <c:v>272.23486297646161</c:v>
                </c:pt>
                <c:pt idx="2">
                  <c:v>173.00769692939778</c:v>
                </c:pt>
                <c:pt idx="3">
                  <c:v>171.34684282821431</c:v>
                </c:pt>
                <c:pt idx="4">
                  <c:v>108.66698652465811</c:v>
                </c:pt>
                <c:pt idx="5">
                  <c:v>71.889474851169737</c:v>
                </c:pt>
                <c:pt idx="6">
                  <c:v>64.549151909873331</c:v>
                </c:pt>
                <c:pt idx="7">
                  <c:v>58.705493930261909</c:v>
                </c:pt>
                <c:pt idx="8">
                  <c:v>47.525842176683554</c:v>
                </c:pt>
                <c:pt idx="9">
                  <c:v>41.471779017343977</c:v>
                </c:pt>
                <c:pt idx="10">
                  <c:v>34.68009393118696</c:v>
                </c:pt>
              </c:numCache>
            </c:numRef>
          </c:val>
        </c:ser>
        <c:dLbls>
          <c:showLegendKey val="0"/>
          <c:showVal val="1"/>
          <c:showCatName val="0"/>
          <c:showSerName val="0"/>
          <c:showPercent val="0"/>
          <c:showBubbleSize val="0"/>
        </c:dLbls>
        <c:gapWidth val="150"/>
        <c:axId val="114943104"/>
        <c:axId val="114944640"/>
      </c:barChart>
      <c:catAx>
        <c:axId val="114943104"/>
        <c:scaling>
          <c:orientation val="minMax"/>
        </c:scaling>
        <c:delete val="0"/>
        <c:axPos val="b"/>
        <c:majorTickMark val="out"/>
        <c:minorTickMark val="none"/>
        <c:tickLblPos val="nextTo"/>
        <c:txPr>
          <a:bodyPr/>
          <a:lstStyle/>
          <a:p>
            <a:pPr>
              <a:defRPr sz="800" b="1">
                <a:solidFill>
                  <a:schemeClr val="tx1"/>
                </a:solidFill>
                <a:latin typeface="Times New Roman" pitchFamily="18" charset="0"/>
                <a:cs typeface="Times New Roman" pitchFamily="18" charset="0"/>
              </a:defRPr>
            </a:pPr>
            <a:endParaRPr lang="ru-RU"/>
          </a:p>
        </c:txPr>
        <c:crossAx val="114944640"/>
        <c:crosses val="autoZero"/>
        <c:auto val="1"/>
        <c:lblAlgn val="ctr"/>
        <c:lblOffset val="100"/>
        <c:noMultiLvlLbl val="0"/>
      </c:catAx>
      <c:valAx>
        <c:axId val="114944640"/>
        <c:scaling>
          <c:orientation val="minMax"/>
        </c:scaling>
        <c:delete val="1"/>
        <c:axPos val="l"/>
        <c:numFmt formatCode="\О\с\н\о\в\н\о\й" sourceLinked="1"/>
        <c:majorTickMark val="out"/>
        <c:minorTickMark val="none"/>
        <c:tickLblPos val="nextTo"/>
        <c:crossAx val="114943104"/>
        <c:crosses val="autoZero"/>
        <c:crossBetween val="between"/>
      </c:valAx>
    </c:plotArea>
    <c:legend>
      <c:legendPos val="b"/>
      <c:overlay val="0"/>
      <c:txPr>
        <a:bodyPr/>
        <a:lstStyle/>
        <a:p>
          <a:pPr>
            <a:defRPr b="1">
              <a:solidFill>
                <a:schemeClr val="tx1"/>
              </a:solidFill>
              <a:latin typeface="Times New Roman" pitchFamily="18" charset="0"/>
              <a:cs typeface="Times New Roman"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32387584"/>
        <c:axId val="132389120"/>
      </c:lineChart>
      <c:catAx>
        <c:axId val="132387584"/>
        <c:scaling>
          <c:orientation val="minMax"/>
        </c:scaling>
        <c:delete val="0"/>
        <c:axPos val="b"/>
        <c:numFmt formatCode="General" sourceLinked="1"/>
        <c:majorTickMark val="out"/>
        <c:minorTickMark val="none"/>
        <c:tickLblPos val="nextTo"/>
        <c:crossAx val="132389120"/>
        <c:crosses val="autoZero"/>
        <c:auto val="1"/>
        <c:lblAlgn val="ctr"/>
        <c:lblOffset val="100"/>
        <c:noMultiLvlLbl val="0"/>
      </c:catAx>
      <c:valAx>
        <c:axId val="132389120"/>
        <c:scaling>
          <c:orientation val="minMax"/>
        </c:scaling>
        <c:delete val="1"/>
        <c:axPos val="l"/>
        <c:numFmt formatCode="General" sourceLinked="1"/>
        <c:majorTickMark val="out"/>
        <c:minorTickMark val="none"/>
        <c:tickLblPos val="none"/>
        <c:crossAx val="13238758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25</c:v>
                </c:pt>
                <c:pt idx="1">
                  <c:v>25</c:v>
                </c:pt>
                <c:pt idx="2">
                  <c:v>25</c:v>
                </c:pt>
                <c:pt idx="3">
                  <c:v>33</c:v>
                </c:pt>
              </c:numCache>
            </c:numRef>
          </c:val>
          <c:smooth val="0"/>
        </c:ser>
        <c:ser>
          <c:idx val="0"/>
          <c:order val="0"/>
          <c:tx>
            <c:strRef>
              <c:f>Лист1!$B$1</c:f>
              <c:strCache>
                <c:ptCount val="1"/>
                <c:pt idx="0">
                  <c:v>Ряд 1</c:v>
                </c:pt>
              </c:strCache>
            </c:strRef>
          </c:tx>
          <c:spPr>
            <a:ln w="19050">
              <a:solidFill>
                <a:schemeClr val="accent5">
                  <a:lumMod val="75000"/>
                </a:schemeClr>
              </a:solidFill>
            </a:ln>
          </c:spPr>
          <c:marker>
            <c:symbol val="circle"/>
            <c:size val="7"/>
            <c:spPr>
              <a:solidFill>
                <a:schemeClr val="bg1"/>
              </a:solidFill>
              <a:ln w="25400">
                <a:solidFill>
                  <a:schemeClr val="accent5">
                    <a:lumMod val="75000"/>
                  </a:schemeClr>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25</c:v>
                </c:pt>
                <c:pt idx="1">
                  <c:v>25</c:v>
                </c:pt>
                <c:pt idx="2">
                  <c:v>25</c:v>
                </c:pt>
                <c:pt idx="3">
                  <c:v>33</c:v>
                </c:pt>
              </c:numCache>
            </c:numRef>
          </c:val>
          <c:smooth val="0"/>
        </c:ser>
        <c:dLbls>
          <c:showLegendKey val="0"/>
          <c:showVal val="0"/>
          <c:showCatName val="0"/>
          <c:showSerName val="0"/>
          <c:showPercent val="0"/>
          <c:showBubbleSize val="0"/>
        </c:dLbls>
        <c:marker val="1"/>
        <c:smooth val="0"/>
        <c:axId val="132414080"/>
        <c:axId val="132424064"/>
      </c:lineChart>
      <c:catAx>
        <c:axId val="132414080"/>
        <c:scaling>
          <c:orientation val="minMax"/>
        </c:scaling>
        <c:delete val="1"/>
        <c:axPos val="b"/>
        <c:numFmt formatCode="General" sourceLinked="1"/>
        <c:majorTickMark val="out"/>
        <c:minorTickMark val="none"/>
        <c:tickLblPos val="none"/>
        <c:crossAx val="132424064"/>
        <c:crosses val="autoZero"/>
        <c:auto val="1"/>
        <c:lblAlgn val="ctr"/>
        <c:lblOffset val="100"/>
        <c:noMultiLvlLbl val="0"/>
      </c:catAx>
      <c:valAx>
        <c:axId val="132424064"/>
        <c:scaling>
          <c:orientation val="minMax"/>
        </c:scaling>
        <c:delete val="1"/>
        <c:axPos val="l"/>
        <c:numFmt formatCode="#,##0" sourceLinked="1"/>
        <c:majorTickMark val="out"/>
        <c:minorTickMark val="none"/>
        <c:tickLblPos val="none"/>
        <c:crossAx val="132414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32558208"/>
        <c:axId val="132560000"/>
      </c:lineChart>
      <c:catAx>
        <c:axId val="132558208"/>
        <c:scaling>
          <c:orientation val="minMax"/>
        </c:scaling>
        <c:delete val="0"/>
        <c:axPos val="b"/>
        <c:numFmt formatCode="General" sourceLinked="1"/>
        <c:majorTickMark val="out"/>
        <c:minorTickMark val="none"/>
        <c:tickLblPos val="nextTo"/>
        <c:crossAx val="132560000"/>
        <c:crosses val="autoZero"/>
        <c:auto val="1"/>
        <c:lblAlgn val="ctr"/>
        <c:lblOffset val="100"/>
        <c:noMultiLvlLbl val="0"/>
      </c:catAx>
      <c:valAx>
        <c:axId val="132560000"/>
        <c:scaling>
          <c:orientation val="minMax"/>
        </c:scaling>
        <c:delete val="1"/>
        <c:axPos val="l"/>
        <c:numFmt formatCode="General" sourceLinked="1"/>
        <c:majorTickMark val="out"/>
        <c:minorTickMark val="none"/>
        <c:tickLblPos val="none"/>
        <c:crossAx val="1325582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0.17</c:v>
                </c:pt>
                <c:pt idx="1">
                  <c:v>0.25800000000000001</c:v>
                </c:pt>
                <c:pt idx="2">
                  <c:v>0.27300000000000002</c:v>
                </c:pt>
                <c:pt idx="3">
                  <c:v>0.29000000000000031</c:v>
                </c:pt>
              </c:numCache>
            </c:numRef>
          </c:val>
          <c:smooth val="0"/>
        </c:ser>
        <c:ser>
          <c:idx val="0"/>
          <c:order val="0"/>
          <c:tx>
            <c:strRef>
              <c:f>Лист1!$B$1</c:f>
              <c:strCache>
                <c:ptCount val="1"/>
                <c:pt idx="0">
                  <c:v>Ряд 1</c:v>
                </c:pt>
              </c:strCache>
            </c:strRef>
          </c:tx>
          <c:spPr>
            <a:ln w="19050">
              <a:solidFill>
                <a:srgbClr val="FF0000"/>
              </a:solidFill>
            </a:ln>
          </c:spPr>
          <c:marker>
            <c:symbol val="circle"/>
            <c:size val="7"/>
            <c:spPr>
              <a:solidFill>
                <a:schemeClr val="bg1"/>
              </a:solidFill>
              <a:ln w="25400">
                <a:solidFill>
                  <a:srgbClr val="FF0000"/>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0.17</c:v>
                </c:pt>
                <c:pt idx="1">
                  <c:v>0.25800000000000001</c:v>
                </c:pt>
                <c:pt idx="2">
                  <c:v>0.27300000000000002</c:v>
                </c:pt>
                <c:pt idx="3">
                  <c:v>0.29000000000000031</c:v>
                </c:pt>
              </c:numCache>
            </c:numRef>
          </c:val>
          <c:smooth val="0"/>
        </c:ser>
        <c:dLbls>
          <c:showLegendKey val="0"/>
          <c:showVal val="0"/>
          <c:showCatName val="0"/>
          <c:showSerName val="0"/>
          <c:showPercent val="0"/>
          <c:showBubbleSize val="0"/>
        </c:dLbls>
        <c:marker val="1"/>
        <c:smooth val="0"/>
        <c:axId val="127141376"/>
        <c:axId val="127142912"/>
      </c:lineChart>
      <c:catAx>
        <c:axId val="127141376"/>
        <c:scaling>
          <c:orientation val="minMax"/>
        </c:scaling>
        <c:delete val="1"/>
        <c:axPos val="b"/>
        <c:numFmt formatCode="General" sourceLinked="1"/>
        <c:majorTickMark val="out"/>
        <c:minorTickMark val="none"/>
        <c:tickLblPos val="none"/>
        <c:crossAx val="127142912"/>
        <c:crosses val="autoZero"/>
        <c:auto val="1"/>
        <c:lblAlgn val="ctr"/>
        <c:lblOffset val="100"/>
        <c:noMultiLvlLbl val="0"/>
      </c:catAx>
      <c:valAx>
        <c:axId val="127142912"/>
        <c:scaling>
          <c:orientation val="minMax"/>
        </c:scaling>
        <c:delete val="1"/>
        <c:axPos val="l"/>
        <c:numFmt formatCode="\О\с\н\о\в\н\о\й" sourceLinked="1"/>
        <c:majorTickMark val="out"/>
        <c:minorTickMark val="none"/>
        <c:tickLblPos val="none"/>
        <c:crossAx val="1271413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7207680"/>
        <c:axId val="127213568"/>
      </c:lineChart>
      <c:catAx>
        <c:axId val="127207680"/>
        <c:scaling>
          <c:orientation val="minMax"/>
        </c:scaling>
        <c:delete val="0"/>
        <c:axPos val="b"/>
        <c:numFmt formatCode="General" sourceLinked="1"/>
        <c:majorTickMark val="out"/>
        <c:minorTickMark val="none"/>
        <c:tickLblPos val="nextTo"/>
        <c:crossAx val="127213568"/>
        <c:crosses val="autoZero"/>
        <c:auto val="1"/>
        <c:lblAlgn val="ctr"/>
        <c:lblOffset val="100"/>
        <c:noMultiLvlLbl val="0"/>
      </c:catAx>
      <c:valAx>
        <c:axId val="127213568"/>
        <c:scaling>
          <c:orientation val="minMax"/>
        </c:scaling>
        <c:delete val="1"/>
        <c:axPos val="l"/>
        <c:numFmt formatCode="General" sourceLinked="1"/>
        <c:majorTickMark val="out"/>
        <c:minorTickMark val="none"/>
        <c:tickLblPos val="none"/>
        <c:crossAx val="1272076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8.5333441868026567E-3"/>
          <c:y val="3.5513840474945199E-2"/>
          <c:w val="0.93216576181173239"/>
          <c:h val="0.91205624015524656"/>
        </c:manualLayout>
      </c:layout>
      <c:barChart>
        <c:barDir val="col"/>
        <c:grouping val="clustered"/>
        <c:varyColors val="0"/>
        <c:ser>
          <c:idx val="1"/>
          <c:order val="0"/>
          <c:tx>
            <c:strRef>
              <c:f>Лист1!$C$1</c:f>
              <c:strCache>
                <c:ptCount val="1"/>
                <c:pt idx="0">
                  <c:v>2017 год</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cat>
            <c:numRef>
              <c:f>Лист1!$A$2:$A$3</c:f>
              <c:numCache>
                <c:formatCode>General</c:formatCode>
                <c:ptCount val="2"/>
              </c:numCache>
            </c:numRef>
          </c:cat>
          <c:val>
            <c:numRef>
              <c:f>Лист1!$C$2:$C$3</c:f>
              <c:numCache>
                <c:formatCode>\О\с\н\о\в\н\о\й</c:formatCode>
                <c:ptCount val="2"/>
                <c:pt idx="0">
                  <c:v>949.9</c:v>
                </c:pt>
                <c:pt idx="1">
                  <c:v>702.9</c:v>
                </c:pt>
              </c:numCache>
            </c:numRef>
          </c:val>
        </c:ser>
        <c:ser>
          <c:idx val="2"/>
          <c:order val="1"/>
          <c:tx>
            <c:strRef>
              <c:f>Лист1!$D$1</c:f>
              <c:strCache>
                <c:ptCount val="1"/>
                <c:pt idx="0">
                  <c:v>2018 год</c:v>
                </c:pt>
              </c:strCache>
            </c:strRef>
          </c:tx>
          <c:spPr>
            <a:solidFill>
              <a:srgbClr val="2FD5E7"/>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cat>
            <c:numRef>
              <c:f>Лист1!$A$2:$A$3</c:f>
              <c:numCache>
                <c:formatCode>General</c:formatCode>
                <c:ptCount val="2"/>
              </c:numCache>
            </c:numRef>
          </c:cat>
          <c:val>
            <c:numRef>
              <c:f>Лист1!$D$2:$D$3</c:f>
              <c:numCache>
                <c:formatCode>\О\с\н\о\в\н\о\й</c:formatCode>
                <c:ptCount val="2"/>
                <c:pt idx="0">
                  <c:v>931.3</c:v>
                </c:pt>
                <c:pt idx="1">
                  <c:v>696.6</c:v>
                </c:pt>
              </c:numCache>
            </c:numRef>
          </c:val>
        </c:ser>
        <c:dLbls>
          <c:showLegendKey val="0"/>
          <c:showVal val="1"/>
          <c:showCatName val="0"/>
          <c:showSerName val="0"/>
          <c:showPercent val="0"/>
          <c:showBubbleSize val="0"/>
        </c:dLbls>
        <c:gapWidth val="371"/>
        <c:overlap val="-71"/>
        <c:axId val="125508992"/>
        <c:axId val="125518592"/>
      </c:barChart>
      <c:catAx>
        <c:axId val="125508992"/>
        <c:scaling>
          <c:orientation val="minMax"/>
        </c:scaling>
        <c:delete val="1"/>
        <c:axPos val="b"/>
        <c:numFmt formatCode="General" sourceLinked="1"/>
        <c:majorTickMark val="none"/>
        <c:minorTickMark val="none"/>
        <c:tickLblPos val="none"/>
        <c:crossAx val="125518592"/>
        <c:crosses val="autoZero"/>
        <c:auto val="1"/>
        <c:lblAlgn val="ctr"/>
        <c:lblOffset val="100"/>
        <c:noMultiLvlLbl val="0"/>
      </c:catAx>
      <c:valAx>
        <c:axId val="125518592"/>
        <c:scaling>
          <c:orientation val="minMax"/>
        </c:scaling>
        <c:delete val="1"/>
        <c:axPos val="l"/>
        <c:numFmt formatCode="\О\с\н\о\в\н\о\й" sourceLinked="1"/>
        <c:majorTickMark val="none"/>
        <c:minorTickMark val="none"/>
        <c:tickLblPos val="none"/>
        <c:crossAx val="1255089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8.5333441868026567E-3"/>
          <c:y val="9.10689164030348E-2"/>
          <c:w val="0.93216576181173216"/>
          <c:h val="0.37492563481620955"/>
        </c:manualLayout>
      </c:layout>
      <c:barChart>
        <c:barDir val="col"/>
        <c:grouping val="clustered"/>
        <c:varyColors val="0"/>
        <c:ser>
          <c:idx val="1"/>
          <c:order val="0"/>
          <c:tx>
            <c:strRef>
              <c:f>Лист1!$C$1</c:f>
              <c:strCache>
                <c:ptCount val="1"/>
                <c:pt idx="0">
                  <c:v>план 2018</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cat>
            <c:numRef>
              <c:f>Лист1!$A$2:$A$3</c:f>
              <c:numCache>
                <c:formatCode>General</c:formatCode>
                <c:ptCount val="2"/>
              </c:numCache>
            </c:numRef>
          </c:cat>
          <c:val>
            <c:numRef>
              <c:f>Лист1!$C$2:$C$3</c:f>
              <c:numCache>
                <c:formatCode>\О\с\н\о\в\н\о\й</c:formatCode>
                <c:ptCount val="2"/>
                <c:pt idx="0">
                  <c:v>245.8</c:v>
                </c:pt>
                <c:pt idx="1">
                  <c:v>1.2</c:v>
                </c:pt>
              </c:numCache>
            </c:numRef>
          </c:val>
        </c:ser>
        <c:ser>
          <c:idx val="2"/>
          <c:order val="1"/>
          <c:tx>
            <c:strRef>
              <c:f>Лист1!$D$1</c:f>
              <c:strCache>
                <c:ptCount val="1"/>
                <c:pt idx="0">
                  <c:v>факт 2018</c:v>
                </c:pt>
              </c:strCache>
            </c:strRef>
          </c:tx>
          <c:spPr>
            <a:solidFill>
              <a:srgbClr val="2FD5E7"/>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cat>
            <c:numRef>
              <c:f>Лист1!$A$2:$A$3</c:f>
              <c:numCache>
                <c:formatCode>General</c:formatCode>
                <c:ptCount val="2"/>
              </c:numCache>
            </c:numRef>
          </c:cat>
          <c:val>
            <c:numRef>
              <c:f>Лист1!$D$2:$D$3</c:f>
              <c:numCache>
                <c:formatCode>\О\с\н\о\в\н\о\й</c:formatCode>
                <c:ptCount val="2"/>
                <c:pt idx="0">
                  <c:v>233.6</c:v>
                </c:pt>
                <c:pt idx="1">
                  <c:v>1.1000000000000001</c:v>
                </c:pt>
              </c:numCache>
            </c:numRef>
          </c:val>
        </c:ser>
        <c:dLbls>
          <c:showLegendKey val="0"/>
          <c:showVal val="1"/>
          <c:showCatName val="0"/>
          <c:showSerName val="0"/>
          <c:showPercent val="0"/>
          <c:showBubbleSize val="0"/>
        </c:dLbls>
        <c:gapWidth val="371"/>
        <c:overlap val="-71"/>
        <c:axId val="125552128"/>
        <c:axId val="125553664"/>
      </c:barChart>
      <c:catAx>
        <c:axId val="125552128"/>
        <c:scaling>
          <c:orientation val="minMax"/>
        </c:scaling>
        <c:delete val="1"/>
        <c:axPos val="b"/>
        <c:numFmt formatCode="General" sourceLinked="1"/>
        <c:majorTickMark val="none"/>
        <c:minorTickMark val="none"/>
        <c:tickLblPos val="none"/>
        <c:crossAx val="125553664"/>
        <c:crosses val="autoZero"/>
        <c:auto val="1"/>
        <c:lblAlgn val="ctr"/>
        <c:lblOffset val="100"/>
        <c:noMultiLvlLbl val="0"/>
      </c:catAx>
      <c:valAx>
        <c:axId val="125553664"/>
        <c:scaling>
          <c:orientation val="minMax"/>
        </c:scaling>
        <c:delete val="1"/>
        <c:axPos val="l"/>
        <c:numFmt formatCode="\О\с\н\о\в\н\о\й" sourceLinked="1"/>
        <c:majorTickMark val="none"/>
        <c:minorTickMark val="none"/>
        <c:tickLblPos val="none"/>
        <c:crossAx val="125552128"/>
        <c:crosses val="autoZero"/>
        <c:crossBetween val="between"/>
      </c:valAx>
    </c:plotArea>
    <c:legend>
      <c:legendPos val="t"/>
      <c:layout>
        <c:manualLayout>
          <c:xMode val="edge"/>
          <c:yMode val="edge"/>
          <c:x val="8.1698062009664483E-3"/>
          <c:y val="0.85779077161816153"/>
          <c:w val="0.97473629634734371"/>
          <c:h val="0.14220922838185371"/>
        </c:manualLayout>
      </c:layout>
      <c:overlay val="0"/>
      <c:txPr>
        <a:bodyPr/>
        <a:lstStyle/>
        <a:p>
          <a:pPr>
            <a:defRPr sz="900">
              <a:latin typeface="Proxima Nova Lt" pitchFamily="50"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9.1428516578317715E-4"/>
          <c:y val="8.9385413246663561E-2"/>
          <c:w val="0.93216576181173039"/>
          <c:h val="0.48786020851308232"/>
        </c:manualLayout>
      </c:layout>
      <c:barChart>
        <c:barDir val="col"/>
        <c:grouping val="clustered"/>
        <c:varyColors val="0"/>
        <c:ser>
          <c:idx val="1"/>
          <c:order val="0"/>
          <c:tx>
            <c:strRef>
              <c:f>Лист1!$C$1</c:f>
              <c:strCache>
                <c:ptCount val="1"/>
                <c:pt idx="0">
                  <c:v>план 2018</c:v>
                </c:pt>
              </c:strCache>
            </c:strRef>
          </c:tx>
          <c:spPr>
            <a:solidFill>
              <a:srgbClr val="A62EE8"/>
            </a:solidFill>
          </c:spPr>
          <c:invertIfNegative val="0"/>
          <c:dLbls>
            <c:dLbl>
              <c:idx val="2"/>
              <c:layout>
                <c:manualLayout>
                  <c:x val="-5.0795620070120482E-3"/>
                  <c:y val="1.6161503045234758E-2"/>
                </c:manualLayout>
              </c:layout>
              <c:dLblPos val="outEnd"/>
              <c:showLegendKey val="0"/>
              <c:showVal val="1"/>
              <c:showCatName val="0"/>
              <c:showSerName val="0"/>
              <c:showPercent val="0"/>
              <c:showBubbleSize val="0"/>
            </c:dLbl>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Лист1!$C$2:$C$4</c:f>
              <c:numCache>
                <c:formatCode>\О\с\н\о\в\н\о\й</c:formatCode>
                <c:ptCount val="3"/>
                <c:pt idx="0">
                  <c:v>615.1</c:v>
                </c:pt>
                <c:pt idx="1">
                  <c:v>7.4</c:v>
                </c:pt>
                <c:pt idx="2">
                  <c:v>59.5</c:v>
                </c:pt>
              </c:numCache>
            </c:numRef>
          </c:val>
        </c:ser>
        <c:ser>
          <c:idx val="2"/>
          <c:order val="1"/>
          <c:tx>
            <c:strRef>
              <c:f>Лист1!$D$1</c:f>
              <c:strCache>
                <c:ptCount val="1"/>
                <c:pt idx="0">
                  <c:v>факт 2018</c:v>
                </c:pt>
              </c:strCache>
            </c:strRef>
          </c:tx>
          <c:spPr>
            <a:solidFill>
              <a:srgbClr val="D736F2"/>
            </a:solidFill>
          </c:spPr>
          <c:invertIfNegative val="0"/>
          <c:dLbls>
            <c:dLbl>
              <c:idx val="2"/>
              <c:layout>
                <c:manualLayout>
                  <c:x val="-5.0793620321289536E-3"/>
                  <c:y val="1.6161503045234758E-2"/>
                </c:manualLayout>
              </c:layout>
              <c:dLblPos val="outEnd"/>
              <c:showLegendKey val="0"/>
              <c:showVal val="1"/>
              <c:showCatName val="0"/>
              <c:showSerName val="0"/>
              <c:showPercent val="0"/>
              <c:showBubbleSize val="0"/>
            </c:dLbl>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Лист1!$D$2:$D$4</c:f>
              <c:numCache>
                <c:formatCode>\О\с\н\о\в\н\о\й</c:formatCode>
                <c:ptCount val="3"/>
                <c:pt idx="0">
                  <c:v>605.5</c:v>
                </c:pt>
                <c:pt idx="1">
                  <c:v>7.4</c:v>
                </c:pt>
                <c:pt idx="2">
                  <c:v>59.1</c:v>
                </c:pt>
              </c:numCache>
            </c:numRef>
          </c:val>
        </c:ser>
        <c:dLbls>
          <c:showLegendKey val="0"/>
          <c:showVal val="1"/>
          <c:showCatName val="0"/>
          <c:showSerName val="0"/>
          <c:showPercent val="0"/>
          <c:showBubbleSize val="0"/>
        </c:dLbls>
        <c:gapWidth val="371"/>
        <c:overlap val="-71"/>
        <c:axId val="125654528"/>
        <c:axId val="125656064"/>
      </c:barChart>
      <c:catAx>
        <c:axId val="125654528"/>
        <c:scaling>
          <c:orientation val="minMax"/>
        </c:scaling>
        <c:delete val="1"/>
        <c:axPos val="b"/>
        <c:numFmt formatCode="\О\с\н\о\в\н\о\й" sourceLinked="1"/>
        <c:majorTickMark val="none"/>
        <c:minorTickMark val="none"/>
        <c:tickLblPos val="none"/>
        <c:crossAx val="125656064"/>
        <c:crosses val="autoZero"/>
        <c:auto val="1"/>
        <c:lblAlgn val="ctr"/>
        <c:lblOffset val="100"/>
        <c:noMultiLvlLbl val="0"/>
      </c:catAx>
      <c:valAx>
        <c:axId val="125656064"/>
        <c:scaling>
          <c:orientation val="minMax"/>
        </c:scaling>
        <c:delete val="1"/>
        <c:axPos val="l"/>
        <c:numFmt formatCode="\О\с\н\о\в\н\о\й" sourceLinked="1"/>
        <c:majorTickMark val="none"/>
        <c:minorTickMark val="none"/>
        <c:tickLblPos val="none"/>
        <c:crossAx val="125654528"/>
        <c:crosses val="autoZero"/>
        <c:crossBetween val="between"/>
      </c:valAx>
    </c:plotArea>
    <c:legend>
      <c:legendPos val="b"/>
      <c:overlay val="0"/>
      <c:txPr>
        <a:bodyPr/>
        <a:lstStyle/>
        <a:p>
          <a:pPr>
            <a:defRPr sz="1000">
              <a:latin typeface="Proxima Nova Lt" pitchFamily="50"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8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2782380418092508E-2"/>
          <c:w val="0.95716565413365462"/>
          <c:h val="0.81316483615468615"/>
        </c:manualLayout>
      </c:layout>
      <c:barChart>
        <c:barDir val="col"/>
        <c:grouping val="clustered"/>
        <c:varyColors val="0"/>
        <c:ser>
          <c:idx val="0"/>
          <c:order val="0"/>
          <c:tx>
            <c:strRef>
              <c:f>Лист1!$C$1</c:f>
              <c:strCache>
                <c:ptCount val="1"/>
                <c:pt idx="0">
                  <c:v>план2018</c:v>
                </c:pt>
              </c:strCache>
            </c:strRef>
          </c:tx>
          <c:spPr>
            <a:solidFill>
              <a:srgbClr val="A62EE8"/>
            </a:solidFill>
          </c:spPr>
          <c:invertIfNegative val="0"/>
          <c:dPt>
            <c:idx val="1"/>
            <c:invertIfNegative val="0"/>
            <c:bubble3D val="0"/>
            <c:spPr>
              <a:solidFill>
                <a:srgbClr val="A62EE8"/>
              </a:solidFill>
              <a:ln>
                <a:solidFill>
                  <a:srgbClr val="CF75D1"/>
                </a:solidFill>
              </a:ln>
            </c:spPr>
          </c:dPt>
          <c:dLbls>
            <c:dLbl>
              <c:idx val="0"/>
              <c:layout>
                <c:manualLayout>
                  <c:x val="0"/>
                  <c:y val="2.3188243499684142E-2"/>
                </c:manualLayout>
              </c:layout>
              <c:showLegendKey val="0"/>
              <c:showVal val="1"/>
              <c:showCatName val="0"/>
              <c:showSerName val="0"/>
              <c:showPercent val="0"/>
              <c:showBubbleSize val="0"/>
            </c:dLbl>
            <c:dLbl>
              <c:idx val="1"/>
              <c:layout>
                <c:manualLayout>
                  <c:x val="5.0455562088026614E-3"/>
                  <c:y val="-1.8431797771924874E-2"/>
                </c:manualLayout>
              </c:layout>
              <c:showLegendKey val="0"/>
              <c:showVal val="1"/>
              <c:showCatName val="0"/>
              <c:showSerName val="0"/>
              <c:showPercent val="0"/>
              <c:showBubbleSize val="0"/>
            </c:dLbl>
            <c:txPr>
              <a:bodyPr/>
              <a:lstStyle/>
              <a:p>
                <a:pPr>
                  <a:defRPr sz="700">
                    <a:latin typeface="Proxima Nova Lt" pitchFamily="50" charset="0"/>
                  </a:defRPr>
                </a:pPr>
                <a:endParaRPr lang="ru-RU"/>
              </a:p>
            </c:txPr>
            <c:showLegendKey val="0"/>
            <c:showVal val="1"/>
            <c:showCatName val="0"/>
            <c:showSerName val="0"/>
            <c:showPercent val="0"/>
            <c:showBubbleSize val="0"/>
            <c:showLeaderLines val="0"/>
          </c:dLbls>
          <c:cat>
            <c:numRef>
              <c:f>Лист1!$D$2</c:f>
              <c:numCache>
                <c:formatCode>\О\с\н\о\в\н\о\й</c:formatCode>
                <c:ptCount val="1"/>
                <c:pt idx="0">
                  <c:v>10177.799999999987</c:v>
                </c:pt>
              </c:numCache>
            </c:numRef>
          </c:cat>
          <c:val>
            <c:numRef>
              <c:f>Лист1!$C$2:$C$4</c:f>
              <c:numCache>
                <c:formatCode>\О\с\н\о\в\н\о\й</c:formatCode>
                <c:ptCount val="3"/>
                <c:pt idx="0">
                  <c:v>10306.299999999987</c:v>
                </c:pt>
                <c:pt idx="1">
                  <c:v>1291.3</c:v>
                </c:pt>
                <c:pt idx="2">
                  <c:v>8333</c:v>
                </c:pt>
              </c:numCache>
            </c:numRef>
          </c:val>
        </c:ser>
        <c:ser>
          <c:idx val="1"/>
          <c:order val="1"/>
          <c:tx>
            <c:strRef>
              <c:f>Лист1!$D$1</c:f>
              <c:strCache>
                <c:ptCount val="1"/>
                <c:pt idx="0">
                  <c:v>факт 2018</c:v>
                </c:pt>
              </c:strCache>
            </c:strRef>
          </c:tx>
          <c:spPr>
            <a:solidFill>
              <a:srgbClr val="D736F2"/>
            </a:solidFill>
          </c:spPr>
          <c:invertIfNegative val="0"/>
          <c:dLbls>
            <c:dLbl>
              <c:idx val="0"/>
              <c:layout>
                <c:manualLayout>
                  <c:x val="7.7295074827901135E-3"/>
                  <c:y val="1.694530168171663E-2"/>
                </c:manualLayout>
              </c:layout>
              <c:showLegendKey val="0"/>
              <c:showVal val="1"/>
              <c:showCatName val="0"/>
              <c:showSerName val="0"/>
              <c:showPercent val="0"/>
              <c:showBubbleSize val="0"/>
            </c:dLbl>
            <c:dLbl>
              <c:idx val="1"/>
              <c:layout>
                <c:manualLayout>
                  <c:x val="2.4691185207996991E-3"/>
                  <c:y val="-2.0512676942028268E-2"/>
                </c:manualLayout>
              </c:layout>
              <c:showLegendKey val="0"/>
              <c:showVal val="1"/>
              <c:showCatName val="0"/>
              <c:showSerName val="0"/>
              <c:showPercent val="0"/>
              <c:showBubbleSize val="0"/>
            </c:dLbl>
            <c:dLbl>
              <c:idx val="2"/>
              <c:layout>
                <c:manualLayout>
                  <c:x val="5.2598057056469439E-3"/>
                  <c:y val="-1.5161614051560581E-2"/>
                </c:manualLayout>
              </c:layout>
              <c:showLegendKey val="0"/>
              <c:showVal val="1"/>
              <c:showCatName val="0"/>
              <c:showSerName val="0"/>
              <c:showPercent val="0"/>
              <c:showBubbleSize val="0"/>
            </c:dLbl>
            <c:txPr>
              <a:bodyPr/>
              <a:lstStyle/>
              <a:p>
                <a:pPr>
                  <a:defRPr sz="700">
                    <a:latin typeface="Proxima Nova Lt" pitchFamily="50" charset="0"/>
                  </a:defRPr>
                </a:pPr>
                <a:endParaRPr lang="ru-RU"/>
              </a:p>
            </c:txPr>
            <c:showLegendKey val="0"/>
            <c:showVal val="1"/>
            <c:showCatName val="0"/>
            <c:showSerName val="0"/>
            <c:showPercent val="0"/>
            <c:showBubbleSize val="0"/>
            <c:showLeaderLines val="0"/>
          </c:dLbls>
          <c:cat>
            <c:numRef>
              <c:f>Лист1!$D$2</c:f>
              <c:numCache>
                <c:formatCode>\О\с\н\о\в\н\о\й</c:formatCode>
                <c:ptCount val="1"/>
                <c:pt idx="0">
                  <c:v>10177.799999999987</c:v>
                </c:pt>
              </c:numCache>
            </c:numRef>
          </c:cat>
          <c:val>
            <c:numRef>
              <c:f>Лист1!$D$2:$D$4</c:f>
              <c:numCache>
                <c:formatCode>\О\с\н\о\в\н\о\й</c:formatCode>
                <c:ptCount val="3"/>
                <c:pt idx="0">
                  <c:v>10177.799999999987</c:v>
                </c:pt>
                <c:pt idx="1">
                  <c:v>1284.9000000000001</c:v>
                </c:pt>
                <c:pt idx="2">
                  <c:v>8220.9</c:v>
                </c:pt>
              </c:numCache>
            </c:numRef>
          </c:val>
        </c:ser>
        <c:dLbls>
          <c:showLegendKey val="0"/>
          <c:showVal val="1"/>
          <c:showCatName val="0"/>
          <c:showSerName val="0"/>
          <c:showPercent val="0"/>
          <c:showBubbleSize val="0"/>
        </c:dLbls>
        <c:gapWidth val="371"/>
        <c:overlap val="-71"/>
        <c:axId val="125686528"/>
        <c:axId val="125688064"/>
      </c:barChart>
      <c:catAx>
        <c:axId val="125686528"/>
        <c:scaling>
          <c:orientation val="minMax"/>
        </c:scaling>
        <c:delete val="1"/>
        <c:axPos val="b"/>
        <c:numFmt formatCode="\О\с\н\о\в\н\о\й" sourceLinked="1"/>
        <c:majorTickMark val="none"/>
        <c:minorTickMark val="none"/>
        <c:tickLblPos val="none"/>
        <c:crossAx val="125688064"/>
        <c:crosses val="autoZero"/>
        <c:auto val="1"/>
        <c:lblAlgn val="ctr"/>
        <c:lblOffset val="100"/>
        <c:noMultiLvlLbl val="0"/>
      </c:catAx>
      <c:valAx>
        <c:axId val="125688064"/>
        <c:scaling>
          <c:orientation val="minMax"/>
        </c:scaling>
        <c:delete val="1"/>
        <c:axPos val="l"/>
        <c:numFmt formatCode="\О\с\н\о\в\н\о\й" sourceLinked="1"/>
        <c:majorTickMark val="none"/>
        <c:minorTickMark val="none"/>
        <c:tickLblPos val="none"/>
        <c:crossAx val="1256865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8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5236E-2"/>
          <c:w val="0.95716565413365462"/>
          <c:h val="0.81316483615468649"/>
        </c:manualLayout>
      </c:layout>
      <c:barChart>
        <c:barDir val="col"/>
        <c:grouping val="clustered"/>
        <c:varyColors val="0"/>
        <c:ser>
          <c:idx val="0"/>
          <c:order val="0"/>
          <c:tx>
            <c:strRef>
              <c:f>Лист1!$C$1</c:f>
              <c:strCache>
                <c:ptCount val="1"/>
                <c:pt idx="0">
                  <c:v>план 2018</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\О\с\н\о\в\н\о\й</c:formatCode>
                <c:ptCount val="1"/>
                <c:pt idx="0">
                  <c:v>0.93100000000000005</c:v>
                </c:pt>
              </c:numCache>
            </c:numRef>
          </c:val>
        </c:ser>
        <c:ser>
          <c:idx val="1"/>
          <c:order val="1"/>
          <c:tx>
            <c:strRef>
              <c:f>Лист1!$D$1</c:f>
              <c:strCache>
                <c:ptCount val="1"/>
                <c:pt idx="0">
                  <c:v>факт 2018</c:v>
                </c:pt>
              </c:strCache>
            </c:strRef>
          </c:tx>
          <c:spPr>
            <a:solidFill>
              <a:srgbClr val="D736F2"/>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0.93100000000000005</c:v>
                </c:pt>
              </c:numCache>
            </c:numRef>
          </c:val>
        </c:ser>
        <c:dLbls>
          <c:showLegendKey val="0"/>
          <c:showVal val="1"/>
          <c:showCatName val="0"/>
          <c:showSerName val="0"/>
          <c:showPercent val="0"/>
          <c:showBubbleSize val="0"/>
        </c:dLbls>
        <c:gapWidth val="371"/>
        <c:overlap val="-71"/>
        <c:axId val="125746176"/>
        <c:axId val="125756160"/>
      </c:barChart>
      <c:catAx>
        <c:axId val="125746176"/>
        <c:scaling>
          <c:orientation val="minMax"/>
        </c:scaling>
        <c:delete val="1"/>
        <c:axPos val="b"/>
        <c:numFmt formatCode="\О\с\н\о\в\н\о\й" sourceLinked="1"/>
        <c:majorTickMark val="none"/>
        <c:minorTickMark val="none"/>
        <c:tickLblPos val="none"/>
        <c:crossAx val="125756160"/>
        <c:crosses val="autoZero"/>
        <c:auto val="1"/>
        <c:lblAlgn val="ctr"/>
        <c:lblOffset val="100"/>
        <c:noMultiLvlLbl val="0"/>
      </c:catAx>
      <c:valAx>
        <c:axId val="125756160"/>
        <c:scaling>
          <c:orientation val="minMax"/>
        </c:scaling>
        <c:delete val="1"/>
        <c:axPos val="l"/>
        <c:numFmt formatCode="\О\с\н\о\в\н\о\й" sourceLinked="1"/>
        <c:majorTickMark val="none"/>
        <c:minorTickMark val="none"/>
        <c:tickLblPos val="none"/>
        <c:crossAx val="125746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9032292799534817"/>
          <c:w val="0.98257077500489942"/>
          <c:h val="0.39896036352283293"/>
        </c:manualLayout>
      </c:layout>
      <c:lineChart>
        <c:grouping val="standard"/>
        <c:varyColors val="0"/>
        <c:ser>
          <c:idx val="0"/>
          <c:order val="0"/>
          <c:tx>
            <c:strRef>
              <c:f>Лист1!$B$1</c:f>
              <c:strCache>
                <c:ptCount val="1"/>
                <c:pt idx="0">
                  <c:v>Ряд 1</c:v>
                </c:pt>
              </c:strCache>
            </c:strRef>
          </c:tx>
          <c:spPr>
            <a:ln w="19050">
              <a:solidFill>
                <a:schemeClr val="tx2">
                  <a:lumMod val="60000"/>
                  <a:lumOff val="40000"/>
                </a:schemeClr>
              </a:solidFill>
            </a:ln>
          </c:spPr>
          <c:marker>
            <c:symbol val="circle"/>
            <c:size val="6"/>
            <c:spPr>
              <a:solidFill>
                <a:schemeClr val="bg1"/>
              </a:solidFill>
              <a:ln w="31750">
                <a:solidFill>
                  <a:srgbClr val="1F497D">
                    <a:lumMod val="60000"/>
                    <a:lumOff val="40000"/>
                  </a:srgbClr>
                </a:solidFill>
              </a:ln>
            </c:spPr>
          </c:marker>
          <c:dLbls>
            <c:dLbl>
              <c:idx val="0"/>
              <c:layout>
                <c:manualLayout>
                  <c:x val="-6.4163509149878922E-2"/>
                  <c:y val="-0.13116271306894617"/>
                </c:manualLayout>
              </c:layout>
              <c:tx>
                <c:rich>
                  <a:bodyPr/>
                  <a:lstStyle/>
                  <a:p>
                    <a:r>
                      <a:rPr lang="ru-RU" sz="1400" b="1" dirty="0" smtClean="0"/>
                      <a:t>0</a:t>
                    </a:r>
                    <a:r>
                      <a:rPr lang="en-US" sz="1400" b="1" dirty="0" smtClean="0"/>
                      <a:t>,</a:t>
                    </a:r>
                    <a:r>
                      <a:rPr lang="ru-RU" sz="1400" b="1" dirty="0" smtClean="0"/>
                      <a:t>8</a:t>
                    </a:r>
                  </a:p>
                </c:rich>
              </c:tx>
              <c:showLegendKey val="0"/>
              <c:showVal val="1"/>
              <c:showCatName val="0"/>
              <c:showSerName val="0"/>
              <c:showPercent val="0"/>
              <c:showBubbleSize val="0"/>
            </c:dLbl>
            <c:dLbl>
              <c:idx val="1"/>
              <c:layout>
                <c:manualLayout>
                  <c:x val="-6.8298926879266433E-2"/>
                  <c:y val="-0.11897565387804326"/>
                </c:manualLayout>
              </c:layout>
              <c:showLegendKey val="0"/>
              <c:showVal val="1"/>
              <c:showCatName val="0"/>
              <c:showSerName val="0"/>
              <c:showPercent val="0"/>
              <c:showBubbleSize val="0"/>
            </c:dLbl>
            <c:dLbl>
              <c:idx val="2"/>
              <c:layout>
                <c:manualLayout>
                  <c:x val="-7.0189640814176724E-2"/>
                  <c:y val="-9.8734776943868174E-2"/>
                </c:manualLayout>
              </c:layout>
              <c:showLegendKey val="0"/>
              <c:showVal val="1"/>
              <c:showCatName val="0"/>
              <c:showSerName val="0"/>
              <c:showPercent val="0"/>
              <c:showBubbleSize val="0"/>
            </c:dLbl>
            <c:dLbl>
              <c:idx val="3"/>
              <c:layout>
                <c:manualLayout>
                  <c:x val="-7.6688589978442703E-2"/>
                  <c:y val="-0.11979454931139748"/>
                </c:manualLayout>
              </c:layout>
              <c:showLegendKey val="0"/>
              <c:showVal val="1"/>
              <c:showCatName val="0"/>
              <c:showSerName val="0"/>
              <c:showPercent val="0"/>
              <c:showBubbleSize val="0"/>
            </c:dLbl>
            <c:dLbl>
              <c:idx val="4"/>
              <c:layout>
                <c:manualLayout>
                  <c:x val="-6.971689998040452E-2"/>
                  <c:y val="-0.12608513066793336"/>
                </c:manualLayout>
              </c:layout>
              <c:showLegendKey val="0"/>
              <c:showVal val="1"/>
              <c:showCatName val="0"/>
              <c:showSerName val="0"/>
              <c:showPercent val="0"/>
              <c:showBubbleSize val="0"/>
            </c:dLbl>
            <c:txPr>
              <a:bodyPr/>
              <a:lstStyle/>
              <a:p>
                <a:pPr>
                  <a:defRPr sz="1400" b="1">
                    <a:latin typeface="Proxima Nova Lt" pitchFamily="50" charset="0"/>
                  </a:defRPr>
                </a:pPr>
                <a:endParaRPr lang="ru-RU"/>
              </a:p>
            </c:txPr>
            <c:showLegendKey val="0"/>
            <c:showVal val="1"/>
            <c:showCatName val="0"/>
            <c:showSerName val="0"/>
            <c:showPercent val="0"/>
            <c:showBubbleSize val="0"/>
            <c:showLeaderLines val="0"/>
          </c:dLbls>
          <c:cat>
            <c:numRef>
              <c:f>Лист1!$A$2:$A$4</c:f>
              <c:numCache>
                <c:formatCode>\О\с\н\о\в\н\о\й</c:formatCode>
                <c:ptCount val="3"/>
                <c:pt idx="0">
                  <c:v>2016</c:v>
                </c:pt>
                <c:pt idx="1">
                  <c:v>2017</c:v>
                </c:pt>
                <c:pt idx="2">
                  <c:v>2018</c:v>
                </c:pt>
              </c:numCache>
            </c:numRef>
          </c:cat>
          <c:val>
            <c:numRef>
              <c:f>Лист1!$B$2:$B$4</c:f>
              <c:numCache>
                <c:formatCode>\О\с\н\о\в\н\о\й</c:formatCode>
                <c:ptCount val="3"/>
                <c:pt idx="0">
                  <c:v>0.8</c:v>
                </c:pt>
                <c:pt idx="1">
                  <c:v>0.8</c:v>
                </c:pt>
                <c:pt idx="2">
                  <c:v>0.8</c:v>
                </c:pt>
              </c:numCache>
            </c:numRef>
          </c:val>
          <c:smooth val="0"/>
        </c:ser>
        <c:dLbls>
          <c:showLegendKey val="0"/>
          <c:showVal val="0"/>
          <c:showCatName val="0"/>
          <c:showSerName val="0"/>
          <c:showPercent val="0"/>
          <c:showBubbleSize val="0"/>
        </c:dLbls>
        <c:marker val="1"/>
        <c:smooth val="0"/>
        <c:axId val="115485312"/>
        <c:axId val="115503488"/>
      </c:lineChart>
      <c:catAx>
        <c:axId val="115485312"/>
        <c:scaling>
          <c:orientation val="minMax"/>
        </c:scaling>
        <c:delete val="1"/>
        <c:axPos val="b"/>
        <c:numFmt formatCode="\О\с\н\о\в\н\о\й" sourceLinked="1"/>
        <c:majorTickMark val="out"/>
        <c:minorTickMark val="none"/>
        <c:tickLblPos val="none"/>
        <c:crossAx val="115503488"/>
        <c:crosses val="autoZero"/>
        <c:auto val="1"/>
        <c:lblAlgn val="ctr"/>
        <c:lblOffset val="100"/>
        <c:noMultiLvlLbl val="0"/>
      </c:catAx>
      <c:valAx>
        <c:axId val="115503488"/>
        <c:scaling>
          <c:orientation val="minMax"/>
        </c:scaling>
        <c:delete val="1"/>
        <c:axPos val="l"/>
        <c:numFmt formatCode="\О\с\н\о\в\н\о\й" sourceLinked="1"/>
        <c:majorTickMark val="out"/>
        <c:minorTickMark val="none"/>
        <c:tickLblPos val="none"/>
        <c:crossAx val="1154853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5278E-2"/>
          <c:w val="0.95716565413365462"/>
          <c:h val="0.81316483615468682"/>
        </c:manualLayout>
      </c:layout>
      <c:barChart>
        <c:barDir val="col"/>
        <c:grouping val="clustered"/>
        <c:varyColors val="0"/>
        <c:ser>
          <c:idx val="0"/>
          <c:order val="0"/>
          <c:tx>
            <c:strRef>
              <c:f>Лист1!$C$1</c:f>
              <c:strCache>
                <c:ptCount val="1"/>
                <c:pt idx="0">
                  <c:v>план2017 </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0%</c:formatCode>
                <c:ptCount val="1"/>
                <c:pt idx="0">
                  <c:v>1</c:v>
                </c:pt>
              </c:numCache>
            </c:numRef>
          </c:val>
        </c:ser>
        <c:ser>
          <c:idx val="1"/>
          <c:order val="1"/>
          <c:tx>
            <c:strRef>
              <c:f>Лист1!$D$1</c:f>
              <c:strCache>
                <c:ptCount val="1"/>
                <c:pt idx="0">
                  <c:v>факт 2018</c:v>
                </c:pt>
              </c:strCache>
            </c:strRef>
          </c:tx>
          <c:spPr>
            <a:solidFill>
              <a:srgbClr val="CE2284"/>
            </a:solidFill>
          </c:spPr>
          <c:invertIfNegative val="0"/>
          <c:dPt>
            <c:idx val="0"/>
            <c:invertIfNegative val="0"/>
            <c:bubble3D val="0"/>
            <c:spPr>
              <a:solidFill>
                <a:srgbClr val="D736F2"/>
              </a:solidFill>
            </c:spPr>
          </c:dPt>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0%</c:formatCode>
                <c:ptCount val="1"/>
                <c:pt idx="0">
                  <c:v>1</c:v>
                </c:pt>
              </c:numCache>
            </c:numRef>
          </c:val>
        </c:ser>
        <c:dLbls>
          <c:showLegendKey val="0"/>
          <c:showVal val="1"/>
          <c:showCatName val="0"/>
          <c:showSerName val="0"/>
          <c:showPercent val="0"/>
          <c:showBubbleSize val="0"/>
        </c:dLbls>
        <c:gapWidth val="371"/>
        <c:overlap val="-71"/>
        <c:axId val="127309696"/>
        <c:axId val="127311232"/>
      </c:barChart>
      <c:catAx>
        <c:axId val="127309696"/>
        <c:scaling>
          <c:orientation val="minMax"/>
        </c:scaling>
        <c:delete val="1"/>
        <c:axPos val="b"/>
        <c:numFmt formatCode="\О\с\н\о\в\н\о\й" sourceLinked="1"/>
        <c:majorTickMark val="none"/>
        <c:minorTickMark val="none"/>
        <c:tickLblPos val="none"/>
        <c:crossAx val="127311232"/>
        <c:crosses val="autoZero"/>
        <c:auto val="1"/>
        <c:lblAlgn val="ctr"/>
        <c:lblOffset val="100"/>
        <c:noMultiLvlLbl val="0"/>
      </c:catAx>
      <c:valAx>
        <c:axId val="127311232"/>
        <c:scaling>
          <c:orientation val="minMax"/>
        </c:scaling>
        <c:delete val="1"/>
        <c:axPos val="l"/>
        <c:numFmt formatCode="0%" sourceLinked="1"/>
        <c:majorTickMark val="none"/>
        <c:minorTickMark val="none"/>
        <c:tickLblPos val="none"/>
        <c:crossAx val="1273096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0.58739326408914028"/>
          <c:w val="0.95716565413365462"/>
          <c:h val="0.31538956857695866"/>
        </c:manualLayout>
      </c:layout>
      <c:barChart>
        <c:barDir val="col"/>
        <c:grouping val="clustered"/>
        <c:varyColors val="0"/>
        <c:ser>
          <c:idx val="0"/>
          <c:order val="0"/>
          <c:tx>
            <c:strRef>
              <c:f>Лист1!$C$1</c:f>
              <c:strCache>
                <c:ptCount val="1"/>
                <c:pt idx="0">
                  <c:v>план 2018 </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\О\с\н\о\в\н\о\й</c:formatCode>
                <c:ptCount val="1"/>
                <c:pt idx="0">
                  <c:v>1.7000000000000001E-2</c:v>
                </c:pt>
              </c:numCache>
            </c:numRef>
          </c:val>
        </c:ser>
        <c:ser>
          <c:idx val="1"/>
          <c:order val="1"/>
          <c:tx>
            <c:strRef>
              <c:f>Лист1!$D$1</c:f>
              <c:strCache>
                <c:ptCount val="1"/>
                <c:pt idx="0">
                  <c:v>факт 2018</c:v>
                </c:pt>
              </c:strCache>
            </c:strRef>
          </c:tx>
          <c:spPr>
            <a:solidFill>
              <a:srgbClr val="D736F2"/>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1.7000000000000001E-2</c:v>
                </c:pt>
              </c:numCache>
            </c:numRef>
          </c:val>
        </c:ser>
        <c:dLbls>
          <c:showLegendKey val="0"/>
          <c:showVal val="1"/>
          <c:showCatName val="0"/>
          <c:showSerName val="0"/>
          <c:showPercent val="0"/>
          <c:showBubbleSize val="0"/>
        </c:dLbls>
        <c:gapWidth val="371"/>
        <c:overlap val="-71"/>
        <c:axId val="127361408"/>
        <c:axId val="127362944"/>
      </c:barChart>
      <c:catAx>
        <c:axId val="127361408"/>
        <c:scaling>
          <c:orientation val="minMax"/>
        </c:scaling>
        <c:delete val="1"/>
        <c:axPos val="b"/>
        <c:numFmt formatCode="\О\с\н\о\в\н\о\й" sourceLinked="1"/>
        <c:majorTickMark val="none"/>
        <c:minorTickMark val="none"/>
        <c:tickLblPos val="none"/>
        <c:crossAx val="127362944"/>
        <c:crosses val="autoZero"/>
        <c:auto val="1"/>
        <c:lblAlgn val="ctr"/>
        <c:lblOffset val="100"/>
        <c:noMultiLvlLbl val="0"/>
      </c:catAx>
      <c:valAx>
        <c:axId val="127362944"/>
        <c:scaling>
          <c:orientation val="minMax"/>
        </c:scaling>
        <c:delete val="1"/>
        <c:axPos val="l"/>
        <c:numFmt formatCode="\О\с\н\о\в\н\о\й" sourceLinked="1"/>
        <c:majorTickMark val="none"/>
        <c:minorTickMark val="none"/>
        <c:tickLblPos val="none"/>
        <c:crossAx val="1273614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0.44213319397395101"/>
          <c:w val="0.95716565413365462"/>
          <c:h val="0.46064963869213055"/>
        </c:manualLayout>
      </c:layout>
      <c:barChart>
        <c:barDir val="col"/>
        <c:grouping val="clustered"/>
        <c:varyColors val="0"/>
        <c:ser>
          <c:idx val="0"/>
          <c:order val="0"/>
          <c:tx>
            <c:strRef>
              <c:f>Лист1!$C$1</c:f>
              <c:strCache>
                <c:ptCount val="1"/>
                <c:pt idx="0">
                  <c:v>план 2018</c:v>
                </c:pt>
              </c:strCache>
            </c:strRef>
          </c:tx>
          <c:spPr>
            <a:solidFill>
              <a:srgbClr val="A62EE8"/>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Лист1!$C$2</c:f>
              <c:numCache>
                <c:formatCode>\О\с\н\о\в\н\о\й</c:formatCode>
                <c:ptCount val="1"/>
                <c:pt idx="0">
                  <c:v>0.41000000000000031</c:v>
                </c:pt>
              </c:numCache>
            </c:numRef>
          </c:val>
        </c:ser>
        <c:ser>
          <c:idx val="1"/>
          <c:order val="1"/>
          <c:tx>
            <c:strRef>
              <c:f>Лист1!$D$1</c:f>
              <c:strCache>
                <c:ptCount val="1"/>
                <c:pt idx="0">
                  <c:v>факт 2018</c:v>
                </c:pt>
              </c:strCache>
            </c:strRef>
          </c:tx>
          <c:spPr>
            <a:solidFill>
              <a:srgbClr val="D736F2"/>
            </a:solidFill>
          </c:spPr>
          <c:invertIfNegative val="0"/>
          <c:dLbls>
            <c:txPr>
              <a:bodyPr/>
              <a:lstStyle/>
              <a:p>
                <a:pPr>
                  <a:defRPr sz="700">
                    <a:latin typeface="Proxima Nova Lt" pitchFamily="50" charset="0"/>
                  </a:defRPr>
                </a:pPr>
                <a:endParaRPr lang="ru-RU"/>
              </a:p>
            </c:txPr>
            <c:dLblPos val="outEnd"/>
            <c:showLegendKey val="0"/>
            <c:showVal val="1"/>
            <c:showCatName val="0"/>
            <c:showSerName val="0"/>
            <c:showPercent val="0"/>
            <c:showBubbleSize val="0"/>
            <c:showLeaderLines val="0"/>
          </c:dLbls>
          <c:val>
            <c:numRef>
              <c:f>Лист1!$D$2</c:f>
              <c:numCache>
                <c:formatCode>\О\с\н\о\в\н\о\й</c:formatCode>
                <c:ptCount val="1"/>
                <c:pt idx="0">
                  <c:v>0.41000000000000031</c:v>
                </c:pt>
              </c:numCache>
            </c:numRef>
          </c:val>
        </c:ser>
        <c:dLbls>
          <c:showLegendKey val="0"/>
          <c:showVal val="1"/>
          <c:showCatName val="0"/>
          <c:showSerName val="0"/>
          <c:showPercent val="0"/>
          <c:showBubbleSize val="0"/>
        </c:dLbls>
        <c:gapWidth val="371"/>
        <c:overlap val="-71"/>
        <c:axId val="133106304"/>
        <c:axId val="133116288"/>
      </c:barChart>
      <c:catAx>
        <c:axId val="133106304"/>
        <c:scaling>
          <c:orientation val="minMax"/>
        </c:scaling>
        <c:delete val="1"/>
        <c:axPos val="b"/>
        <c:numFmt formatCode="\О\с\н\о\в\н\о\й" sourceLinked="1"/>
        <c:majorTickMark val="none"/>
        <c:minorTickMark val="none"/>
        <c:tickLblPos val="none"/>
        <c:crossAx val="133116288"/>
        <c:crosses val="autoZero"/>
        <c:auto val="1"/>
        <c:lblAlgn val="ctr"/>
        <c:lblOffset val="100"/>
        <c:noMultiLvlLbl val="0"/>
      </c:catAx>
      <c:valAx>
        <c:axId val="133116288"/>
        <c:scaling>
          <c:orientation val="minMax"/>
        </c:scaling>
        <c:delete val="1"/>
        <c:axPos val="l"/>
        <c:numFmt formatCode="\О\с\н\о\в\н\о\й" sourceLinked="1"/>
        <c:majorTickMark val="none"/>
        <c:minorTickMark val="none"/>
        <c:tickLblPos val="none"/>
        <c:crossAx val="1331063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
          <c:y val="8.9619822357365278E-2"/>
          <c:w val="0.95716565413365462"/>
          <c:h val="0.81316483615468682"/>
        </c:manualLayout>
      </c:layout>
      <c:barChart>
        <c:barDir val="col"/>
        <c:grouping val="clustered"/>
        <c:varyColors val="0"/>
        <c:ser>
          <c:idx val="0"/>
          <c:order val="0"/>
          <c:tx>
            <c:strRef>
              <c:f>Лист1!$C$1</c:f>
              <c:strCache>
                <c:ptCount val="1"/>
                <c:pt idx="0">
                  <c:v>план2017 </c:v>
                </c:pt>
              </c:strCache>
            </c:strRef>
          </c:tx>
          <c:spPr>
            <a:solidFill>
              <a:srgbClr val="A62EE8"/>
            </a:solidFill>
          </c:spPr>
          <c:invertIfNegative val="0"/>
          <c:dLbls>
            <c:dLbl>
              <c:idx val="0"/>
              <c:tx>
                <c:rich>
                  <a:bodyPr/>
                  <a:lstStyle/>
                  <a:p>
                    <a:pPr>
                      <a:defRPr sz="700">
                        <a:latin typeface="Proxima Nova Lt" pitchFamily="50" charset="0"/>
                      </a:defRPr>
                    </a:pPr>
                    <a:r>
                      <a:rPr lang="ru-RU" dirty="0" smtClean="0"/>
                      <a:t>50,0 </a:t>
                    </a:r>
                    <a:r>
                      <a:rPr lang="en-US" dirty="0" smtClean="0"/>
                      <a:t>%</a:t>
                    </a:r>
                    <a:endParaRPr lang="en-US" dirty="0"/>
                  </a:p>
                </c:rich>
              </c:tx>
              <c:spPr/>
              <c:showLegendKey val="0"/>
              <c:showVal val="1"/>
              <c:showCatName val="0"/>
              <c:showSerName val="0"/>
              <c:showPercent val="0"/>
              <c:showBubbleSize val="0"/>
            </c:dLbl>
            <c:showLegendKey val="0"/>
            <c:showVal val="1"/>
            <c:showCatName val="0"/>
            <c:showSerName val="0"/>
            <c:showPercent val="0"/>
            <c:showBubbleSize val="0"/>
            <c:showLeaderLines val="0"/>
          </c:dLbls>
          <c:val>
            <c:numRef>
              <c:f>Лист1!$C$2</c:f>
              <c:numCache>
                <c:formatCode>\О\с\н\о\в\н\о\й</c:formatCode>
                <c:ptCount val="1"/>
                <c:pt idx="0">
                  <c:v>0.5</c:v>
                </c:pt>
              </c:numCache>
            </c:numRef>
          </c:val>
        </c:ser>
        <c:ser>
          <c:idx val="1"/>
          <c:order val="1"/>
          <c:tx>
            <c:strRef>
              <c:f>Лист1!$D$1</c:f>
              <c:strCache>
                <c:ptCount val="1"/>
                <c:pt idx="0">
                  <c:v>факт 2017</c:v>
                </c:pt>
              </c:strCache>
            </c:strRef>
          </c:tx>
          <c:spPr>
            <a:solidFill>
              <a:srgbClr val="D736F2"/>
            </a:solidFill>
          </c:spPr>
          <c:invertIfNegative val="0"/>
          <c:dLbls>
            <c:dLbl>
              <c:idx val="0"/>
              <c:tx>
                <c:rich>
                  <a:bodyPr/>
                  <a:lstStyle/>
                  <a:p>
                    <a:pPr>
                      <a:defRPr sz="700">
                        <a:latin typeface="Proxima Nova Lt" pitchFamily="50" charset="0"/>
                      </a:defRPr>
                    </a:pPr>
                    <a:r>
                      <a:rPr lang="en-US" smtClean="0"/>
                      <a:t>50,0</a:t>
                    </a:r>
                    <a:r>
                      <a:rPr lang="ru-RU" smtClean="0"/>
                      <a:t> </a:t>
                    </a:r>
                    <a:r>
                      <a:rPr lang="en-US" smtClean="0"/>
                      <a:t>%</a:t>
                    </a:r>
                    <a:endParaRPr lang="en-US"/>
                  </a:p>
                </c:rich>
              </c:tx>
              <c:spPr/>
              <c:showLegendKey val="0"/>
              <c:showVal val="1"/>
              <c:showCatName val="0"/>
              <c:showSerName val="0"/>
              <c:showPercent val="0"/>
              <c:showBubbleSize val="0"/>
            </c:dLbl>
            <c:txPr>
              <a:bodyPr/>
              <a:lstStyle/>
              <a:p>
                <a:pPr>
                  <a:defRPr sz="700"/>
                </a:pPr>
                <a:endParaRPr lang="ru-RU"/>
              </a:p>
            </c:txPr>
            <c:showLegendKey val="0"/>
            <c:showVal val="1"/>
            <c:showCatName val="0"/>
            <c:showSerName val="0"/>
            <c:showPercent val="0"/>
            <c:showBubbleSize val="0"/>
            <c:showLeaderLines val="0"/>
          </c:dLbls>
          <c:val>
            <c:numRef>
              <c:f>Лист1!$D$2</c:f>
              <c:numCache>
                <c:formatCode>\О\с\н\о\в\н\о\й</c:formatCode>
                <c:ptCount val="1"/>
                <c:pt idx="0">
                  <c:v>0.5</c:v>
                </c:pt>
              </c:numCache>
            </c:numRef>
          </c:val>
        </c:ser>
        <c:dLbls>
          <c:showLegendKey val="0"/>
          <c:showVal val="1"/>
          <c:showCatName val="0"/>
          <c:showSerName val="0"/>
          <c:showPercent val="0"/>
          <c:showBubbleSize val="0"/>
        </c:dLbls>
        <c:gapWidth val="371"/>
        <c:overlap val="-71"/>
        <c:axId val="133162880"/>
        <c:axId val="133164416"/>
      </c:barChart>
      <c:catAx>
        <c:axId val="133162880"/>
        <c:scaling>
          <c:orientation val="minMax"/>
        </c:scaling>
        <c:delete val="1"/>
        <c:axPos val="b"/>
        <c:numFmt formatCode="\О\с\н\о\в\н\о\й" sourceLinked="1"/>
        <c:majorTickMark val="none"/>
        <c:minorTickMark val="none"/>
        <c:tickLblPos val="none"/>
        <c:crossAx val="133164416"/>
        <c:crosses val="autoZero"/>
        <c:auto val="1"/>
        <c:lblAlgn val="ctr"/>
        <c:lblOffset val="100"/>
        <c:noMultiLvlLbl val="0"/>
      </c:catAx>
      <c:valAx>
        <c:axId val="133164416"/>
        <c:scaling>
          <c:orientation val="minMax"/>
        </c:scaling>
        <c:delete val="1"/>
        <c:axPos val="l"/>
        <c:numFmt formatCode="\О\с\н\о\в\н\о\й" sourceLinked="1"/>
        <c:majorTickMark val="none"/>
        <c:minorTickMark val="none"/>
        <c:tickLblPos val="none"/>
        <c:crossAx val="1331628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85"/>
      <c:rAngAx val="0"/>
      <c:perspective val="70"/>
    </c:view3D>
    <c:floor>
      <c:thickness val="0"/>
    </c:floor>
    <c:sideWall>
      <c:thickness val="0"/>
    </c:sideWall>
    <c:backWall>
      <c:thickness val="0"/>
    </c:backWall>
    <c:plotArea>
      <c:layout>
        <c:manualLayout>
          <c:layoutTarget val="inner"/>
          <c:xMode val="edge"/>
          <c:yMode val="edge"/>
          <c:x val="2.0278285710835201E-3"/>
          <c:y val="0"/>
          <c:w val="0.93465397411250883"/>
          <c:h val="0.98491405586075109"/>
        </c:manualLayout>
      </c:layout>
      <c:pie3DChart>
        <c:varyColors val="1"/>
        <c:ser>
          <c:idx val="0"/>
          <c:order val="0"/>
          <c:tx>
            <c:strRef>
              <c:f>Лист1!$B$1</c:f>
              <c:strCache>
                <c:ptCount val="1"/>
                <c:pt idx="0">
                  <c:v>Продажи</c:v>
                </c:pt>
              </c:strCache>
            </c:strRef>
          </c:tx>
          <c:dPt>
            <c:idx val="0"/>
            <c:bubble3D val="0"/>
            <c:explosion val="15"/>
            <c:spPr>
              <a:solidFill>
                <a:srgbClr val="B87ACC"/>
              </a:solidFill>
            </c:spPr>
          </c:dPt>
          <c:dPt>
            <c:idx val="1"/>
            <c:bubble3D val="0"/>
            <c:explosion val="15"/>
            <c:spPr>
              <a:solidFill>
                <a:srgbClr val="00B0F0"/>
              </a:solidFill>
            </c:spPr>
          </c:dPt>
          <c:dPt>
            <c:idx val="2"/>
            <c:bubble3D val="0"/>
            <c:explosion val="38"/>
            <c:spPr>
              <a:solidFill>
                <a:srgbClr val="00B050"/>
              </a:solidFill>
            </c:spPr>
          </c:dPt>
          <c:dLbls>
            <c:dLbl>
              <c:idx val="0"/>
              <c:layout>
                <c:manualLayout>
                  <c:x val="0.13594795496178474"/>
                  <c:y val="4.297108144043859E-2"/>
                </c:manualLayout>
              </c:layout>
              <c:tx>
                <c:rich>
                  <a:bodyPr/>
                  <a:lstStyle/>
                  <a:p>
                    <a:endParaRPr lang="ru-RU" sz="1600" b="1" dirty="0" smtClean="0">
                      <a:latin typeface="Proxima Nova Lt" pitchFamily="50" charset="0"/>
                    </a:endParaRPr>
                  </a:p>
                  <a:p>
                    <a:r>
                      <a:rPr lang="ru-RU" sz="1400" b="1" dirty="0" smtClean="0">
                        <a:latin typeface="Proxima Nova Lt" pitchFamily="50" charset="0"/>
                      </a:rPr>
                      <a:t>4248,7</a:t>
                    </a:r>
                    <a:endParaRPr lang="en-US" sz="1400" b="1" dirty="0">
                      <a:latin typeface="Proxima Nova Lt" pitchFamily="50" charset="0"/>
                    </a:endParaRPr>
                  </a:p>
                </c:rich>
              </c:tx>
              <c:showLegendKey val="0"/>
              <c:showVal val="1"/>
              <c:showCatName val="0"/>
              <c:showSerName val="0"/>
              <c:showPercent val="0"/>
              <c:showBubbleSize val="0"/>
            </c:dLbl>
            <c:dLbl>
              <c:idx val="1"/>
              <c:layout>
                <c:manualLayout>
                  <c:x val="-0.22232976921497519"/>
                  <c:y val="-0.10623238312252929"/>
                </c:manualLayout>
              </c:layout>
              <c:tx>
                <c:rich>
                  <a:bodyPr/>
                  <a:lstStyle/>
                  <a:p>
                    <a:r>
                      <a:rPr lang="ru-RU" sz="1600" b="1" dirty="0" smtClean="0">
                        <a:latin typeface="Proxima Nova Lt" pitchFamily="50" charset="0"/>
                      </a:rPr>
                      <a:t>298,0</a:t>
                    </a:r>
                    <a:endParaRPr lang="en-US" sz="1600" b="1" dirty="0">
                      <a:latin typeface="Proxima Nova Lt" pitchFamily="50" charset="0"/>
                    </a:endParaRPr>
                  </a:p>
                </c:rich>
              </c:tx>
              <c:showLegendKey val="0"/>
              <c:showVal val="1"/>
              <c:showCatName val="0"/>
              <c:showSerName val="0"/>
              <c:showPercent val="0"/>
              <c:showBubbleSize val="0"/>
            </c:dLbl>
            <c:dLbl>
              <c:idx val="2"/>
              <c:layout>
                <c:manualLayout>
                  <c:x val="-0.1333336444062862"/>
                  <c:y val="-8.8620070266668224E-2"/>
                </c:manualLayout>
              </c:layout>
              <c:tx>
                <c:rich>
                  <a:bodyPr/>
                  <a:lstStyle/>
                  <a:p>
                    <a:r>
                      <a:rPr lang="ru-RU" sz="1600" b="1" dirty="0" smtClean="0">
                        <a:latin typeface="Proxima Nova Lt" pitchFamily="50" charset="0"/>
                      </a:rPr>
                      <a:t>430,3</a:t>
                    </a:r>
                    <a:endParaRPr lang="en-US" sz="1600" b="1" dirty="0">
                      <a:latin typeface="Proxima Nova Lt" pitchFamily="50" charset="0"/>
                    </a:endParaRPr>
                  </a:p>
                </c:rich>
              </c:tx>
              <c:showLegendKey val="0"/>
              <c:showVal val="1"/>
              <c:showCatName val="0"/>
              <c:showSerName val="0"/>
              <c:showPercent val="0"/>
              <c:showBubbleSize val="0"/>
            </c:dLbl>
            <c:dLbl>
              <c:idx val="3"/>
              <c:layout>
                <c:manualLayout>
                  <c:x val="-5.9795374616184609E-2"/>
                  <c:y val="-7.9872327820471642E-2"/>
                </c:manualLayout>
              </c:layout>
              <c:tx>
                <c:rich>
                  <a:bodyPr/>
                  <a:lstStyle/>
                  <a:p>
                    <a:r>
                      <a:rPr lang="ru-RU" sz="1600" b="1" dirty="0" smtClean="0">
                        <a:latin typeface="Proxima Nova Lt" pitchFamily="50" charset="0"/>
                      </a:rPr>
                      <a:t>275,4</a:t>
                    </a:r>
                    <a:endParaRPr lang="en-US" sz="1600" b="1" dirty="0">
                      <a:latin typeface="Proxima Nova Lt" pitchFamily="50" charset="0"/>
                    </a:endParaRPr>
                  </a:p>
                </c:rich>
              </c:tx>
              <c:showLegendKey val="0"/>
              <c:showVal val="1"/>
              <c:showCatName val="0"/>
              <c:showSerName val="0"/>
              <c:showPercent val="0"/>
              <c:showBubbleSize val="0"/>
            </c:dLbl>
            <c:dLbl>
              <c:idx val="4"/>
              <c:layout>
                <c:manualLayout>
                  <c:x val="0.10602752549339543"/>
                  <c:y val="2.9489591244923452E-2"/>
                </c:manualLayout>
              </c:layout>
              <c:tx>
                <c:rich>
                  <a:bodyPr/>
                  <a:lstStyle/>
                  <a:p>
                    <a:r>
                      <a:rPr lang="ru-RU" sz="1600" b="1" dirty="0" smtClean="0">
                        <a:latin typeface="Proxima Nova Lt" pitchFamily="50" charset="0"/>
                      </a:rPr>
                      <a:t>54,5</a:t>
                    </a:r>
                    <a:endParaRPr lang="en-US" sz="1600" b="1" dirty="0">
                      <a:latin typeface="Proxima Nova Lt" pitchFamily="50" charset="0"/>
                    </a:endParaRPr>
                  </a:p>
                </c:rich>
              </c:tx>
              <c:showLegendKey val="0"/>
              <c:showVal val="1"/>
              <c:showCatName val="0"/>
              <c:showSerName val="0"/>
              <c:showPercent val="0"/>
              <c:showBubbleSize val="0"/>
            </c:dLbl>
            <c:dLbl>
              <c:idx val="5"/>
              <c:layout>
                <c:manualLayout>
                  <c:x val="9.5533347344632341E-2"/>
                  <c:y val="-6.4019871957549185E-2"/>
                </c:manualLayout>
              </c:layout>
              <c:showLegendKey val="0"/>
              <c:showVal val="1"/>
              <c:showCatName val="0"/>
              <c:showSerName val="0"/>
              <c:showPercent val="0"/>
              <c:showBubbleSize val="0"/>
            </c:dLbl>
            <c:txPr>
              <a:bodyPr/>
              <a:lstStyle/>
              <a:p>
                <a:pPr>
                  <a:defRPr sz="1600" b="1" baseline="0">
                    <a:latin typeface="Proxima Nova Lt" pitchFamily="50" charset="0"/>
                  </a:defRPr>
                </a:pPr>
                <a:endParaRPr lang="ru-RU"/>
              </a:p>
            </c:txPr>
            <c:showLegendKey val="0"/>
            <c:showVal val="1"/>
            <c:showCatName val="0"/>
            <c:showSerName val="0"/>
            <c:showPercent val="0"/>
            <c:showBubbleSize val="0"/>
            <c:showLeaderLines val="1"/>
          </c:dLbls>
          <c:cat>
            <c:strRef>
              <c:f>Лист1!$A$2:$A$4</c:f>
              <c:strCache>
                <c:ptCount val="3"/>
                <c:pt idx="0">
                  <c:v>Расходы дорожного фонда  Амурской области (областной бюджет)</c:v>
                </c:pt>
                <c:pt idx="1">
                  <c:v>Расходы дорожного фонда Амурской области (федеральный бюджет)</c:v>
                </c:pt>
                <c:pt idx="2">
                  <c:v>Расходы на транспортное обслуживание населения и прочие расходы программы</c:v>
                </c:pt>
              </c:strCache>
            </c:strRef>
          </c:cat>
          <c:val>
            <c:numRef>
              <c:f>Лист1!$B$2:$B$4</c:f>
              <c:numCache>
                <c:formatCode>\О\с\н\о\в\н\о\й</c:formatCode>
                <c:ptCount val="3"/>
                <c:pt idx="0">
                  <c:v>4248.7</c:v>
                </c:pt>
                <c:pt idx="1">
                  <c:v>298</c:v>
                </c:pt>
                <c:pt idx="2">
                  <c:v>430.3</c:v>
                </c:pt>
              </c:numCache>
            </c:numRef>
          </c:val>
        </c:ser>
        <c:dLbls>
          <c:showLegendKey val="0"/>
          <c:showVal val="0"/>
          <c:showCatName val="0"/>
          <c:showSerName val="0"/>
          <c:showPercent val="0"/>
          <c:showBubbleSize val="0"/>
          <c:showLeaderLines val="1"/>
        </c:dLbls>
      </c:pie3DChart>
    </c:plotArea>
    <c:legend>
      <c:legendPos val="r"/>
      <c:legendEntry>
        <c:idx val="0"/>
        <c:txPr>
          <a:bodyPr/>
          <a:lstStyle/>
          <a:p>
            <a:pPr>
              <a:defRPr sz="1400" baseline="0">
                <a:latin typeface="Times New Roman" pitchFamily="18" charset="0"/>
              </a:defRPr>
            </a:pPr>
            <a:endParaRPr lang="ru-RU"/>
          </a:p>
        </c:txPr>
      </c:legendEntry>
      <c:legendEntry>
        <c:idx val="1"/>
        <c:txPr>
          <a:bodyPr/>
          <a:lstStyle/>
          <a:p>
            <a:pPr>
              <a:defRPr sz="1400" baseline="0">
                <a:latin typeface="Times New Roman" pitchFamily="18" charset="0"/>
              </a:defRPr>
            </a:pPr>
            <a:endParaRPr lang="ru-RU"/>
          </a:p>
        </c:txPr>
      </c:legendEntry>
      <c:legendEntry>
        <c:idx val="2"/>
        <c:txPr>
          <a:bodyPr/>
          <a:lstStyle/>
          <a:p>
            <a:pPr>
              <a:defRPr sz="1400" baseline="0">
                <a:latin typeface="Times New Roman" pitchFamily="18" charset="0"/>
              </a:defRPr>
            </a:pPr>
            <a:endParaRPr lang="ru-RU"/>
          </a:p>
        </c:txPr>
      </c:legendEntry>
      <c:layout>
        <c:manualLayout>
          <c:xMode val="edge"/>
          <c:yMode val="edge"/>
          <c:x val="3.4858449990201198E-2"/>
          <c:y val="0.63157207863946574"/>
          <c:w val="0.88561912644432395"/>
          <c:h val="0.35201777980691196"/>
        </c:manualLayout>
      </c:layout>
      <c:overlay val="0"/>
      <c:spPr>
        <a:solidFill>
          <a:schemeClr val="bg1"/>
        </a:solidFill>
        <a:ln>
          <a:solidFill>
            <a:schemeClr val="bg1"/>
          </a:solidFill>
        </a:ln>
      </c:spPr>
      <c:txPr>
        <a:bodyPr/>
        <a:lstStyle/>
        <a:p>
          <a:pPr>
            <a:defRPr sz="1200" baseline="0">
              <a:latin typeface="Proxima Nova Lt" pitchFamily="50" charset="0"/>
            </a:defRPr>
          </a:pPr>
          <a:endParaRPr lang="ru-RU"/>
        </a:p>
      </c:txPr>
    </c:legend>
    <c:plotVisOnly val="1"/>
    <c:dispBlanksAs val="zero"/>
    <c:showDLblsOverMax val="0"/>
  </c:chart>
  <c:txPr>
    <a:bodyPr/>
    <a:lstStyle/>
    <a:p>
      <a:pPr>
        <a:defRPr sz="1800"/>
      </a:pPr>
      <a:endParaRPr lang="ru-RU"/>
    </a:p>
  </c:txPr>
  <c:externalData r:id="rId1">
    <c:autoUpdate val="0"/>
  </c:externalData>
  <c:userShapes r:id="rId2"/>
</c:chartSpace>
</file>

<file path=ppt/charts/chart19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8.5333441868026376E-3"/>
          <c:y val="0"/>
          <c:w val="0.96871121798023185"/>
          <c:h val="0.70256145056777064"/>
        </c:manualLayout>
      </c:layout>
      <c:barChart>
        <c:barDir val="col"/>
        <c:grouping val="clustered"/>
        <c:varyColors val="0"/>
        <c:ser>
          <c:idx val="0"/>
          <c:order val="0"/>
          <c:tx>
            <c:strRef>
              <c:f>Лист1!$B$1</c:f>
              <c:strCache>
                <c:ptCount val="1"/>
                <c:pt idx="0">
                  <c:v>2017 год</c:v>
                </c:pt>
              </c:strCache>
            </c:strRef>
          </c:tx>
          <c:spPr>
            <a:solidFill>
              <a:srgbClr val="E64CBA"/>
            </a:solidFill>
            <a:scene3d>
              <a:camera prst="orthographicFront"/>
              <a:lightRig rig="threePt" dir="t"/>
            </a:scene3d>
            <a:sp3d>
              <a:bevelT w="190500" h="38100"/>
            </a:sp3d>
          </c:spPr>
          <c:invertIfNegative val="0"/>
          <c:dPt>
            <c:idx val="1"/>
            <c:invertIfNegative val="0"/>
            <c:bubble3D val="0"/>
            <c:spPr>
              <a:solidFill>
                <a:srgbClr val="E64CBA"/>
              </a:solidFill>
              <a:ln>
                <a:solidFill>
                  <a:srgbClr val="CF75D1"/>
                </a:solidFill>
              </a:ln>
              <a:scene3d>
                <a:camera prst="orthographicFront"/>
                <a:lightRig rig="threePt" dir="t"/>
              </a:scene3d>
              <a:sp3d>
                <a:bevelT w="190500" h="38100"/>
              </a:sp3d>
            </c:spPr>
          </c:dPt>
          <c:dLbls>
            <c:dLbl>
              <c:idx val="0"/>
              <c:layout>
                <c:manualLayout>
                  <c:x val="-2.8591049510876442E-2"/>
                  <c:y val="-1.3417096867741738E-2"/>
                </c:manualLayout>
              </c:layout>
              <c:showLegendKey val="0"/>
              <c:showVal val="1"/>
              <c:showCatName val="0"/>
              <c:showSerName val="0"/>
              <c:showPercent val="0"/>
              <c:showBubbleSize val="0"/>
            </c:dLbl>
            <c:dLbl>
              <c:idx val="1"/>
              <c:layout>
                <c:manualLayout>
                  <c:x val="-1.6433124945154323E-2"/>
                  <c:y val="6.7085484338709235E-3"/>
                </c:manualLayout>
              </c:layout>
              <c:showLegendKey val="0"/>
              <c:showVal val="1"/>
              <c:showCatName val="0"/>
              <c:showSerName val="0"/>
              <c:showPercent val="0"/>
              <c:showBubbleSize val="0"/>
            </c:dLbl>
            <c:dLbl>
              <c:idx val="2"/>
              <c:layout>
                <c:manualLayout>
                  <c:x val="-1.4939204495594778E-2"/>
                  <c:y val="-6.7085484338709235E-3"/>
                </c:manualLayout>
              </c:layout>
              <c:showLegendKey val="0"/>
              <c:showVal val="1"/>
              <c:showCatName val="0"/>
              <c:showSerName val="0"/>
              <c:showPercent val="0"/>
              <c:showBubbleSize val="0"/>
            </c:dLbl>
            <c:dLbl>
              <c:idx val="3"/>
              <c:layout>
                <c:manualLayout>
                  <c:x val="-1.4939204495594778E-2"/>
                  <c:y val="0"/>
                </c:manualLayout>
              </c:layout>
              <c:showLegendKey val="0"/>
              <c:showVal val="1"/>
              <c:showCatName val="0"/>
              <c:showSerName val="0"/>
              <c:showPercent val="0"/>
              <c:showBubbleSize val="0"/>
            </c:dLbl>
            <c:dLbl>
              <c:idx val="4"/>
              <c:layout>
                <c:manualLayout>
                  <c:x val="-2.9878408991188539E-3"/>
                  <c:y val="-1.0062822650806321E-2"/>
                </c:manualLayout>
              </c:layout>
              <c:showLegendKey val="0"/>
              <c:showVal val="1"/>
              <c:showCatName val="0"/>
              <c:showSerName val="0"/>
              <c:showPercent val="0"/>
              <c:showBubbleSize val="0"/>
            </c:dLbl>
            <c:txPr>
              <a:bodyPr/>
              <a:lstStyle/>
              <a:p>
                <a:pPr>
                  <a:defRPr sz="1000">
                    <a:latin typeface="Proxima Nova Bl" pitchFamily="50" charset="0"/>
                  </a:defRPr>
                </a:pPr>
                <a:endParaRPr lang="ru-RU"/>
              </a:p>
            </c:txPr>
            <c:showLegendKey val="0"/>
            <c:showVal val="1"/>
            <c:showCatName val="0"/>
            <c:showSerName val="0"/>
            <c:showPercent val="0"/>
            <c:showBubbleSize val="0"/>
            <c:showLeaderLines val="0"/>
          </c:dLbls>
          <c:cat>
            <c:numRef>
              <c:f>Лист1!$A$2:$A$6</c:f>
              <c:numCache>
                <c:formatCode>General</c:formatCode>
                <c:ptCount val="5"/>
              </c:numCache>
            </c:numRef>
          </c:cat>
          <c:val>
            <c:numRef>
              <c:f>Лист1!$B$2:$B$6</c:f>
              <c:numCache>
                <c:formatCode>\О\с\н\о\в\н\о\й</c:formatCode>
                <c:ptCount val="5"/>
                <c:pt idx="0">
                  <c:v>1383.6</c:v>
                </c:pt>
                <c:pt idx="1">
                  <c:v>1881.1</c:v>
                </c:pt>
                <c:pt idx="2">
                  <c:v>1490.6</c:v>
                </c:pt>
                <c:pt idx="3">
                  <c:v>277.10000000000002</c:v>
                </c:pt>
                <c:pt idx="4">
                  <c:v>123.7</c:v>
                </c:pt>
              </c:numCache>
            </c:numRef>
          </c:val>
        </c:ser>
        <c:ser>
          <c:idx val="1"/>
          <c:order val="1"/>
          <c:tx>
            <c:strRef>
              <c:f>Лист1!$C$1</c:f>
              <c:strCache>
                <c:ptCount val="1"/>
                <c:pt idx="0">
                  <c:v>план 2018 год</c:v>
                </c:pt>
              </c:strCache>
            </c:strRef>
          </c:tx>
          <c:spPr>
            <a:solidFill>
              <a:srgbClr val="A62EE8"/>
            </a:solidFill>
            <a:scene3d>
              <a:camera prst="orthographicFront"/>
              <a:lightRig rig="threePt" dir="t"/>
            </a:scene3d>
            <a:sp3d>
              <a:bevelT w="190500" h="38100"/>
            </a:sp3d>
          </c:spPr>
          <c:invertIfNegative val="0"/>
          <c:dLbls>
            <c:dLbl>
              <c:idx val="0"/>
              <c:layout>
                <c:manualLayout>
                  <c:x val="0"/>
                  <c:y val="-3.3542742169354565E-3"/>
                </c:manualLayout>
              </c:layout>
              <c:tx>
                <c:rich>
                  <a:bodyPr/>
                  <a:lstStyle/>
                  <a:p>
                    <a:r>
                      <a:rPr lang="ru-RU" sz="1000" dirty="0" smtClean="0">
                        <a:latin typeface="Proxima Nova Bl" pitchFamily="50" charset="0"/>
                      </a:rPr>
                      <a:t>1 589,9</a:t>
                    </a:r>
                    <a:endParaRPr lang="en-US" sz="1000" dirty="0">
                      <a:latin typeface="Proxima Nova Bl" pitchFamily="50" charset="0"/>
                    </a:endParaRPr>
                  </a:p>
                </c:rich>
              </c:tx>
              <c:showLegendKey val="0"/>
              <c:showVal val="1"/>
              <c:showCatName val="0"/>
              <c:showSerName val="0"/>
              <c:showPercent val="0"/>
              <c:showBubbleSize val="0"/>
            </c:dLbl>
            <c:dLbl>
              <c:idx val="1"/>
              <c:layout>
                <c:manualLayout>
                  <c:x val="-1.4939204495594816E-3"/>
                  <c:y val="-7.0487299450057534E-3"/>
                </c:manualLayout>
              </c:layout>
              <c:tx>
                <c:rich>
                  <a:bodyPr/>
                  <a:lstStyle/>
                  <a:p>
                    <a:r>
                      <a:rPr lang="ru-RU" sz="1000" dirty="0" smtClean="0">
                        <a:latin typeface="Proxima Nova Bl" pitchFamily="50" charset="0"/>
                      </a:rPr>
                      <a:t>2 232,5</a:t>
                    </a:r>
                    <a:endParaRPr lang="en-US" sz="1000" dirty="0">
                      <a:latin typeface="Proxima Nova Bl" pitchFamily="50" charset="0"/>
                    </a:endParaRPr>
                  </a:p>
                </c:rich>
              </c:tx>
              <c:showLegendKey val="0"/>
              <c:showVal val="1"/>
              <c:showCatName val="0"/>
              <c:showSerName val="0"/>
              <c:showPercent val="0"/>
              <c:showBubbleSize val="0"/>
            </c:dLbl>
            <c:dLbl>
              <c:idx val="2"/>
              <c:layout>
                <c:manualLayout>
                  <c:x val="-4.4817613486784124E-3"/>
                  <c:y val="-1.3417096867741738E-2"/>
                </c:manualLayout>
              </c:layout>
              <c:tx>
                <c:rich>
                  <a:bodyPr/>
                  <a:lstStyle/>
                  <a:p>
                    <a:pPr>
                      <a:defRPr sz="1000">
                        <a:latin typeface="Proxima Nova Bl" pitchFamily="50" charset="0"/>
                      </a:defRPr>
                    </a:pPr>
                    <a:r>
                      <a:rPr lang="ru-RU" sz="1000" dirty="0" smtClean="0">
                        <a:latin typeface="Proxima Nova Bl" pitchFamily="50" charset="0"/>
                      </a:rPr>
                      <a:t>1 728,0</a:t>
                    </a:r>
                    <a:endParaRPr lang="en-US" sz="1000" dirty="0">
                      <a:latin typeface="Proxima Nova Bl" pitchFamily="50" charset="0"/>
                    </a:endParaRPr>
                  </a:p>
                </c:rich>
              </c:tx>
              <c:numFmt formatCode="\О\с\н\о\в\н\о\й" sourceLinked="0"/>
              <c:spPr/>
              <c:showLegendKey val="0"/>
              <c:showVal val="1"/>
              <c:showCatName val="0"/>
              <c:showSerName val="0"/>
              <c:showPercent val="0"/>
              <c:showBubbleSize val="0"/>
            </c:dLbl>
            <c:dLbl>
              <c:idx val="3"/>
              <c:layout>
                <c:manualLayout>
                  <c:x val="7.4696022477974133E-3"/>
                  <c:y val="-3.354538333015575E-3"/>
                </c:manualLayout>
              </c:layout>
              <c:showLegendKey val="0"/>
              <c:showVal val="1"/>
              <c:showCatName val="0"/>
              <c:showSerName val="0"/>
              <c:showPercent val="0"/>
              <c:showBubbleSize val="0"/>
            </c:dLbl>
            <c:dLbl>
              <c:idx val="4"/>
              <c:layout>
                <c:manualLayout>
                  <c:x val="7.4696022477974133E-3"/>
                  <c:y val="-1.3417096867741738E-2"/>
                </c:manualLayout>
              </c:layout>
              <c:showLegendKey val="0"/>
              <c:showVal val="1"/>
              <c:showCatName val="0"/>
              <c:showSerName val="0"/>
              <c:showPercent val="0"/>
              <c:showBubbleSize val="0"/>
            </c:dLbl>
            <c:txPr>
              <a:bodyPr/>
              <a:lstStyle/>
              <a:p>
                <a:pPr>
                  <a:defRPr sz="1000">
                    <a:latin typeface="Proxima Nova Bl" pitchFamily="50" charset="0"/>
                  </a:defRPr>
                </a:pPr>
                <a:endParaRPr lang="ru-RU"/>
              </a:p>
            </c:txPr>
            <c:showLegendKey val="0"/>
            <c:showVal val="1"/>
            <c:showCatName val="0"/>
            <c:showSerName val="0"/>
            <c:showPercent val="0"/>
            <c:showBubbleSize val="0"/>
            <c:showLeaderLines val="0"/>
          </c:dLbls>
          <c:cat>
            <c:numRef>
              <c:f>Лист1!$A$2:$A$6</c:f>
              <c:numCache>
                <c:formatCode>General</c:formatCode>
                <c:ptCount val="5"/>
              </c:numCache>
            </c:numRef>
          </c:cat>
          <c:val>
            <c:numRef>
              <c:f>Лист1!$C$2:$C$6</c:f>
              <c:numCache>
                <c:formatCode>\О\с\н\о\в\н\о\й</c:formatCode>
                <c:ptCount val="5"/>
                <c:pt idx="0">
                  <c:v>1589.9</c:v>
                </c:pt>
                <c:pt idx="1">
                  <c:v>2232.5</c:v>
                </c:pt>
                <c:pt idx="2">
                  <c:v>1728</c:v>
                </c:pt>
                <c:pt idx="3">
                  <c:v>368</c:v>
                </c:pt>
                <c:pt idx="4">
                  <c:v>136.80000000000001</c:v>
                </c:pt>
              </c:numCache>
            </c:numRef>
          </c:val>
        </c:ser>
        <c:ser>
          <c:idx val="2"/>
          <c:order val="2"/>
          <c:tx>
            <c:strRef>
              <c:f>Лист1!$D$1</c:f>
              <c:strCache>
                <c:ptCount val="1"/>
                <c:pt idx="0">
                  <c:v>факт 2018 год</c:v>
                </c:pt>
              </c:strCache>
            </c:strRef>
          </c:tx>
          <c:spPr>
            <a:solidFill>
              <a:srgbClr val="2FD5E7"/>
            </a:solidFill>
            <a:scene3d>
              <a:camera prst="orthographicFront"/>
              <a:lightRig rig="threePt" dir="t"/>
            </a:scene3d>
            <a:sp3d>
              <a:bevelT w="190500" h="38100"/>
            </a:sp3d>
          </c:spPr>
          <c:invertIfNegative val="0"/>
          <c:dLbls>
            <c:dLbl>
              <c:idx val="0"/>
              <c:layout>
                <c:manualLayout>
                  <c:x val="4.0335852138106004E-2"/>
                  <c:y val="6.2600793299058379E-3"/>
                </c:manualLayout>
              </c:layout>
              <c:tx>
                <c:rich>
                  <a:bodyPr/>
                  <a:lstStyle/>
                  <a:p>
                    <a:r>
                      <a:rPr lang="ru-RU" sz="1000" dirty="0" smtClean="0">
                        <a:latin typeface="Proxima Nova Bl" pitchFamily="50" charset="0"/>
                      </a:rPr>
                      <a:t>1 589,9</a:t>
                    </a:r>
                    <a:endParaRPr lang="en-US" sz="1000" dirty="0">
                      <a:latin typeface="Proxima Nova Bl" pitchFamily="50" charset="0"/>
                    </a:endParaRPr>
                  </a:p>
                </c:rich>
              </c:tx>
              <c:dLblPos val="outEnd"/>
              <c:showLegendKey val="0"/>
              <c:showVal val="1"/>
              <c:showCatName val="0"/>
              <c:showSerName val="0"/>
              <c:showPercent val="0"/>
              <c:showBubbleSize val="0"/>
            </c:dLbl>
            <c:dLbl>
              <c:idx val="1"/>
              <c:layout>
                <c:manualLayout>
                  <c:x val="3.1372329440749205E-2"/>
                  <c:y val="7.1794674046422764E-3"/>
                </c:manualLayout>
              </c:layout>
              <c:tx>
                <c:rich>
                  <a:bodyPr/>
                  <a:lstStyle/>
                  <a:p>
                    <a:r>
                      <a:rPr lang="ru-RU" sz="1000" dirty="0" smtClean="0">
                        <a:latin typeface="Proxima Nova Bl" pitchFamily="50" charset="0"/>
                      </a:rPr>
                      <a:t>2 232,5</a:t>
                    </a:r>
                    <a:endParaRPr lang="en-US" sz="1000" dirty="0">
                      <a:latin typeface="Proxima Nova Bl" pitchFamily="50" charset="0"/>
                    </a:endParaRPr>
                  </a:p>
                </c:rich>
              </c:tx>
              <c:dLblPos val="outEnd"/>
              <c:showLegendKey val="0"/>
              <c:showVal val="1"/>
              <c:showCatName val="0"/>
              <c:showSerName val="0"/>
              <c:showPercent val="0"/>
              <c:showBubbleSize val="0"/>
            </c:dLbl>
            <c:dLbl>
              <c:idx val="2"/>
              <c:layout>
                <c:manualLayout>
                  <c:x val="4.6311533936344351E-2"/>
                  <c:y val="1.8173827469868161E-3"/>
                </c:manualLayout>
              </c:layout>
              <c:tx>
                <c:rich>
                  <a:bodyPr/>
                  <a:lstStyle/>
                  <a:p>
                    <a:r>
                      <a:rPr lang="en-US" sz="1000" dirty="0" smtClean="0">
                        <a:latin typeface="Proxima Nova Bl" pitchFamily="50" charset="0"/>
                      </a:rPr>
                      <a:t>1</a:t>
                    </a:r>
                    <a:r>
                      <a:rPr lang="ru-RU" sz="1000" dirty="0" smtClean="0">
                        <a:latin typeface="Proxima Nova Bl" pitchFamily="50" charset="0"/>
                      </a:rPr>
                      <a:t> 728,0</a:t>
                    </a:r>
                    <a:endParaRPr lang="en-US" sz="1000" dirty="0">
                      <a:latin typeface="Proxima Nova Bl" pitchFamily="50" charset="0"/>
                    </a:endParaRPr>
                  </a:p>
                </c:rich>
              </c:tx>
              <c:dLblPos val="outEnd"/>
              <c:showLegendKey val="0"/>
              <c:showVal val="1"/>
              <c:showCatName val="0"/>
              <c:showSerName val="0"/>
              <c:showPercent val="0"/>
              <c:showBubbleSize val="0"/>
            </c:dLbl>
            <c:dLbl>
              <c:idx val="3"/>
              <c:layout>
                <c:manualLayout>
                  <c:x val="3.5854090789427612E-2"/>
                  <c:y val="1.9143133483738764E-3"/>
                </c:manualLayout>
              </c:layout>
              <c:dLblPos val="outEnd"/>
              <c:showLegendKey val="0"/>
              <c:showVal val="1"/>
              <c:showCatName val="0"/>
              <c:showSerName val="0"/>
              <c:showPercent val="0"/>
              <c:showBubbleSize val="0"/>
            </c:dLbl>
            <c:dLbl>
              <c:idx val="4"/>
              <c:layout>
                <c:manualLayout>
                  <c:x val="2.8384488541630067E-2"/>
                  <c:y val="4.9014662140069434E-3"/>
                </c:manualLayout>
              </c:layout>
              <c:dLblPos val="outEnd"/>
              <c:showLegendKey val="0"/>
              <c:showVal val="1"/>
              <c:showCatName val="0"/>
              <c:showSerName val="0"/>
              <c:showPercent val="0"/>
              <c:showBubbleSize val="0"/>
            </c:dLbl>
            <c:txPr>
              <a:bodyPr/>
              <a:lstStyle/>
              <a:p>
                <a:pPr>
                  <a:defRPr sz="1000">
                    <a:latin typeface="Proxima Nova Bl" pitchFamily="50" charset="0"/>
                  </a:defRPr>
                </a:pPr>
                <a:endParaRPr lang="ru-RU"/>
              </a:p>
            </c:txPr>
            <c:dLblPos val="ctr"/>
            <c:showLegendKey val="0"/>
            <c:showVal val="1"/>
            <c:showCatName val="0"/>
            <c:showSerName val="0"/>
            <c:showPercent val="0"/>
            <c:showBubbleSize val="0"/>
            <c:showLeaderLines val="0"/>
          </c:dLbls>
          <c:cat>
            <c:numRef>
              <c:f>Лист1!$A$2:$A$6</c:f>
              <c:numCache>
                <c:formatCode>General</c:formatCode>
                <c:ptCount val="5"/>
              </c:numCache>
            </c:numRef>
          </c:cat>
          <c:val>
            <c:numRef>
              <c:f>Лист1!$D$2:$D$6</c:f>
              <c:numCache>
                <c:formatCode>\О\с\н\о\в\н\о\й</c:formatCode>
                <c:ptCount val="5"/>
                <c:pt idx="0">
                  <c:v>1589.9</c:v>
                </c:pt>
                <c:pt idx="1">
                  <c:v>2232.5</c:v>
                </c:pt>
                <c:pt idx="2">
                  <c:v>1728</c:v>
                </c:pt>
                <c:pt idx="3">
                  <c:v>368</c:v>
                </c:pt>
                <c:pt idx="4">
                  <c:v>136.80000000000001</c:v>
                </c:pt>
              </c:numCache>
            </c:numRef>
          </c:val>
        </c:ser>
        <c:dLbls>
          <c:showLegendKey val="0"/>
          <c:showVal val="1"/>
          <c:showCatName val="0"/>
          <c:showSerName val="0"/>
          <c:showPercent val="0"/>
          <c:showBubbleSize val="0"/>
        </c:dLbls>
        <c:gapWidth val="371"/>
        <c:overlap val="-71"/>
        <c:axId val="132886528"/>
        <c:axId val="132888064"/>
      </c:barChart>
      <c:catAx>
        <c:axId val="132886528"/>
        <c:scaling>
          <c:orientation val="minMax"/>
        </c:scaling>
        <c:delete val="1"/>
        <c:axPos val="b"/>
        <c:numFmt formatCode="General" sourceLinked="1"/>
        <c:majorTickMark val="none"/>
        <c:minorTickMark val="none"/>
        <c:tickLblPos val="none"/>
        <c:crossAx val="132888064"/>
        <c:crosses val="autoZero"/>
        <c:auto val="1"/>
        <c:lblAlgn val="ctr"/>
        <c:lblOffset val="100"/>
        <c:noMultiLvlLbl val="0"/>
      </c:catAx>
      <c:valAx>
        <c:axId val="132888064"/>
        <c:scaling>
          <c:orientation val="minMax"/>
        </c:scaling>
        <c:delete val="1"/>
        <c:axPos val="l"/>
        <c:numFmt formatCode="\О\с\н\о\в\н\о\й" sourceLinked="1"/>
        <c:majorTickMark val="none"/>
        <c:minorTickMark val="none"/>
        <c:tickLblPos val="none"/>
        <c:crossAx val="132886528"/>
        <c:crosses val="autoZero"/>
        <c:crossBetween val="between"/>
      </c:valAx>
    </c:plotArea>
    <c:legend>
      <c:legendPos val="t"/>
      <c:layout>
        <c:manualLayout>
          <c:xMode val="edge"/>
          <c:yMode val="edge"/>
          <c:x val="0"/>
          <c:y val="0.84932547394312874"/>
          <c:w val="0.64196431953335131"/>
          <c:h val="7.5100350904624094E-2"/>
        </c:manualLayout>
      </c:layout>
      <c:overlay val="0"/>
      <c:txPr>
        <a:bodyPr/>
        <a:lstStyle/>
        <a:p>
          <a:pPr>
            <a:defRPr sz="1600">
              <a:latin typeface="Proxima Nova Lt" pitchFamily="50" charset="0"/>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9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26059618953827"/>
          <c:y val="0.43174300992269032"/>
          <c:w val="0.82222346650242173"/>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0"/>
              <c:layout>
                <c:manualLayout>
                  <c:x val="-4.7618714329708871E-2"/>
                  <c:y val="0"/>
                </c:manualLayout>
              </c:layout>
              <c:dLblPos val="t"/>
              <c:showLegendKey val="0"/>
              <c:showVal val="1"/>
              <c:showCatName val="0"/>
              <c:showSerName val="0"/>
              <c:showPercent val="0"/>
              <c:showBubbleSize val="0"/>
            </c:dLbl>
            <c:dLbl>
              <c:idx val="1"/>
              <c:layout>
                <c:manualLayout>
                  <c:x val="-7.4073555623990969E-3"/>
                  <c:y val="-8.2962382298870208E-2"/>
                </c:manualLayout>
              </c:layout>
              <c:dLblPos val="t"/>
              <c:showLegendKey val="0"/>
              <c:showVal val="1"/>
              <c:showCatName val="0"/>
              <c:showSerName val="0"/>
              <c:showPercent val="0"/>
              <c:showBubbleSize val="0"/>
            </c:dLbl>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672.4</c:v>
                </c:pt>
                <c:pt idx="1">
                  <c:v>558</c:v>
                </c:pt>
              </c:numCache>
            </c:numRef>
          </c:val>
          <c:smooth val="0"/>
        </c:ser>
        <c:dLbls>
          <c:showLegendKey val="0"/>
          <c:showVal val="0"/>
          <c:showCatName val="0"/>
          <c:showSerName val="0"/>
          <c:showPercent val="0"/>
          <c:showBubbleSize val="0"/>
        </c:dLbls>
        <c:marker val="1"/>
        <c:smooth val="0"/>
        <c:axId val="134007424"/>
        <c:axId val="134021504"/>
      </c:lineChart>
      <c:catAx>
        <c:axId val="13400742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34021504"/>
        <c:crosses val="autoZero"/>
        <c:auto val="1"/>
        <c:lblAlgn val="ctr"/>
        <c:lblOffset val="100"/>
        <c:noMultiLvlLbl val="0"/>
      </c:catAx>
      <c:valAx>
        <c:axId val="134021504"/>
        <c:scaling>
          <c:orientation val="minMax"/>
        </c:scaling>
        <c:delete val="1"/>
        <c:axPos val="l"/>
        <c:numFmt formatCode="\О\с\н\о\в\н\о\й" sourceLinked="1"/>
        <c:majorTickMark val="out"/>
        <c:minorTickMark val="none"/>
        <c:tickLblPos val="none"/>
        <c:crossAx val="1340074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1"/>
          <c:order val="1"/>
          <c:tx>
            <c:strRef>
              <c:f>Лист1!$B$1</c:f>
              <c:strCache>
                <c:ptCount val="1"/>
                <c:pt idx="0">
                  <c:v>Ряд 1</c:v>
                </c:pt>
              </c:strCache>
            </c:strRef>
          </c:tx>
          <c:spPr>
            <a:ln w="12700">
              <a:solidFill>
                <a:srgbClr val="CE2284"/>
              </a:solidFill>
            </a:ln>
          </c:spPr>
          <c:cat>
            <c:strRef>
              <c:f>Лист1!$A$2:$A$3</c:f>
              <c:strCache>
                <c:ptCount val="2"/>
                <c:pt idx="0">
                  <c:v>План</c:v>
                </c:pt>
                <c:pt idx="1">
                  <c:v>Факт</c:v>
                </c:pt>
              </c:strCache>
            </c:strRef>
          </c:cat>
          <c:val>
            <c:numRef>
              <c:f>Лист1!$B$2:$B$3</c:f>
              <c:numCache>
                <c:formatCode>\О\с\н\о\в\н\о\й</c:formatCode>
                <c:ptCount val="2"/>
                <c:pt idx="0">
                  <c:v>872.6</c:v>
                </c:pt>
                <c:pt idx="1">
                  <c:v>863.6</c:v>
                </c:pt>
              </c:numCache>
            </c:numRef>
          </c:val>
          <c:smooth val="0"/>
        </c:ser>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0"/>
              <c:layout>
                <c:manualLayout>
                  <c:x val="1.045703143655626E-2"/>
                  <c:y val="-1.2698323821255594E-2"/>
                </c:manualLayout>
              </c:layout>
              <c:dLblPos val="t"/>
              <c:showLegendKey val="0"/>
              <c:showVal val="1"/>
              <c:showCatName val="0"/>
              <c:showSerName val="0"/>
              <c:showPercent val="0"/>
              <c:showBubbleSize val="0"/>
            </c:dLbl>
            <c:dLbl>
              <c:idx val="1"/>
              <c:layout>
                <c:manualLayout>
                  <c:x val="-1.5686164720374561E-2"/>
                  <c:y val="-6.3491619106277999E-2"/>
                </c:manualLayout>
              </c:layout>
              <c:dLblPos val="t"/>
              <c:showLegendKey val="0"/>
              <c:showVal val="1"/>
              <c:showCatName val="0"/>
              <c:showSerName val="0"/>
              <c:showPercent val="0"/>
              <c:showBubbleSize val="0"/>
            </c:dLbl>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872.6</c:v>
                </c:pt>
                <c:pt idx="1">
                  <c:v>863.6</c:v>
                </c:pt>
              </c:numCache>
            </c:numRef>
          </c:val>
          <c:smooth val="0"/>
        </c:ser>
        <c:dLbls>
          <c:showLegendKey val="0"/>
          <c:showVal val="0"/>
          <c:showCatName val="0"/>
          <c:showSerName val="0"/>
          <c:showPercent val="0"/>
          <c:showBubbleSize val="0"/>
        </c:dLbls>
        <c:marker val="1"/>
        <c:smooth val="0"/>
        <c:axId val="134042368"/>
        <c:axId val="134043904"/>
      </c:lineChart>
      <c:catAx>
        <c:axId val="13404236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34043904"/>
        <c:crosses val="autoZero"/>
        <c:auto val="1"/>
        <c:lblAlgn val="ctr"/>
        <c:lblOffset val="100"/>
        <c:noMultiLvlLbl val="0"/>
      </c:catAx>
      <c:valAx>
        <c:axId val="134043904"/>
        <c:scaling>
          <c:orientation val="minMax"/>
        </c:scaling>
        <c:delete val="1"/>
        <c:axPos val="l"/>
        <c:numFmt formatCode="\О\с\н\о\в\н\о\й" sourceLinked="1"/>
        <c:majorTickMark val="out"/>
        <c:minorTickMark val="none"/>
        <c:tickLblPos val="none"/>
        <c:crossAx val="1340423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949004731375602E-3"/>
          <c:y val="0.25565945295221026"/>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529.5</c:v>
                </c:pt>
                <c:pt idx="1">
                  <c:v>501.2</c:v>
                </c:pt>
              </c:numCache>
            </c:numRef>
          </c:val>
          <c:smooth val="0"/>
        </c:ser>
        <c:dLbls>
          <c:showLegendKey val="0"/>
          <c:showVal val="0"/>
          <c:showCatName val="0"/>
          <c:showSerName val="0"/>
          <c:showPercent val="0"/>
          <c:showBubbleSize val="0"/>
        </c:dLbls>
        <c:marker val="1"/>
        <c:smooth val="0"/>
        <c:axId val="134619520"/>
        <c:axId val="134621056"/>
      </c:lineChart>
      <c:catAx>
        <c:axId val="13461952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34621056"/>
        <c:crosses val="autoZero"/>
        <c:auto val="1"/>
        <c:lblAlgn val="ctr"/>
        <c:lblOffset val="100"/>
        <c:noMultiLvlLbl val="0"/>
      </c:catAx>
      <c:valAx>
        <c:axId val="134621056"/>
        <c:scaling>
          <c:orientation val="minMax"/>
        </c:scaling>
        <c:delete val="1"/>
        <c:axPos val="l"/>
        <c:numFmt formatCode="\О\с\н\о\в\н\о\й" sourceLinked="1"/>
        <c:majorTickMark val="out"/>
        <c:minorTickMark val="none"/>
        <c:tickLblPos val="none"/>
        <c:crossAx val="1346195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19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949004731375602E-3"/>
          <c:y val="6.7723060556007094E-3"/>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0"/>
              <c:layout>
                <c:manualLayout>
                  <c:x val="-5.5555166717993227E-3"/>
                  <c:y val="0.13036945789822538"/>
                </c:manualLayout>
              </c:layout>
              <c:dLblPos val="t"/>
              <c:showLegendKey val="0"/>
              <c:showVal val="1"/>
              <c:showCatName val="0"/>
              <c:showSerName val="0"/>
              <c:showPercent val="0"/>
              <c:showBubbleSize val="0"/>
            </c:dLbl>
            <c:dLbl>
              <c:idx val="1"/>
              <c:layout>
                <c:manualLayout>
                  <c:x val="-1.1111033343598645E-2"/>
                  <c:y val="5.9258844499192775E-2"/>
                </c:manualLayout>
              </c:layout>
              <c:dLblPos val="t"/>
              <c:showLegendKey val="0"/>
              <c:showVal val="1"/>
              <c:showCatName val="0"/>
              <c:showSerName val="0"/>
              <c:showPercent val="0"/>
              <c:showBubbleSize val="0"/>
            </c:dLbl>
            <c:txPr>
              <a:bodyPr/>
              <a:lstStyle/>
              <a:p>
                <a:pPr>
                  <a:defRPr sz="9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458.2</c:v>
                </c:pt>
                <c:pt idx="1">
                  <c:v>458.2</c:v>
                </c:pt>
              </c:numCache>
            </c:numRef>
          </c:val>
          <c:smooth val="0"/>
        </c:ser>
        <c:dLbls>
          <c:showLegendKey val="0"/>
          <c:showVal val="0"/>
          <c:showCatName val="0"/>
          <c:showSerName val="0"/>
          <c:showPercent val="0"/>
          <c:showBubbleSize val="0"/>
        </c:dLbls>
        <c:marker val="1"/>
        <c:smooth val="0"/>
        <c:axId val="134665728"/>
        <c:axId val="134667264"/>
      </c:lineChart>
      <c:catAx>
        <c:axId val="13466572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34667264"/>
        <c:crosses val="autoZero"/>
        <c:auto val="1"/>
        <c:lblAlgn val="ctr"/>
        <c:lblOffset val="100"/>
        <c:noMultiLvlLbl val="0"/>
      </c:catAx>
      <c:valAx>
        <c:axId val="134667264"/>
        <c:scaling>
          <c:orientation val="minMax"/>
        </c:scaling>
        <c:delete val="1"/>
        <c:axPos val="l"/>
        <c:numFmt formatCode="\О\с\н\о\в\н\о\й" sourceLinked="1"/>
        <c:majorTickMark val="out"/>
        <c:minorTickMark val="none"/>
        <c:tickLblPos val="none"/>
        <c:crossAx val="134665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gradFill>
              <a:gsLst>
                <a:gs pos="0">
                  <a:srgbClr val="CE2284"/>
                </a:gs>
                <a:gs pos="64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dLbl>
              <c:idx val="0"/>
              <c:layout/>
              <c:tx>
                <c:rich>
                  <a:bodyPr/>
                  <a:lstStyle/>
                  <a:p>
                    <a:r>
                      <a:rPr lang="ru-RU" smtClean="0"/>
                      <a:t>310,77</a:t>
                    </a:r>
                    <a:endParaRPr lang="en-US"/>
                  </a:p>
                </c:rich>
              </c:tx>
              <c:dLblPos val="outEnd"/>
              <c:showLegendKey val="0"/>
              <c:showVal val="1"/>
              <c:showCatName val="0"/>
              <c:showSerName val="0"/>
              <c:showPercent val="0"/>
              <c:showBubbleSize val="0"/>
            </c:dLbl>
            <c:dLbl>
              <c:idx val="1"/>
              <c:layout/>
              <c:tx>
                <c:rich>
                  <a:bodyPr/>
                  <a:lstStyle/>
                  <a:p>
                    <a:r>
                      <a:rPr lang="ru-RU" smtClean="0"/>
                      <a:t>336,17</a:t>
                    </a:r>
                    <a:endParaRPr lang="en-US"/>
                  </a:p>
                </c:rich>
              </c:tx>
              <c:dLblPos val="outEnd"/>
              <c:showLegendKey val="0"/>
              <c:showVal val="1"/>
              <c:showCatName val="0"/>
              <c:showSerName val="0"/>
              <c:showPercent val="0"/>
              <c:showBubbleSize val="0"/>
            </c:dLbl>
            <c:txPr>
              <a:bodyPr/>
              <a:lstStyle/>
              <a:p>
                <a:pPr>
                  <a:defRPr sz="11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4</c:v>
                </c:pt>
                <c:pt idx="1">
                  <c:v>5</c:v>
                </c:pt>
              </c:numCache>
            </c:numRef>
          </c:val>
        </c:ser>
        <c:dLbls>
          <c:showLegendKey val="0"/>
          <c:showVal val="0"/>
          <c:showCatName val="0"/>
          <c:showSerName val="0"/>
          <c:showPercent val="0"/>
          <c:showBubbleSize val="0"/>
        </c:dLbls>
        <c:gapWidth val="150"/>
        <c:axId val="101016320"/>
        <c:axId val="101017856"/>
      </c:barChart>
      <c:catAx>
        <c:axId val="101016320"/>
        <c:scaling>
          <c:orientation val="minMax"/>
        </c:scaling>
        <c:delete val="0"/>
        <c:axPos val="b"/>
        <c:majorTickMark val="out"/>
        <c:minorTickMark val="none"/>
        <c:tickLblPos val="nextTo"/>
        <c:txPr>
          <a:bodyPr/>
          <a:lstStyle/>
          <a:p>
            <a:pPr>
              <a:defRPr sz="1400">
                <a:latin typeface="Times New Roman" pitchFamily="18" charset="0"/>
                <a:cs typeface="Times New Roman" pitchFamily="18" charset="0"/>
              </a:defRPr>
            </a:pPr>
            <a:endParaRPr lang="ru-RU"/>
          </a:p>
        </c:txPr>
        <c:crossAx val="101017856"/>
        <c:crosses val="autoZero"/>
        <c:auto val="1"/>
        <c:lblAlgn val="ctr"/>
        <c:lblOffset val="100"/>
        <c:noMultiLvlLbl val="0"/>
      </c:catAx>
      <c:valAx>
        <c:axId val="101017856"/>
        <c:scaling>
          <c:orientation val="minMax"/>
        </c:scaling>
        <c:delete val="1"/>
        <c:axPos val="l"/>
        <c:numFmt formatCode="\О\с\н\о\в\н\о\й" sourceLinked="1"/>
        <c:majorTickMark val="out"/>
        <c:minorTickMark val="none"/>
        <c:tickLblPos val="nextTo"/>
        <c:crossAx val="101016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344294989221345E-2"/>
          <c:y val="0.19032292799534817"/>
          <c:w val="0.9233114100215577"/>
          <c:h val="0.39896036352283326"/>
        </c:manualLayout>
      </c:layout>
      <c:lineChart>
        <c:grouping val="standard"/>
        <c:varyColors val="0"/>
        <c:ser>
          <c:idx val="0"/>
          <c:order val="0"/>
          <c:tx>
            <c:strRef>
              <c:f>Лист1!$B$1</c:f>
              <c:strCache>
                <c:ptCount val="1"/>
                <c:pt idx="0">
                  <c:v>Ряд 1</c:v>
                </c:pt>
              </c:strCache>
            </c:strRef>
          </c:tx>
          <c:spPr>
            <a:ln w="19050">
              <a:solidFill>
                <a:srgbClr val="E64CBA"/>
              </a:solidFill>
            </a:ln>
          </c:spPr>
          <c:marker>
            <c:symbol val="circle"/>
            <c:size val="6"/>
            <c:spPr>
              <a:solidFill>
                <a:schemeClr val="bg1"/>
              </a:solidFill>
              <a:ln w="31750">
                <a:solidFill>
                  <a:srgbClr val="E64CBA"/>
                </a:solidFill>
              </a:ln>
            </c:spPr>
          </c:marker>
          <c:dLbls>
            <c:dLbl>
              <c:idx val="0"/>
              <c:layout>
                <c:manualLayout>
                  <c:x val="3.4858449990201371E-3"/>
                  <c:y val="2.0512765293047183E-2"/>
                </c:manualLayout>
              </c:layout>
              <c:dLblPos val="t"/>
              <c:showLegendKey val="0"/>
              <c:showVal val="1"/>
              <c:showCatName val="0"/>
              <c:showSerName val="0"/>
              <c:showPercent val="0"/>
              <c:showBubbleSize val="0"/>
            </c:dLbl>
            <c:dLbl>
              <c:idx val="1"/>
              <c:tx>
                <c:rich>
                  <a:bodyPr/>
                  <a:lstStyle/>
                  <a:p>
                    <a:r>
                      <a:rPr lang="ru-RU" sz="1200" b="1" dirty="0" smtClean="0"/>
                      <a:t>70,0</a:t>
                    </a:r>
                    <a:r>
                      <a:rPr lang="en-US" sz="1200" b="1" dirty="0" smtClean="0"/>
                      <a:t>%</a:t>
                    </a:r>
                    <a:endParaRPr lang="en-US" sz="1200" b="1" dirty="0"/>
                  </a:p>
                </c:rich>
              </c:tx>
              <c:dLblPos val="t"/>
              <c:showLegendKey val="0"/>
              <c:showVal val="1"/>
              <c:showCatName val="0"/>
              <c:showSerName val="0"/>
              <c:showPercent val="0"/>
              <c:showBubbleSize val="0"/>
            </c:dLbl>
            <c:dLbl>
              <c:idx val="2"/>
              <c:tx>
                <c:rich>
                  <a:bodyPr/>
                  <a:lstStyle/>
                  <a:p>
                    <a:r>
                      <a:rPr lang="ru-RU" sz="1200" b="1" dirty="0" smtClean="0"/>
                      <a:t>69,3</a:t>
                    </a:r>
                    <a:r>
                      <a:rPr lang="en-US" sz="1200" b="1" dirty="0" smtClean="0"/>
                      <a:t>%</a:t>
                    </a:r>
                    <a:endParaRPr lang="en-US" sz="1200" b="1" dirty="0"/>
                  </a:p>
                </c:rich>
              </c:tx>
              <c:dLblPos val="t"/>
              <c:showLegendKey val="0"/>
              <c:showVal val="1"/>
              <c:showCatName val="0"/>
              <c:showSerName val="0"/>
              <c:showPercent val="0"/>
              <c:showBubbleSize val="0"/>
            </c:dLbl>
            <c:dLbl>
              <c:idx val="3"/>
              <c:tx>
                <c:rich>
                  <a:bodyPr/>
                  <a:lstStyle/>
                  <a:p>
                    <a:r>
                      <a:rPr lang="ru-RU" sz="1200" b="1" dirty="0" smtClean="0"/>
                      <a:t>51,0</a:t>
                    </a:r>
                    <a:r>
                      <a:rPr lang="en-US" sz="1200" b="1" dirty="0" smtClean="0"/>
                      <a:t>%</a:t>
                    </a:r>
                    <a:endParaRPr lang="en-US" sz="1200" b="1" dirty="0"/>
                  </a:p>
                </c:rich>
              </c:tx>
              <c:dLblPos val="t"/>
              <c:showLegendKey val="0"/>
              <c:showVal val="1"/>
              <c:showCatName val="0"/>
              <c:showSerName val="0"/>
              <c:showPercent val="0"/>
              <c:showBubbleSize val="0"/>
            </c:dLbl>
            <c:dLbl>
              <c:idx val="4"/>
              <c:tx>
                <c:rich>
                  <a:bodyPr/>
                  <a:lstStyle/>
                  <a:p>
                    <a:r>
                      <a:rPr lang="ru-RU" sz="1200" b="1" dirty="0" smtClean="0"/>
                      <a:t>41,0</a:t>
                    </a:r>
                    <a:r>
                      <a:rPr lang="en-US" sz="1200" b="1" dirty="0" smtClean="0"/>
                      <a:t>%</a:t>
                    </a:r>
                    <a:endParaRPr lang="en-US" sz="1200" b="1" dirty="0"/>
                  </a:p>
                </c:rich>
              </c:tx>
              <c:dLblPos val="t"/>
              <c:showLegendKey val="0"/>
              <c:showVal val="1"/>
              <c:showCatName val="0"/>
              <c:showSerName val="0"/>
              <c:showPercent val="0"/>
              <c:showBubbleSize val="0"/>
            </c:dLbl>
            <c:txPr>
              <a:bodyPr/>
              <a:lstStyle/>
              <a:p>
                <a:pPr>
                  <a:defRPr sz="1200" b="1">
                    <a:latin typeface="Proxima Nova Lt" pitchFamily="50" charset="0"/>
                  </a:defRPr>
                </a:pPr>
                <a:endParaRPr lang="ru-RU"/>
              </a:p>
            </c:txPr>
            <c:dLblPos val="t"/>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0.73000000000000065</c:v>
                </c:pt>
                <c:pt idx="1">
                  <c:v>0.70000000000000062</c:v>
                </c:pt>
                <c:pt idx="2">
                  <c:v>0.69299999999999995</c:v>
                </c:pt>
              </c:numCache>
            </c:numRef>
          </c:val>
          <c:smooth val="0"/>
        </c:ser>
        <c:dLbls>
          <c:showLegendKey val="0"/>
          <c:showVal val="0"/>
          <c:showCatName val="0"/>
          <c:showSerName val="0"/>
          <c:showPercent val="0"/>
          <c:showBubbleSize val="0"/>
        </c:dLbls>
        <c:marker val="1"/>
        <c:smooth val="0"/>
        <c:axId val="115564544"/>
        <c:axId val="115566080"/>
      </c:lineChart>
      <c:catAx>
        <c:axId val="115564544"/>
        <c:scaling>
          <c:orientation val="minMax"/>
        </c:scaling>
        <c:delete val="1"/>
        <c:axPos val="b"/>
        <c:numFmt formatCode="General" sourceLinked="1"/>
        <c:majorTickMark val="out"/>
        <c:minorTickMark val="none"/>
        <c:tickLblPos val="none"/>
        <c:crossAx val="115566080"/>
        <c:crosses val="autoZero"/>
        <c:auto val="1"/>
        <c:lblAlgn val="ctr"/>
        <c:lblOffset val="100"/>
        <c:noMultiLvlLbl val="0"/>
      </c:catAx>
      <c:valAx>
        <c:axId val="115566080"/>
        <c:scaling>
          <c:orientation val="minMax"/>
        </c:scaling>
        <c:delete val="1"/>
        <c:axPos val="l"/>
        <c:numFmt formatCode="\О\с\н\о\в\н\о\й" sourceLinked="1"/>
        <c:majorTickMark val="out"/>
        <c:minorTickMark val="none"/>
        <c:tickLblPos val="none"/>
        <c:crossAx val="115564544"/>
        <c:crosses val="autoZero"/>
        <c:crossBetween val="between"/>
      </c:valAx>
    </c:plotArea>
    <c:plotVisOnly val="1"/>
    <c:dispBlanksAs val="gap"/>
    <c:showDLblsOverMax val="0"/>
  </c:chart>
  <c:txPr>
    <a:bodyPr/>
    <a:lstStyle/>
    <a:p>
      <a:pPr>
        <a:defRPr sz="1800"/>
      </a:pPr>
      <a:endParaRPr lang="ru-RU"/>
    </a:p>
  </c:txPr>
  <c:externalData r:id="rId1">
    <c:autoUpdate val="0"/>
  </c:externalData>
  <c:userShapes r:id="rId2"/>
</c:chartSpace>
</file>

<file path=ppt/charts/chart20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8221674738934474E-2"/>
          <c:w val="0.94985790080837562"/>
          <c:h val="0.84355665052213102"/>
        </c:manualLayout>
      </c:layout>
      <c:barChart>
        <c:barDir val="col"/>
        <c:grouping val="clustered"/>
        <c:varyColors val="0"/>
        <c:ser>
          <c:idx val="0"/>
          <c:order val="0"/>
          <c:tx>
            <c:strRef>
              <c:f>Лист1!$B$1</c:f>
              <c:strCache>
                <c:ptCount val="1"/>
                <c:pt idx="0">
                  <c:v>Ряд 1</c:v>
                </c:pt>
              </c:strCache>
            </c:strRef>
          </c:tx>
          <c:spPr>
            <a:solidFill>
              <a:srgbClr val="FF0000"/>
            </a:solidFill>
            <a:ln>
              <a:noFill/>
            </a:ln>
          </c:spPr>
          <c:invertIfNegative val="0"/>
          <c:dLbls>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\О\с\н\о\в\н\о\й</c:formatCode>
                <c:ptCount val="3"/>
                <c:pt idx="0">
                  <c:v>2017</c:v>
                </c:pt>
                <c:pt idx="1">
                  <c:v>2018</c:v>
                </c:pt>
                <c:pt idx="2">
                  <c:v>2018</c:v>
                </c:pt>
              </c:numCache>
            </c:numRef>
          </c:cat>
          <c:val>
            <c:numRef>
              <c:f>Лист1!$B$2:$B$4</c:f>
              <c:numCache>
                <c:formatCode>_-* #,##0_р_._-;\-* #,##0_р_._-;_-* "-"??_р_._-;_-@_-</c:formatCode>
                <c:ptCount val="3"/>
                <c:pt idx="0">
                  <c:v>8027</c:v>
                </c:pt>
                <c:pt idx="1">
                  <c:v>8957</c:v>
                </c:pt>
                <c:pt idx="2">
                  <c:v>8925</c:v>
                </c:pt>
              </c:numCache>
            </c:numRef>
          </c:val>
        </c:ser>
        <c:dLbls>
          <c:showLegendKey val="0"/>
          <c:showVal val="0"/>
          <c:showCatName val="0"/>
          <c:showSerName val="0"/>
          <c:showPercent val="0"/>
          <c:showBubbleSize val="0"/>
        </c:dLbls>
        <c:gapWidth val="150"/>
        <c:axId val="141004160"/>
        <c:axId val="141018240"/>
      </c:barChart>
      <c:catAx>
        <c:axId val="141004160"/>
        <c:scaling>
          <c:orientation val="minMax"/>
        </c:scaling>
        <c:delete val="1"/>
        <c:axPos val="b"/>
        <c:numFmt formatCode="\О\с\н\о\в\н\о\й" sourceLinked="1"/>
        <c:majorTickMark val="out"/>
        <c:minorTickMark val="none"/>
        <c:tickLblPos val="none"/>
        <c:crossAx val="141018240"/>
        <c:crosses val="autoZero"/>
        <c:auto val="1"/>
        <c:lblAlgn val="ctr"/>
        <c:lblOffset val="100"/>
        <c:noMultiLvlLbl val="0"/>
      </c:catAx>
      <c:valAx>
        <c:axId val="141018240"/>
        <c:scaling>
          <c:orientation val="minMax"/>
        </c:scaling>
        <c:delete val="1"/>
        <c:axPos val="l"/>
        <c:numFmt formatCode="_-* #,##0_р_._-;\-* #,##0_р_._-;_-* &quot;-&quot;??_р_._-;_-@_-" sourceLinked="1"/>
        <c:majorTickMark val="out"/>
        <c:minorTickMark val="none"/>
        <c:tickLblPos val="none"/>
        <c:crossAx val="1410041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barChart>
        <c:barDir val="col"/>
        <c:grouping val="clustered"/>
        <c:varyColors val="1"/>
        <c:ser>
          <c:idx val="0"/>
          <c:order val="0"/>
          <c:tx>
            <c:strRef>
              <c:f>Лист1!$B$1</c:f>
              <c:strCache>
                <c:ptCount val="1"/>
                <c:pt idx="0">
                  <c:v>Ряд 1</c:v>
                </c:pt>
              </c:strCache>
            </c:strRef>
          </c:tx>
          <c:spPr>
            <a:solidFill>
              <a:srgbClr val="00B0F0"/>
            </a:solidFill>
          </c:spPr>
          <c:invertIfNegative val="0"/>
          <c:dLbls>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\О\с\н\о\в\н\о\й</c:formatCode>
                <c:ptCount val="3"/>
                <c:pt idx="0">
                  <c:v>2017</c:v>
                </c:pt>
                <c:pt idx="1">
                  <c:v>2018</c:v>
                </c:pt>
                <c:pt idx="2">
                  <c:v>2019</c:v>
                </c:pt>
              </c:numCache>
            </c:numRef>
          </c:cat>
          <c:val>
            <c:numRef>
              <c:f>Лист1!$B$2:$B$4</c:f>
              <c:numCache>
                <c:formatCode>#,##0</c:formatCode>
                <c:ptCount val="3"/>
                <c:pt idx="0">
                  <c:v>0</c:v>
                </c:pt>
                <c:pt idx="1">
                  <c:v>1359.9</c:v>
                </c:pt>
                <c:pt idx="2">
                  <c:v>1359.7</c:v>
                </c:pt>
              </c:numCache>
            </c:numRef>
          </c:val>
        </c:ser>
        <c:dLbls>
          <c:showLegendKey val="0"/>
          <c:showVal val="0"/>
          <c:showCatName val="0"/>
          <c:showSerName val="0"/>
          <c:showPercent val="0"/>
          <c:showBubbleSize val="0"/>
        </c:dLbls>
        <c:gapWidth val="150"/>
        <c:axId val="141042432"/>
        <c:axId val="141043968"/>
      </c:barChart>
      <c:catAx>
        <c:axId val="141042432"/>
        <c:scaling>
          <c:orientation val="minMax"/>
        </c:scaling>
        <c:delete val="1"/>
        <c:axPos val="b"/>
        <c:numFmt formatCode="\О\с\н\о\в\н\о\й" sourceLinked="1"/>
        <c:majorTickMark val="out"/>
        <c:minorTickMark val="none"/>
        <c:tickLblPos val="none"/>
        <c:crossAx val="141043968"/>
        <c:crosses val="autoZero"/>
        <c:auto val="1"/>
        <c:lblAlgn val="ctr"/>
        <c:lblOffset val="100"/>
        <c:noMultiLvlLbl val="0"/>
      </c:catAx>
      <c:valAx>
        <c:axId val="141043968"/>
        <c:scaling>
          <c:orientation val="minMax"/>
        </c:scaling>
        <c:delete val="1"/>
        <c:axPos val="l"/>
        <c:numFmt formatCode="#,##0" sourceLinked="1"/>
        <c:majorTickMark val="out"/>
        <c:minorTickMark val="none"/>
        <c:tickLblPos val="none"/>
        <c:crossAx val="1410424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
          <c:y val="0"/>
          <c:w val="0.99474944307352575"/>
          <c:h val="0.92151834805351418"/>
        </c:manualLayout>
      </c:layout>
      <c:barChart>
        <c:barDir val="col"/>
        <c:grouping val="stacked"/>
        <c:varyColors val="0"/>
        <c:ser>
          <c:idx val="0"/>
          <c:order val="0"/>
          <c:tx>
            <c:strRef>
              <c:f>Лист1!$B$1</c:f>
              <c:strCache>
                <c:ptCount val="1"/>
                <c:pt idx="0">
                  <c:v>Ряд 1</c:v>
                </c:pt>
              </c:strCache>
            </c:strRef>
          </c:tx>
          <c:spPr>
            <a:solidFill>
              <a:srgbClr val="7030A0"/>
            </a:solidFill>
          </c:spPr>
          <c:invertIfNegative val="0"/>
          <c:dLbls>
            <c:dLbl>
              <c:idx val="0"/>
              <c:layout>
                <c:manualLayout>
                  <c:x val="-0.12063407630192821"/>
                  <c:y val="6.8667539170909333E-3"/>
                </c:manualLayout>
              </c:layout>
              <c:showLegendKey val="0"/>
              <c:showVal val="1"/>
              <c:showCatName val="0"/>
              <c:showSerName val="0"/>
              <c:showPercent val="0"/>
              <c:showBubbleSize val="0"/>
            </c:dLbl>
            <c:dLbl>
              <c:idx val="1"/>
              <c:layout>
                <c:manualLayout>
                  <c:x val="-0.10793575248067365"/>
                  <c:y val="0"/>
                </c:manualLayout>
              </c:layout>
              <c:showLegendKey val="0"/>
              <c:showVal val="1"/>
              <c:showCatName val="0"/>
              <c:showSerName val="0"/>
              <c:showPercent val="0"/>
              <c:showBubbleSize val="0"/>
            </c:dLbl>
            <c:dLbl>
              <c:idx val="2"/>
              <c:layout>
                <c:manualLayout>
                  <c:x val="-0.10793575248067365"/>
                  <c:y val="0"/>
                </c:manualLayout>
              </c:layout>
              <c:showLegendKey val="0"/>
              <c:showVal val="1"/>
              <c:showCatName val="0"/>
              <c:showSerName val="0"/>
              <c:showPercent val="0"/>
              <c:showBubbleSize val="0"/>
            </c:dLbl>
            <c:dLbl>
              <c:idx val="3"/>
              <c:layout>
                <c:manualLayout>
                  <c:x val="-9.8412009614730719E-2"/>
                  <c:y val="0"/>
                </c:manualLayout>
              </c:layout>
              <c:showLegendKey val="0"/>
              <c:showVal val="1"/>
              <c:showCatName val="0"/>
              <c:showSerName val="0"/>
              <c:showPercent val="0"/>
              <c:showBubbleSize val="0"/>
            </c:dLbl>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#,##0</c:formatCode>
                <c:ptCount val="3"/>
                <c:pt idx="0">
                  <c:v>2278.9</c:v>
                </c:pt>
                <c:pt idx="1">
                  <c:v>2202.5</c:v>
                </c:pt>
                <c:pt idx="2">
                  <c:v>2723.4</c:v>
                </c:pt>
              </c:numCache>
            </c:numRef>
          </c:val>
        </c:ser>
        <c:ser>
          <c:idx val="1"/>
          <c:order val="1"/>
          <c:tx>
            <c:strRef>
              <c:f>Лист1!$C$1</c:f>
              <c:strCache>
                <c:ptCount val="1"/>
                <c:pt idx="0">
                  <c:v>Ряд 2</c:v>
                </c:pt>
              </c:strCache>
            </c:strRef>
          </c:tx>
          <c:spPr>
            <a:solidFill>
              <a:srgbClr val="F696FF"/>
            </a:solidFill>
          </c:spPr>
          <c:invertIfNegative val="0"/>
          <c:dLbls>
            <c:dLbl>
              <c:idx val="0"/>
              <c:layout>
                <c:manualLayout>
                  <c:x val="-0.12063407630192821"/>
                  <c:y val="-1.0903657076065646E-2"/>
                </c:manualLayout>
              </c:layout>
              <c:showLegendKey val="0"/>
              <c:showVal val="1"/>
              <c:showCatName val="0"/>
              <c:showSerName val="0"/>
              <c:showPercent val="0"/>
              <c:showBubbleSize val="0"/>
            </c:dLbl>
            <c:dLbl>
              <c:idx val="1"/>
              <c:layout>
                <c:manualLayout>
                  <c:x val="-0.11111033343598646"/>
                  <c:y val="6.2996923083029214E-3"/>
                </c:manualLayout>
              </c:layout>
              <c:showLegendKey val="0"/>
              <c:showVal val="1"/>
              <c:showCatName val="0"/>
              <c:showSerName val="0"/>
              <c:showPercent val="0"/>
              <c:showBubbleSize val="0"/>
            </c:dLbl>
            <c:dLbl>
              <c:idx val="2"/>
              <c:layout>
                <c:manualLayout>
                  <c:x val="-0.10793575248067272"/>
                  <c:y val="-1.8335984251265362E-2"/>
                </c:manualLayout>
              </c:layout>
              <c:showLegendKey val="0"/>
              <c:showVal val="1"/>
              <c:showCatName val="0"/>
              <c:showSerName val="0"/>
              <c:showPercent val="0"/>
              <c:showBubbleSize val="0"/>
            </c:dLbl>
            <c:dLbl>
              <c:idx val="3"/>
              <c:layout>
                <c:manualLayout>
                  <c:x val="-9.2062847704103057E-2"/>
                  <c:y val="-1.1469453774037417E-2"/>
                </c:manualLayout>
              </c:layout>
              <c:showLegendKey val="0"/>
              <c:showVal val="1"/>
              <c:showCatName val="0"/>
              <c:showSerName val="0"/>
              <c:showPercent val="0"/>
              <c:showBubbleSize val="0"/>
            </c:dLbl>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Лист1!$C$2:$C$4</c:f>
              <c:numCache>
                <c:formatCode>#,##0</c:formatCode>
                <c:ptCount val="3"/>
                <c:pt idx="0">
                  <c:v>3535</c:v>
                </c:pt>
                <c:pt idx="1">
                  <c:v>5460</c:v>
                </c:pt>
                <c:pt idx="2">
                  <c:v>5460</c:v>
                </c:pt>
              </c:numCache>
            </c:numRef>
          </c:val>
        </c:ser>
        <c:ser>
          <c:idx val="2"/>
          <c:order val="2"/>
          <c:tx>
            <c:strRef>
              <c:f>Лист1!$D$1</c:f>
              <c:strCache>
                <c:ptCount val="1"/>
                <c:pt idx="0">
                  <c:v>Ряд 3</c:v>
                </c:pt>
              </c:strCache>
            </c:strRef>
          </c:tx>
          <c:spPr>
            <a:solidFill>
              <a:srgbClr val="FF33CC"/>
            </a:solidFill>
          </c:spPr>
          <c:invertIfNegative val="0"/>
          <c:dLbls>
            <c:dLbl>
              <c:idx val="0"/>
              <c:layout>
                <c:manualLayout>
                  <c:x val="-1.2535379988127396E-17"/>
                  <c:y val="-6.3081995757205231E-2"/>
                </c:manualLayout>
              </c:layout>
              <c:showLegendKey val="0"/>
              <c:showVal val="1"/>
              <c:showCatName val="0"/>
              <c:showSerName val="0"/>
              <c:showPercent val="0"/>
              <c:showBubbleSize val="0"/>
            </c:dLbl>
            <c:dLbl>
              <c:idx val="1"/>
              <c:layout>
                <c:manualLayout>
                  <c:x val="2.7350235922705209E-3"/>
                  <c:y val="-4.0143088209130588E-2"/>
                </c:manualLayout>
              </c:layout>
              <c:showLegendKey val="0"/>
              <c:showVal val="1"/>
              <c:showCatName val="0"/>
              <c:showSerName val="0"/>
              <c:showPercent val="0"/>
              <c:showBubbleSize val="0"/>
            </c:dLbl>
            <c:dLbl>
              <c:idx val="2"/>
              <c:layout>
                <c:manualLayout>
                  <c:x val="0"/>
                  <c:y val="-2.8673634435093291E-2"/>
                </c:manualLayout>
              </c:layout>
              <c:showLegendKey val="0"/>
              <c:showVal val="1"/>
              <c:showCatName val="0"/>
              <c:showSerName val="0"/>
              <c:showPercent val="0"/>
              <c:showBubbleSize val="0"/>
            </c:dLbl>
            <c:dLbl>
              <c:idx val="3"/>
              <c:layout>
                <c:manualLayout>
                  <c:x val="0"/>
                  <c:y val="-3.4408361322111981E-2"/>
                </c:manualLayout>
              </c:layout>
              <c:showLegendKey val="0"/>
              <c:showVal val="1"/>
              <c:showCatName val="0"/>
              <c:showSerName val="0"/>
              <c:showPercent val="0"/>
              <c:showBubbleSize val="0"/>
            </c:dLbl>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Лист1!$D$2:$D$4</c:f>
              <c:numCache>
                <c:formatCode>#,##0</c:formatCode>
                <c:ptCount val="3"/>
                <c:pt idx="0">
                  <c:v>92</c:v>
                </c:pt>
                <c:pt idx="1">
                  <c:v>77</c:v>
                </c:pt>
                <c:pt idx="2">
                  <c:v>77</c:v>
                </c:pt>
              </c:numCache>
            </c:numRef>
          </c:val>
        </c:ser>
        <c:dLbls>
          <c:showLegendKey val="0"/>
          <c:showVal val="0"/>
          <c:showCatName val="0"/>
          <c:showSerName val="0"/>
          <c:showPercent val="0"/>
          <c:showBubbleSize val="0"/>
        </c:dLbls>
        <c:gapWidth val="150"/>
        <c:overlap val="100"/>
        <c:axId val="141128064"/>
        <c:axId val="141129600"/>
      </c:barChart>
      <c:catAx>
        <c:axId val="141128064"/>
        <c:scaling>
          <c:orientation val="minMax"/>
        </c:scaling>
        <c:delete val="1"/>
        <c:axPos val="b"/>
        <c:numFmt formatCode="General" sourceLinked="1"/>
        <c:majorTickMark val="out"/>
        <c:minorTickMark val="none"/>
        <c:tickLblPos val="none"/>
        <c:crossAx val="141129600"/>
        <c:crosses val="autoZero"/>
        <c:auto val="1"/>
        <c:lblAlgn val="ctr"/>
        <c:lblOffset val="100"/>
        <c:noMultiLvlLbl val="0"/>
      </c:catAx>
      <c:valAx>
        <c:axId val="141129600"/>
        <c:scaling>
          <c:orientation val="minMax"/>
        </c:scaling>
        <c:delete val="1"/>
        <c:axPos val="l"/>
        <c:numFmt formatCode="#,##0" sourceLinked="1"/>
        <c:majorTickMark val="out"/>
        <c:minorTickMark val="none"/>
        <c:tickLblPos val="none"/>
        <c:crossAx val="1411280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96392338280309E-2"/>
          <c:y val="8.5194027115694529E-2"/>
          <c:w val="0.95982909916909542"/>
          <c:h val="0.83767548410453097"/>
        </c:manualLayout>
      </c:layout>
      <c:barChart>
        <c:barDir val="col"/>
        <c:grouping val="stacked"/>
        <c:varyColors val="0"/>
        <c:ser>
          <c:idx val="0"/>
          <c:order val="0"/>
          <c:tx>
            <c:strRef>
              <c:f>Лист1!$B$1</c:f>
              <c:strCache>
                <c:ptCount val="1"/>
                <c:pt idx="0">
                  <c:v>Ряд 1</c:v>
                </c:pt>
              </c:strCache>
            </c:strRef>
          </c:tx>
          <c:spPr>
            <a:solidFill>
              <a:srgbClr val="A62EE8"/>
            </a:solidFill>
          </c:spPr>
          <c:invertIfNegative val="0"/>
          <c:dLbls>
            <c:dLbl>
              <c:idx val="0"/>
              <c:layout>
                <c:manualLayout>
                  <c:x val="3.2840147859103711E-3"/>
                  <c:y val="-0.33131081242730753"/>
                </c:manualLayout>
              </c:layout>
              <c:showLegendKey val="0"/>
              <c:showVal val="1"/>
              <c:showCatName val="0"/>
              <c:showSerName val="0"/>
              <c:showPercent val="0"/>
              <c:showBubbleSize val="0"/>
            </c:dLbl>
            <c:dLbl>
              <c:idx val="1"/>
              <c:layout>
                <c:manualLayout>
                  <c:x val="1.2260450586039889E-2"/>
                  <c:y val="-0.42827983069871145"/>
                </c:manualLayout>
              </c:layout>
              <c:showLegendKey val="0"/>
              <c:showVal val="1"/>
              <c:showCatName val="0"/>
              <c:showSerName val="0"/>
              <c:showPercent val="0"/>
              <c:showBubbleSize val="0"/>
            </c:dLbl>
            <c:dLbl>
              <c:idx val="2"/>
              <c:layout>
                <c:manualLayout>
                  <c:x val="-2.1890213940035802E-4"/>
                  <c:y val="-0.39595682460824616"/>
                </c:manualLayout>
              </c:layout>
              <c:showLegendKey val="0"/>
              <c:showVal val="1"/>
              <c:showCatName val="0"/>
              <c:showSerName val="0"/>
              <c:showPercent val="0"/>
              <c:showBubbleSize val="0"/>
            </c:dLbl>
            <c:dLbl>
              <c:idx val="3"/>
              <c:layout>
                <c:manualLayout>
                  <c:x val="-3.0651126465098652E-3"/>
                  <c:y val="-0.43636121850097631"/>
                </c:manualLayout>
              </c:layout>
              <c:showLegendKey val="0"/>
              <c:showVal val="1"/>
              <c:showCatName val="0"/>
              <c:showSerName val="0"/>
              <c:showPercent val="0"/>
              <c:showBubbleSize val="0"/>
            </c:dLbl>
            <c:txPr>
              <a:bodyPr/>
              <a:lstStyle/>
              <a:p>
                <a:pPr>
                  <a:defRPr sz="900" b="1">
                    <a:latin typeface="Proxima Nova Th" pitchFamily="50" charset="0"/>
                    <a:cs typeface="Times New Roman" pitchFamily="18" charset="0"/>
                  </a:defRPr>
                </a:pPr>
                <a:endParaRPr lang="ru-RU"/>
              </a:p>
            </c:txPr>
            <c:showLegendKey val="0"/>
            <c:showVal val="1"/>
            <c:showCatName val="0"/>
            <c:showSerName val="0"/>
            <c:showPercent val="0"/>
            <c:showBubbleSize val="0"/>
            <c:showLeaderLines val="0"/>
          </c:dLbls>
          <c:cat>
            <c:numRef>
              <c:f>Лист1!$A$2:$A$4</c:f>
              <c:numCache>
                <c:formatCode>\О\с\н\о\в\н\о\й</c:formatCode>
                <c:ptCount val="3"/>
                <c:pt idx="0">
                  <c:v>2017</c:v>
                </c:pt>
                <c:pt idx="1">
                  <c:v>2018</c:v>
                </c:pt>
                <c:pt idx="2">
                  <c:v>2018</c:v>
                </c:pt>
              </c:numCache>
            </c:numRef>
          </c:cat>
          <c:val>
            <c:numRef>
              <c:f>Лист1!$B$2:$B$4</c:f>
              <c:numCache>
                <c:formatCode>_-* #,##0_р_._-;\-* #,##0_р_._-;_-* "-"??_р_._-;_-@_-</c:formatCode>
                <c:ptCount val="3"/>
                <c:pt idx="0">
                  <c:v>2356</c:v>
                </c:pt>
                <c:pt idx="1">
                  <c:v>3150</c:v>
                </c:pt>
                <c:pt idx="2">
                  <c:v>2961</c:v>
                </c:pt>
              </c:numCache>
            </c:numRef>
          </c:val>
        </c:ser>
        <c:dLbls>
          <c:showLegendKey val="0"/>
          <c:showVal val="0"/>
          <c:showCatName val="0"/>
          <c:showSerName val="0"/>
          <c:showPercent val="0"/>
          <c:showBubbleSize val="0"/>
        </c:dLbls>
        <c:gapWidth val="150"/>
        <c:overlap val="100"/>
        <c:axId val="141825536"/>
        <c:axId val="141827072"/>
      </c:barChart>
      <c:catAx>
        <c:axId val="141825536"/>
        <c:scaling>
          <c:orientation val="minMax"/>
        </c:scaling>
        <c:delete val="1"/>
        <c:axPos val="b"/>
        <c:numFmt formatCode="\О\с\н\о\в\н\о\й" sourceLinked="1"/>
        <c:majorTickMark val="out"/>
        <c:minorTickMark val="none"/>
        <c:tickLblPos val="none"/>
        <c:crossAx val="141827072"/>
        <c:crosses val="autoZero"/>
        <c:auto val="1"/>
        <c:lblAlgn val="ctr"/>
        <c:lblOffset val="100"/>
        <c:noMultiLvlLbl val="0"/>
      </c:catAx>
      <c:valAx>
        <c:axId val="141827072"/>
        <c:scaling>
          <c:orientation val="minMax"/>
        </c:scaling>
        <c:delete val="1"/>
        <c:axPos val="l"/>
        <c:numFmt formatCode="_-* #,##0_р_._-;\-* #,##0_р_._-;_-* &quot;-&quot;??_р_._-;_-@_-" sourceLinked="1"/>
        <c:majorTickMark val="out"/>
        <c:minorTickMark val="none"/>
        <c:tickLblPos val="none"/>
        <c:crossAx val="1418255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spPr>
        <a:noFill/>
        <a:ln w="9525">
          <a:noFill/>
        </a:ln>
      </c:spPr>
    </c:floor>
    <c:sideWall>
      <c:thickness val="0"/>
      <c:spPr>
        <a:noFill/>
      </c:spPr>
    </c:sideWall>
    <c:backWall>
      <c:thickness val="0"/>
      <c:spPr>
        <a:noFill/>
        <a:ln w="25400">
          <a:noFill/>
        </a:ln>
      </c:spPr>
    </c:backWall>
    <c:plotArea>
      <c:layout>
        <c:manualLayout>
          <c:layoutTarget val="inner"/>
          <c:xMode val="edge"/>
          <c:yMode val="edge"/>
          <c:x val="3.1804298611630012E-2"/>
          <c:y val="3.2067144054701006E-2"/>
          <c:w val="0.96819570138837574"/>
          <c:h val="0.88242047179942951"/>
        </c:manualLayout>
      </c:layout>
      <c:bar3DChart>
        <c:barDir val="col"/>
        <c:grouping val="stacked"/>
        <c:varyColors val="0"/>
        <c:ser>
          <c:idx val="0"/>
          <c:order val="0"/>
          <c:tx>
            <c:strRef>
              <c:f>Лист1!$B$1</c:f>
              <c:strCache>
                <c:ptCount val="1"/>
                <c:pt idx="0">
                  <c:v>БЮД</c:v>
                </c:pt>
              </c:strCache>
            </c:strRef>
          </c:tx>
          <c:spPr>
            <a:solidFill>
              <a:srgbClr val="52D2D8"/>
            </a:solidFill>
          </c:spPr>
          <c:invertIfNegative val="0"/>
          <c:dLbls>
            <c:txPr>
              <a:bodyPr/>
              <a:lstStyle/>
              <a:p>
                <a:pPr>
                  <a:defRPr sz="1000" b="1">
                    <a:solidFill>
                      <a:schemeClr val="tx1"/>
                    </a:solidFill>
                    <a:latin typeface="Proxima Nova Lt" pitchFamily="50"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Лист1!$B$2:$B$4</c:f>
              <c:numCache>
                <c:formatCode>\О\с\н\о\в\н\о\й</c:formatCode>
                <c:ptCount val="3"/>
                <c:pt idx="0">
                  <c:v>18.600000000000001</c:v>
                </c:pt>
                <c:pt idx="1">
                  <c:v>17.899999999999999</c:v>
                </c:pt>
                <c:pt idx="2">
                  <c:v>17.899999999999999</c:v>
                </c:pt>
              </c:numCache>
            </c:numRef>
          </c:val>
        </c:ser>
        <c:ser>
          <c:idx val="1"/>
          <c:order val="1"/>
          <c:tx>
            <c:strRef>
              <c:f>Лист1!$C$1</c:f>
              <c:strCache>
                <c:ptCount val="1"/>
                <c:pt idx="0">
                  <c:v>КОМ</c:v>
                </c:pt>
              </c:strCache>
            </c:strRef>
          </c:tx>
          <c:spPr>
            <a:solidFill>
              <a:srgbClr val="E64CBA"/>
            </a:solidFill>
          </c:spPr>
          <c:invertIfNegative val="0"/>
          <c:dLbls>
            <c:txPr>
              <a:bodyPr/>
              <a:lstStyle/>
              <a:p>
                <a:pPr>
                  <a:defRPr sz="1000" b="1">
                    <a:solidFill>
                      <a:schemeClr val="tx1"/>
                    </a:solidFill>
                    <a:latin typeface="Proxima Nova Lt" pitchFamily="50"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Лист1!$C$2:$C$4</c:f>
              <c:numCache>
                <c:formatCode>\О\с\н\о\в\н\о\й</c:formatCode>
                <c:ptCount val="3"/>
                <c:pt idx="0">
                  <c:v>9.1</c:v>
                </c:pt>
                <c:pt idx="1">
                  <c:v>9.5</c:v>
                </c:pt>
                <c:pt idx="2">
                  <c:v>9.5</c:v>
                </c:pt>
              </c:numCache>
            </c:numRef>
          </c:val>
        </c:ser>
        <c:ser>
          <c:idx val="2"/>
          <c:order val="2"/>
          <c:tx>
            <c:strRef>
              <c:f>Лист1!$D$1</c:f>
              <c:strCache>
                <c:ptCount val="1"/>
                <c:pt idx="0">
                  <c:v>Ряд 3</c:v>
                </c:pt>
              </c:strCache>
            </c:strRef>
          </c:tx>
          <c:spPr>
            <a:solidFill>
              <a:srgbClr val="A62EE8"/>
            </a:solidFill>
          </c:spPr>
          <c:invertIfNegative val="0"/>
          <c:dLbls>
            <c:dLbl>
              <c:idx val="0"/>
              <c:layout>
                <c:manualLayout>
                  <c:x val="5.6625092154502274E-2"/>
                  <c:y val="-8.0807515226171966E-2"/>
                </c:manualLayout>
              </c:layout>
              <c:showLegendKey val="0"/>
              <c:showVal val="1"/>
              <c:showCatName val="0"/>
              <c:showSerName val="0"/>
              <c:showPercent val="0"/>
              <c:showBubbleSize val="0"/>
            </c:dLbl>
            <c:txPr>
              <a:bodyPr/>
              <a:lstStyle/>
              <a:p>
                <a:pPr>
                  <a:defRPr sz="1000" b="1">
                    <a:solidFill>
                      <a:schemeClr val="tx1"/>
                    </a:solidFill>
                    <a:latin typeface="Proxima Nova Lt" pitchFamily="50" charset="0"/>
                  </a:defRPr>
                </a:pPr>
                <a:endParaRPr lang="ru-RU"/>
              </a:p>
            </c:txPr>
            <c:showLegendKey val="0"/>
            <c:showVal val="1"/>
            <c:showCatName val="0"/>
            <c:showSerName val="0"/>
            <c:showPercent val="0"/>
            <c:showBubbleSize val="0"/>
            <c:showLeaderLines val="0"/>
          </c:dLbls>
          <c:cat>
            <c:numRef>
              <c:f>Лист1!$A$2:$A$4</c:f>
              <c:numCache>
                <c:formatCode>General</c:formatCode>
                <c:ptCount val="3"/>
              </c:numCache>
            </c:numRef>
          </c:cat>
          <c:val>
            <c:numRef>
              <c:f>Лист1!$D$2:$D$4</c:f>
              <c:numCache>
                <c:formatCode>General</c:formatCode>
                <c:ptCount val="3"/>
              </c:numCache>
            </c:numRef>
          </c:val>
        </c:ser>
        <c:dLbls>
          <c:showLegendKey val="0"/>
          <c:showVal val="0"/>
          <c:showCatName val="0"/>
          <c:showSerName val="0"/>
          <c:showPercent val="0"/>
          <c:showBubbleSize val="0"/>
        </c:dLbls>
        <c:gapWidth val="150"/>
        <c:shape val="box"/>
        <c:axId val="115606656"/>
        <c:axId val="115608192"/>
        <c:axId val="0"/>
      </c:bar3DChart>
      <c:catAx>
        <c:axId val="115606656"/>
        <c:scaling>
          <c:orientation val="minMax"/>
        </c:scaling>
        <c:delete val="1"/>
        <c:axPos val="b"/>
        <c:numFmt formatCode="General" sourceLinked="1"/>
        <c:majorTickMark val="out"/>
        <c:minorTickMark val="none"/>
        <c:tickLblPos val="none"/>
        <c:crossAx val="115608192"/>
        <c:crosses val="autoZero"/>
        <c:auto val="1"/>
        <c:lblAlgn val="ctr"/>
        <c:lblOffset val="100"/>
        <c:noMultiLvlLbl val="0"/>
      </c:catAx>
      <c:valAx>
        <c:axId val="115608192"/>
        <c:scaling>
          <c:orientation val="minMax"/>
        </c:scaling>
        <c:delete val="1"/>
        <c:axPos val="l"/>
        <c:numFmt formatCode="\О\с\н\о\в\н\о\й" sourceLinked="1"/>
        <c:majorTickMark val="out"/>
        <c:minorTickMark val="none"/>
        <c:tickLblPos val="none"/>
        <c:crossAx val="115606656"/>
        <c:crosses val="autoZero"/>
        <c:crossBetween val="between"/>
      </c:valAx>
      <c:spPr>
        <a:ln w="25400">
          <a:noFill/>
        </a:ln>
      </c:spPr>
    </c:plotArea>
    <c:plotVisOnly val="1"/>
    <c:dispBlanksAs val="gap"/>
    <c:showDLblsOverMax val="0"/>
  </c:chart>
  <c:txPr>
    <a:bodyPr/>
    <a:lstStyle/>
    <a:p>
      <a:pPr>
        <a:defRPr sz="1800"/>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1"/>
            <c:invertIfNegative val="0"/>
            <c:bubble3D val="0"/>
            <c:spPr>
              <a:solidFill>
                <a:srgbClr val="B365B5"/>
              </a:solidFill>
            </c:spPr>
          </c:dPt>
          <c:dPt>
            <c:idx val="2"/>
            <c:invertIfNegative val="0"/>
            <c:bubble3D val="0"/>
            <c:spPr>
              <a:solidFill>
                <a:srgbClr val="B365B5"/>
              </a:solidFill>
            </c:spPr>
          </c:dPt>
          <c:dLbls>
            <c:dLbl>
              <c:idx val="0"/>
              <c:tx>
                <c:rich>
                  <a:bodyPr/>
                  <a:lstStyle/>
                  <a:p>
                    <a:r>
                      <a:rPr lang="ru-RU" sz="1200" b="1" dirty="0" smtClean="0"/>
                      <a:t>+</a:t>
                    </a:r>
                    <a:r>
                      <a:rPr lang="ru-RU" sz="1200" b="1" baseline="0" dirty="0" smtClean="0"/>
                      <a:t> 2,8</a:t>
                    </a:r>
                    <a:endParaRPr lang="en-US" sz="1200" b="1" dirty="0"/>
                  </a:p>
                </c:rich>
              </c:tx>
              <c:showLegendKey val="0"/>
              <c:showVal val="1"/>
              <c:showCatName val="0"/>
              <c:showSerName val="0"/>
              <c:showPercent val="0"/>
              <c:showBubbleSize val="0"/>
            </c:dLbl>
            <c:dLbl>
              <c:idx val="1"/>
              <c:tx>
                <c:rich>
                  <a:bodyPr/>
                  <a:lstStyle/>
                  <a:p>
                    <a:r>
                      <a:rPr lang="ru-RU" sz="1200" b="1" dirty="0" smtClean="0"/>
                      <a:t>-0,8</a:t>
                    </a:r>
                    <a:endParaRPr lang="en-US" sz="1200" b="1" dirty="0"/>
                  </a:p>
                </c:rich>
              </c:tx>
              <c:showLegendKey val="0"/>
              <c:showVal val="1"/>
              <c:showCatName val="0"/>
              <c:showSerName val="0"/>
              <c:showPercent val="0"/>
              <c:showBubbleSize val="0"/>
            </c:dLbl>
            <c:dLbl>
              <c:idx val="2"/>
              <c:tx>
                <c:rich>
                  <a:bodyPr/>
                  <a:lstStyle/>
                  <a:p>
                    <a:r>
                      <a:rPr lang="ru-RU" sz="1200" b="1" dirty="0" smtClean="0"/>
                      <a:t>-0,03</a:t>
                    </a:r>
                    <a:endParaRPr lang="en-US" sz="1200" b="1" dirty="0"/>
                  </a:p>
                </c:rich>
              </c:tx>
              <c:showLegendKey val="0"/>
              <c:showVal val="1"/>
              <c:showCatName val="0"/>
              <c:showSerName val="0"/>
              <c:showPercent val="0"/>
              <c:showBubbleSize val="0"/>
            </c:dLbl>
            <c:dLbl>
              <c:idx val="3"/>
              <c:tx>
                <c:rich>
                  <a:bodyPr/>
                  <a:lstStyle/>
                  <a:p>
                    <a:r>
                      <a:rPr lang="ru-RU" sz="1200" b="1" smtClean="0"/>
                      <a:t>+3,4</a:t>
                    </a:r>
                    <a:endParaRPr lang="en-US" sz="1200" b="1" dirty="0"/>
                  </a:p>
                </c:rich>
              </c:tx>
              <c:showLegendKey val="0"/>
              <c:showVal val="1"/>
              <c:showCatName val="0"/>
              <c:showSerName val="0"/>
              <c:showPercent val="0"/>
              <c:showBubbleSize val="0"/>
            </c:dLbl>
            <c:txPr>
              <a:bodyPr/>
              <a:lstStyle/>
              <a:p>
                <a:pPr>
                  <a:defRPr sz="1200" b="1">
                    <a:latin typeface="Proxima Nova Lt" pitchFamily="50" charset="0"/>
                  </a:defRPr>
                </a:pPr>
                <a:endParaRPr lang="ru-RU"/>
              </a:p>
            </c:txPr>
            <c:showLegendKey val="0"/>
            <c:showVal val="1"/>
            <c:showCatName val="0"/>
            <c:showSerName val="0"/>
            <c:showPercent val="0"/>
            <c:showBubbleSize val="0"/>
            <c:showLeaderLines val="0"/>
          </c:dLbls>
          <c:cat>
            <c:strRef>
              <c:f>Лист1!$A$2:$A$4</c:f>
              <c:strCache>
                <c:ptCount val="2"/>
                <c:pt idx="0">
                  <c:v>Категория 1</c:v>
                </c:pt>
                <c:pt idx="1">
                  <c:v>Категория 2</c:v>
                </c:pt>
              </c:strCache>
            </c:strRef>
          </c:cat>
          <c:val>
            <c:numRef>
              <c:f>Лист1!$B$2:$B$4</c:f>
              <c:numCache>
                <c:formatCode>\О\с\н\о\в\н\о\й</c:formatCode>
                <c:ptCount val="3"/>
                <c:pt idx="0">
                  <c:v>2.8299999999999987</c:v>
                </c:pt>
                <c:pt idx="1">
                  <c:v>-0.8</c:v>
                </c:pt>
                <c:pt idx="2">
                  <c:v>-3.0000000000000002E-2</c:v>
                </c:pt>
              </c:numCache>
            </c:numRef>
          </c:val>
        </c:ser>
        <c:dLbls>
          <c:showLegendKey val="0"/>
          <c:showVal val="0"/>
          <c:showCatName val="0"/>
          <c:showSerName val="0"/>
          <c:showPercent val="0"/>
          <c:showBubbleSize val="0"/>
        </c:dLbls>
        <c:gapWidth val="150"/>
        <c:axId val="115683328"/>
        <c:axId val="115684864"/>
      </c:barChart>
      <c:catAx>
        <c:axId val="115683328"/>
        <c:scaling>
          <c:orientation val="minMax"/>
        </c:scaling>
        <c:delete val="1"/>
        <c:axPos val="b"/>
        <c:majorTickMark val="out"/>
        <c:minorTickMark val="none"/>
        <c:tickLblPos val="none"/>
        <c:crossAx val="115684864"/>
        <c:crosses val="autoZero"/>
        <c:auto val="1"/>
        <c:lblAlgn val="ctr"/>
        <c:lblOffset val="100"/>
        <c:noMultiLvlLbl val="0"/>
      </c:catAx>
      <c:valAx>
        <c:axId val="115684864"/>
        <c:scaling>
          <c:orientation val="minMax"/>
        </c:scaling>
        <c:delete val="1"/>
        <c:axPos val="l"/>
        <c:numFmt formatCode="\О\с\н\о\в\н\о\й" sourceLinked="1"/>
        <c:majorTickMark val="out"/>
        <c:minorTickMark val="none"/>
        <c:tickLblPos val="none"/>
        <c:crossAx val="1156833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070099296218107E-2"/>
          <c:y val="4.3350527730339134E-4"/>
          <c:w val="0.94385980140756465"/>
          <c:h val="0.9420507118060415"/>
        </c:manualLayout>
      </c:layout>
      <c:barChart>
        <c:barDir val="col"/>
        <c:grouping val="clustered"/>
        <c:varyColors val="0"/>
        <c:ser>
          <c:idx val="0"/>
          <c:order val="0"/>
          <c:tx>
            <c:strRef>
              <c:f>Лист1!$B$1</c:f>
              <c:strCache>
                <c:ptCount val="1"/>
                <c:pt idx="0">
                  <c:v>Столбец1</c:v>
                </c:pt>
              </c:strCache>
            </c:strRef>
          </c:tx>
          <c:spPr>
            <a:gradFill flip="none" rotWithShape="1">
              <a:gsLst>
                <a:gs pos="0">
                  <a:schemeClr val="accent1">
                    <a:lumMod val="60000"/>
                    <a:lumOff val="40000"/>
                  </a:schemeClr>
                </a:gs>
                <a:gs pos="39999">
                  <a:srgbClr val="0A128C"/>
                </a:gs>
                <a:gs pos="70000">
                  <a:srgbClr val="181CC7"/>
                </a:gs>
                <a:gs pos="88000">
                  <a:srgbClr val="7005D4"/>
                </a:gs>
                <a:gs pos="100000">
                  <a:srgbClr val="8C3D91"/>
                </a:gs>
              </a:gsLst>
              <a:lin ang="5400000" scaled="1"/>
              <a:tileRect/>
            </a:gradFill>
            <a:ln>
              <a:noFill/>
            </a:ln>
          </c:spPr>
          <c:invertIfNegative val="0"/>
          <c:dLbls>
            <c:txPr>
              <a:bodyPr rot="-5400000" vert="horz"/>
              <a:lstStyle/>
              <a:p>
                <a:pPr>
                  <a:defRPr sz="700" b="1">
                    <a:solidFill>
                      <a:schemeClr val="bg1"/>
                    </a:solidFill>
                    <a:latin typeface="Proxima Nova Lt" pitchFamily="50" charset="0"/>
                  </a:defRPr>
                </a:pPr>
                <a:endParaRPr lang="ru-RU"/>
              </a:p>
            </c:txPr>
            <c:dLblPos val="inBase"/>
            <c:showLegendKey val="0"/>
            <c:showVal val="1"/>
            <c:showCatName val="0"/>
            <c:showSerName val="0"/>
            <c:showPercent val="0"/>
            <c:showBubbleSize val="0"/>
            <c:showLeaderLines val="0"/>
          </c:dLbls>
          <c:cat>
            <c:numRef>
              <c:f>Лист1!$A$2:$A$11</c:f>
              <c:numCache>
                <c:formatCode>\О\с\н\о\в\н\о\й</c:formatCode>
                <c:ptCount val="10"/>
                <c:pt idx="0">
                  <c:v>1</c:v>
                </c:pt>
                <c:pt idx="1">
                  <c:v>2</c:v>
                </c:pt>
                <c:pt idx="2">
                  <c:v>3</c:v>
                </c:pt>
                <c:pt idx="3">
                  <c:v>4</c:v>
                </c:pt>
                <c:pt idx="4">
                  <c:v>5</c:v>
                </c:pt>
                <c:pt idx="5">
                  <c:v>6</c:v>
                </c:pt>
                <c:pt idx="6">
                  <c:v>7</c:v>
                </c:pt>
                <c:pt idx="7">
                  <c:v>8</c:v>
                </c:pt>
                <c:pt idx="8">
                  <c:v>9</c:v>
                </c:pt>
                <c:pt idx="9">
                  <c:v>10</c:v>
                </c:pt>
              </c:numCache>
            </c:numRef>
          </c:cat>
          <c:val>
            <c:numRef>
              <c:f>Лист1!$B$2:$B$11</c:f>
              <c:numCache>
                <c:formatCode>\О\с\н\о\в\н\о\й</c:formatCode>
                <c:ptCount val="10"/>
                <c:pt idx="0">
                  <c:v>75393</c:v>
                </c:pt>
                <c:pt idx="1">
                  <c:v>37855</c:v>
                </c:pt>
                <c:pt idx="2">
                  <c:v>37658</c:v>
                </c:pt>
                <c:pt idx="3">
                  <c:v>37444</c:v>
                </c:pt>
                <c:pt idx="4">
                  <c:v>32554</c:v>
                </c:pt>
                <c:pt idx="5">
                  <c:v>37165</c:v>
                </c:pt>
                <c:pt idx="6">
                  <c:v>37774</c:v>
                </c:pt>
                <c:pt idx="7">
                  <c:v>37367</c:v>
                </c:pt>
                <c:pt idx="8">
                  <c:v>37063</c:v>
                </c:pt>
                <c:pt idx="9">
                  <c:v>37638</c:v>
                </c:pt>
              </c:numCache>
            </c:numRef>
          </c:val>
        </c:ser>
        <c:dLbls>
          <c:showLegendKey val="0"/>
          <c:showVal val="1"/>
          <c:showCatName val="0"/>
          <c:showSerName val="0"/>
          <c:showPercent val="0"/>
          <c:showBubbleSize val="0"/>
        </c:dLbls>
        <c:gapWidth val="50"/>
        <c:overlap val="-30"/>
        <c:axId val="99986432"/>
        <c:axId val="100001664"/>
      </c:barChart>
      <c:catAx>
        <c:axId val="99986432"/>
        <c:scaling>
          <c:orientation val="minMax"/>
        </c:scaling>
        <c:delete val="1"/>
        <c:axPos val="b"/>
        <c:numFmt formatCode="\О\с\н\о\в\н\о\й" sourceLinked="1"/>
        <c:majorTickMark val="out"/>
        <c:minorTickMark val="none"/>
        <c:tickLblPos val="none"/>
        <c:crossAx val="100001664"/>
        <c:crosses val="autoZero"/>
        <c:auto val="1"/>
        <c:lblAlgn val="ctr"/>
        <c:lblOffset val="100"/>
        <c:noMultiLvlLbl val="0"/>
      </c:catAx>
      <c:valAx>
        <c:axId val="100001664"/>
        <c:scaling>
          <c:orientation val="minMax"/>
        </c:scaling>
        <c:delete val="1"/>
        <c:axPos val="l"/>
        <c:numFmt formatCode="\О\с\н\о\в\н\о\й" sourceLinked="1"/>
        <c:majorTickMark val="out"/>
        <c:minorTickMark val="none"/>
        <c:tickLblPos val="none"/>
        <c:crossAx val="99986432"/>
        <c:crosses val="autoZero"/>
        <c:crossBetween val="between"/>
      </c:valAx>
      <c:spPr>
        <a:noFill/>
      </c:spPr>
    </c:plotArea>
    <c:plotVisOnly val="1"/>
    <c:dispBlanksAs val="gap"/>
    <c:showDLblsOverMax val="0"/>
  </c:chart>
  <c:txPr>
    <a:bodyPr/>
    <a:lstStyle/>
    <a:p>
      <a:pPr>
        <a:defRPr sz="1800"/>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070099296218107E-2"/>
          <c:y val="4.3350527730339134E-4"/>
          <c:w val="0.94385980140756465"/>
          <c:h val="0.89760631596629259"/>
        </c:manualLayout>
      </c:layout>
      <c:barChart>
        <c:barDir val="col"/>
        <c:grouping val="clustered"/>
        <c:varyColors val="0"/>
        <c:ser>
          <c:idx val="0"/>
          <c:order val="0"/>
          <c:tx>
            <c:strRef>
              <c:f>Лист1!$B$1</c:f>
              <c:strCache>
                <c:ptCount val="1"/>
                <c:pt idx="0">
                  <c:v>Столбец1</c:v>
                </c:pt>
              </c:strCache>
            </c:strRef>
          </c:tx>
          <c:spPr>
            <a:gradFill flip="none" rotWithShape="1">
              <a:gsLst>
                <a:gs pos="0">
                  <a:schemeClr val="accent1">
                    <a:lumMod val="60000"/>
                    <a:lumOff val="40000"/>
                  </a:schemeClr>
                </a:gs>
                <a:gs pos="39999">
                  <a:srgbClr val="0A128C"/>
                </a:gs>
                <a:gs pos="70000">
                  <a:srgbClr val="181CC7"/>
                </a:gs>
                <a:gs pos="88000">
                  <a:srgbClr val="7005D4"/>
                </a:gs>
                <a:gs pos="100000">
                  <a:srgbClr val="8C3D91"/>
                </a:gs>
              </a:gsLst>
              <a:lin ang="5400000" scaled="1"/>
              <a:tileRect/>
            </a:gradFill>
            <a:ln>
              <a:noFill/>
            </a:ln>
          </c:spPr>
          <c:invertIfNegative val="0"/>
          <c:dLbls>
            <c:txPr>
              <a:bodyPr rot="-5400000" vert="horz"/>
              <a:lstStyle/>
              <a:p>
                <a:pPr>
                  <a:defRPr sz="700" b="1">
                    <a:solidFill>
                      <a:schemeClr val="bg1"/>
                    </a:solidFill>
                    <a:latin typeface="Proxima Nova Lt" pitchFamily="50" charset="0"/>
                  </a:defRPr>
                </a:pPr>
                <a:endParaRPr lang="ru-RU"/>
              </a:p>
            </c:txPr>
            <c:dLblPos val="inBase"/>
            <c:showLegendKey val="0"/>
            <c:showVal val="1"/>
            <c:showCatName val="0"/>
            <c:showSerName val="0"/>
            <c:showPercent val="0"/>
            <c:showBubbleSize val="0"/>
            <c:showLeaderLines val="0"/>
          </c:dLbls>
          <c:cat>
            <c:numRef>
              <c:f>Лист1!$A$2:$A$11</c:f>
              <c:numCache>
                <c:formatCode>\О\с\н\о\в\н\о\й</c:formatCode>
                <c:ptCount val="10"/>
                <c:pt idx="0">
                  <c:v>1</c:v>
                </c:pt>
                <c:pt idx="1">
                  <c:v>2</c:v>
                </c:pt>
                <c:pt idx="2">
                  <c:v>3</c:v>
                </c:pt>
                <c:pt idx="3">
                  <c:v>4</c:v>
                </c:pt>
                <c:pt idx="4">
                  <c:v>5</c:v>
                </c:pt>
                <c:pt idx="5">
                  <c:v>6</c:v>
                </c:pt>
                <c:pt idx="6">
                  <c:v>7</c:v>
                </c:pt>
                <c:pt idx="7">
                  <c:v>8</c:v>
                </c:pt>
                <c:pt idx="8">
                  <c:v>9</c:v>
                </c:pt>
                <c:pt idx="9">
                  <c:v>10</c:v>
                </c:pt>
              </c:numCache>
            </c:numRef>
          </c:cat>
          <c:val>
            <c:numRef>
              <c:f>Лист1!$B$2:$B$11</c:f>
              <c:numCache>
                <c:formatCode>\О\с\н\о\в\н\о\й</c:formatCode>
                <c:ptCount val="10"/>
                <c:pt idx="0">
                  <c:v>31500</c:v>
                </c:pt>
                <c:pt idx="1">
                  <c:v>18000</c:v>
                </c:pt>
                <c:pt idx="2">
                  <c:v>9400</c:v>
                </c:pt>
                <c:pt idx="3">
                  <c:v>23140</c:v>
                </c:pt>
                <c:pt idx="4">
                  <c:v>13150</c:v>
                </c:pt>
                <c:pt idx="5">
                  <c:v>11000</c:v>
                </c:pt>
                <c:pt idx="6">
                  <c:v>10200</c:v>
                </c:pt>
                <c:pt idx="7">
                  <c:v>13008</c:v>
                </c:pt>
                <c:pt idx="8">
                  <c:v>9600</c:v>
                </c:pt>
                <c:pt idx="9">
                  <c:v>9510</c:v>
                </c:pt>
              </c:numCache>
            </c:numRef>
          </c:val>
        </c:ser>
        <c:dLbls>
          <c:showLegendKey val="0"/>
          <c:showVal val="1"/>
          <c:showCatName val="0"/>
          <c:showSerName val="0"/>
          <c:showPercent val="0"/>
          <c:showBubbleSize val="0"/>
        </c:dLbls>
        <c:gapWidth val="50"/>
        <c:overlap val="-30"/>
        <c:axId val="100053376"/>
        <c:axId val="100056064"/>
      </c:barChart>
      <c:catAx>
        <c:axId val="100053376"/>
        <c:scaling>
          <c:orientation val="minMax"/>
        </c:scaling>
        <c:delete val="1"/>
        <c:axPos val="b"/>
        <c:numFmt formatCode="\О\с\н\о\в\н\о\й" sourceLinked="1"/>
        <c:majorTickMark val="out"/>
        <c:minorTickMark val="none"/>
        <c:tickLblPos val="none"/>
        <c:crossAx val="100056064"/>
        <c:crosses val="autoZero"/>
        <c:auto val="1"/>
        <c:lblAlgn val="ctr"/>
        <c:lblOffset val="100"/>
        <c:noMultiLvlLbl val="0"/>
      </c:catAx>
      <c:valAx>
        <c:axId val="100056064"/>
        <c:scaling>
          <c:orientation val="minMax"/>
        </c:scaling>
        <c:delete val="1"/>
        <c:axPos val="l"/>
        <c:numFmt formatCode="\О\с\н\о\в\н\о\й" sourceLinked="1"/>
        <c:majorTickMark val="out"/>
        <c:minorTickMark val="none"/>
        <c:tickLblPos val="none"/>
        <c:crossAx val="100053376"/>
        <c:crosses val="autoZero"/>
        <c:crossBetween val="between"/>
      </c:valAx>
      <c:spPr>
        <a:noFill/>
      </c:spPr>
    </c:plotArea>
    <c:plotVisOnly val="1"/>
    <c:dispBlanksAs val="gap"/>
    <c:showDLblsOverMax val="0"/>
  </c:chart>
  <c:txPr>
    <a:bodyPr/>
    <a:lstStyle/>
    <a:p>
      <a:pPr>
        <a:defRPr sz="1800"/>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344294989221442E-2"/>
          <c:y val="0.3680989109437644"/>
          <c:w val="0.9233114100215577"/>
          <c:h val="0.63189933928721465"/>
        </c:manualLayout>
      </c:layout>
      <c:lineChart>
        <c:grouping val="standard"/>
        <c:varyColors val="0"/>
        <c:ser>
          <c:idx val="2"/>
          <c:order val="2"/>
          <c:tx>
            <c:strRef>
              <c:f>Лист1!$B$1</c:f>
              <c:strCache>
                <c:ptCount val="1"/>
                <c:pt idx="0">
                  <c:v>Ряд 1</c:v>
                </c:pt>
              </c:strCache>
            </c:strRef>
          </c:tx>
          <c:spPr>
            <a:ln w="12700">
              <a:solidFill>
                <a:srgbClr val="D135E0"/>
              </a:solidFill>
            </a:ln>
          </c:spPr>
          <c:cat>
            <c:strRef>
              <c:f>Лист1!$A$2:$A$3</c:f>
              <c:strCache>
                <c:ptCount val="2"/>
                <c:pt idx="0">
                  <c:v>План</c:v>
                </c:pt>
                <c:pt idx="1">
                  <c:v>Факт</c:v>
                </c:pt>
              </c:strCache>
            </c:strRef>
          </c:cat>
          <c:val>
            <c:numRef>
              <c:f>Лист1!$B$2:$B$3</c:f>
              <c:numCache>
                <c:formatCode>\О\с\н\о\в\н\о\й</c:formatCode>
                <c:ptCount val="2"/>
                <c:pt idx="0">
                  <c:v>389.9</c:v>
                </c:pt>
                <c:pt idx="1">
                  <c:v>359.9</c:v>
                </c:pt>
              </c:numCache>
            </c:numRef>
          </c:val>
          <c:smooth val="0"/>
        </c:ser>
        <c:ser>
          <c:idx val="3"/>
          <c:order val="3"/>
          <c:tx>
            <c:strRef>
              <c:f>Лист1!$B$1</c:f>
              <c:strCache>
                <c:ptCount val="1"/>
                <c:pt idx="0">
                  <c:v>Ряд 1</c:v>
                </c:pt>
              </c:strCache>
            </c:strRef>
          </c:tx>
          <c:spPr>
            <a:ln w="12700">
              <a:solidFill>
                <a:srgbClr val="D135E0"/>
              </a:solidFill>
            </a:ln>
          </c:spPr>
          <c:cat>
            <c:strRef>
              <c:f>Лист1!$A$2:$A$3</c:f>
              <c:strCache>
                <c:ptCount val="2"/>
                <c:pt idx="0">
                  <c:v>План</c:v>
                </c:pt>
                <c:pt idx="1">
                  <c:v>Факт</c:v>
                </c:pt>
              </c:strCache>
            </c:strRef>
          </c:cat>
          <c:val>
            <c:numRef>
              <c:f>Лист1!$B$2:$B$3</c:f>
              <c:numCache>
                <c:formatCode>\О\с\н\о\в\н\о\й</c:formatCode>
                <c:ptCount val="2"/>
                <c:pt idx="0">
                  <c:v>389.9</c:v>
                </c:pt>
                <c:pt idx="1">
                  <c:v>359.9</c:v>
                </c:pt>
              </c:numCache>
            </c:numRef>
          </c:val>
          <c:smooth val="0"/>
        </c:ser>
        <c:ser>
          <c:idx val="1"/>
          <c:order val="1"/>
          <c:tx>
            <c:strRef>
              <c:f>Лист1!$B$1</c:f>
              <c:strCache>
                <c:ptCount val="1"/>
                <c:pt idx="0">
                  <c:v>Ряд 1</c:v>
                </c:pt>
              </c:strCache>
            </c:strRef>
          </c:tx>
          <c:spPr>
            <a:ln w="12700">
              <a:solidFill>
                <a:srgbClr val="D135E0"/>
              </a:solidFill>
            </a:ln>
          </c:spPr>
          <c:cat>
            <c:strRef>
              <c:f>Лист1!$A$2:$A$3</c:f>
              <c:strCache>
                <c:ptCount val="2"/>
                <c:pt idx="0">
                  <c:v>План</c:v>
                </c:pt>
                <c:pt idx="1">
                  <c:v>Факт</c:v>
                </c:pt>
              </c:strCache>
            </c:strRef>
          </c:cat>
          <c:val>
            <c:numRef>
              <c:f>Лист1!$B$2:$B$3</c:f>
              <c:numCache>
                <c:formatCode>\О\с\н\о\в\н\о\й</c:formatCode>
                <c:ptCount val="2"/>
                <c:pt idx="0">
                  <c:v>389.9</c:v>
                </c:pt>
                <c:pt idx="1">
                  <c:v>359.9</c:v>
                </c:pt>
              </c:numCache>
            </c:numRef>
          </c:val>
          <c:smooth val="0"/>
        </c:ser>
        <c:ser>
          <c:idx val="0"/>
          <c:order val="0"/>
          <c:tx>
            <c:strRef>
              <c:f>Лист1!$B$1</c:f>
              <c:strCache>
                <c:ptCount val="1"/>
                <c:pt idx="0">
                  <c:v>Ряд 1</c:v>
                </c:pt>
              </c:strCache>
            </c:strRef>
          </c:tx>
          <c:spPr>
            <a:ln w="12700">
              <a:solidFill>
                <a:srgbClr val="D135E0"/>
              </a:solidFill>
            </a:ln>
          </c:spPr>
          <c:marker>
            <c:symbol val="circle"/>
            <c:size val="4"/>
            <c:spPr>
              <a:solidFill>
                <a:schemeClr val="bg1"/>
              </a:solidFill>
              <a:ln w="22225">
                <a:solidFill>
                  <a:srgbClr val="D135E0"/>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389.9</c:v>
                </c:pt>
                <c:pt idx="1">
                  <c:v>359.9</c:v>
                </c:pt>
              </c:numCache>
            </c:numRef>
          </c:val>
          <c:smooth val="0"/>
        </c:ser>
        <c:dLbls>
          <c:showLegendKey val="0"/>
          <c:showVal val="0"/>
          <c:showCatName val="0"/>
          <c:showSerName val="0"/>
          <c:showPercent val="0"/>
          <c:showBubbleSize val="0"/>
        </c:dLbls>
        <c:marker val="1"/>
        <c:smooth val="0"/>
        <c:axId val="115920896"/>
        <c:axId val="115922432"/>
      </c:lineChart>
      <c:catAx>
        <c:axId val="115920896"/>
        <c:scaling>
          <c:orientation val="minMax"/>
        </c:scaling>
        <c:delete val="1"/>
        <c:axPos val="b"/>
        <c:numFmt formatCode="\О\с\н\о\в\н\о\й" sourceLinked="1"/>
        <c:majorTickMark val="out"/>
        <c:minorTickMark val="none"/>
        <c:tickLblPos val="none"/>
        <c:crossAx val="115922432"/>
        <c:crosses val="autoZero"/>
        <c:auto val="1"/>
        <c:lblAlgn val="ctr"/>
        <c:lblOffset val="100"/>
        <c:noMultiLvlLbl val="0"/>
      </c:catAx>
      <c:valAx>
        <c:axId val="115922432"/>
        <c:scaling>
          <c:orientation val="minMax"/>
        </c:scaling>
        <c:delete val="1"/>
        <c:axPos val="l"/>
        <c:numFmt formatCode="\О\с\н\о\в\н\о\й" sourceLinked="1"/>
        <c:majorTickMark val="out"/>
        <c:minorTickMark val="none"/>
        <c:tickLblPos val="none"/>
        <c:crossAx val="1159208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35"/>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280</c:v>
                </c:pt>
                <c:pt idx="1">
                  <c:v>200.9</c:v>
                </c:pt>
              </c:numCache>
            </c:numRef>
          </c:val>
          <c:smooth val="0"/>
        </c:ser>
        <c:dLbls>
          <c:showLegendKey val="0"/>
          <c:showVal val="0"/>
          <c:showCatName val="0"/>
          <c:showSerName val="0"/>
          <c:showPercent val="0"/>
          <c:showBubbleSize val="0"/>
        </c:dLbls>
        <c:marker val="1"/>
        <c:smooth val="0"/>
        <c:axId val="115811456"/>
        <c:axId val="115812992"/>
      </c:lineChart>
      <c:catAx>
        <c:axId val="115811456"/>
        <c:scaling>
          <c:orientation val="minMax"/>
        </c:scaling>
        <c:delete val="1"/>
        <c:axPos val="b"/>
        <c:numFmt formatCode="\О\с\н\о\в\н\о\й" sourceLinked="1"/>
        <c:majorTickMark val="out"/>
        <c:minorTickMark val="none"/>
        <c:tickLblPos val="none"/>
        <c:crossAx val="115812992"/>
        <c:crosses val="autoZero"/>
        <c:auto val="1"/>
        <c:lblAlgn val="ctr"/>
        <c:lblOffset val="100"/>
        <c:noMultiLvlLbl val="0"/>
      </c:catAx>
      <c:valAx>
        <c:axId val="115812992"/>
        <c:scaling>
          <c:orientation val="minMax"/>
        </c:scaling>
        <c:delete val="1"/>
        <c:axPos val="l"/>
        <c:numFmt formatCode="\О\с\н\о\в\н\о\й" sourceLinked="1"/>
        <c:majorTickMark val="out"/>
        <c:minorTickMark val="none"/>
        <c:tickLblPos val="none"/>
        <c:crossAx val="1158114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57"/>
          <c:w val="0.8603184379662"/>
          <c:h val="0.50222570620678064"/>
        </c:manualLayout>
      </c:layout>
      <c:lineChart>
        <c:grouping val="standard"/>
        <c:varyColors val="0"/>
        <c:ser>
          <c:idx val="1"/>
          <c:order val="1"/>
          <c:tx>
            <c:strRef>
              <c:f>Лист1!$B$1</c:f>
              <c:strCache>
                <c:ptCount val="1"/>
                <c:pt idx="0">
                  <c:v>Ряд 1</c:v>
                </c:pt>
              </c:strCache>
            </c:strRef>
          </c:tx>
          <c:spPr>
            <a:ln w="12700">
              <a:solidFill>
                <a:srgbClr val="F696FF"/>
              </a:solidFill>
            </a:ln>
          </c:spPr>
          <c:cat>
            <c:numRef>
              <c:f>Лист1!$A$2:$A$3</c:f>
              <c:numCache>
                <c:formatCode>General</c:formatCode>
                <c:ptCount val="2"/>
              </c:numCache>
            </c:numRef>
          </c:cat>
          <c:val>
            <c:numRef>
              <c:f>Лист1!$B$2:$B$3</c:f>
              <c:numCache>
                <c:formatCode>\О\с\н\о\в\н\о\й</c:formatCode>
                <c:ptCount val="2"/>
                <c:pt idx="0">
                  <c:v>5.6</c:v>
                </c:pt>
                <c:pt idx="1">
                  <c:v>6</c:v>
                </c:pt>
              </c:numCache>
            </c:numRef>
          </c:val>
          <c:smooth val="0"/>
        </c:ser>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5.6</c:v>
                </c:pt>
                <c:pt idx="1">
                  <c:v>6</c:v>
                </c:pt>
              </c:numCache>
            </c:numRef>
          </c:val>
          <c:smooth val="0"/>
        </c:ser>
        <c:dLbls>
          <c:showLegendKey val="0"/>
          <c:showVal val="0"/>
          <c:showCatName val="0"/>
          <c:showSerName val="0"/>
          <c:showPercent val="0"/>
          <c:showBubbleSize val="0"/>
        </c:dLbls>
        <c:marker val="1"/>
        <c:smooth val="0"/>
        <c:axId val="115866624"/>
        <c:axId val="115929856"/>
      </c:lineChart>
      <c:catAx>
        <c:axId val="115866624"/>
        <c:scaling>
          <c:orientation val="minMax"/>
        </c:scaling>
        <c:delete val="1"/>
        <c:axPos val="b"/>
        <c:numFmt formatCode="General" sourceLinked="1"/>
        <c:majorTickMark val="out"/>
        <c:minorTickMark val="none"/>
        <c:tickLblPos val="none"/>
        <c:crossAx val="115929856"/>
        <c:crosses val="autoZero"/>
        <c:auto val="1"/>
        <c:lblAlgn val="ctr"/>
        <c:lblOffset val="100"/>
        <c:noMultiLvlLbl val="0"/>
      </c:catAx>
      <c:valAx>
        <c:axId val="115929856"/>
        <c:scaling>
          <c:orientation val="minMax"/>
        </c:scaling>
        <c:delete val="1"/>
        <c:axPos val="l"/>
        <c:numFmt formatCode="\О\с\н\о\в\н\о\й" sourceLinked="1"/>
        <c:majorTickMark val="out"/>
        <c:minorTickMark val="none"/>
        <c:tickLblPos val="none"/>
        <c:crossAx val="115866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49777429379322874"/>
          <c:w val="0.93015921898310006"/>
          <c:h val="0.50222570620678064"/>
        </c:manualLayout>
      </c:layout>
      <c:lineChart>
        <c:grouping val="standard"/>
        <c:varyColors val="0"/>
        <c:ser>
          <c:idx val="1"/>
          <c:order val="1"/>
          <c:tx>
            <c:strRef>
              <c:f>Лист1!$B$1</c:f>
              <c:strCache>
                <c:ptCount val="1"/>
                <c:pt idx="0">
                  <c:v>Ряд 1</c:v>
                </c:pt>
              </c:strCache>
            </c:strRef>
          </c:tx>
          <c:spPr>
            <a:ln w="12700">
              <a:solidFill>
                <a:srgbClr val="F696FF"/>
              </a:solidFill>
            </a:ln>
          </c:spPr>
          <c:cat>
            <c:numRef>
              <c:f>Лист1!$A$2:$A$3</c:f>
              <c:numCache>
                <c:formatCode>General</c:formatCode>
                <c:ptCount val="2"/>
              </c:numCache>
            </c:numRef>
          </c:cat>
          <c:val>
            <c:numRef>
              <c:f>Лист1!$B$2:$B$3</c:f>
              <c:numCache>
                <c:formatCode>\О\с\н\о\в\н\о\й</c:formatCode>
                <c:ptCount val="2"/>
                <c:pt idx="0">
                  <c:v>9</c:v>
                </c:pt>
                <c:pt idx="1">
                  <c:v>10</c:v>
                </c:pt>
              </c:numCache>
            </c:numRef>
          </c:val>
          <c:smooth val="0"/>
        </c:ser>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9</c:v>
                </c:pt>
                <c:pt idx="1">
                  <c:v>10</c:v>
                </c:pt>
              </c:numCache>
            </c:numRef>
          </c:val>
          <c:smooth val="0"/>
        </c:ser>
        <c:dLbls>
          <c:showLegendKey val="0"/>
          <c:showVal val="0"/>
          <c:showCatName val="0"/>
          <c:showSerName val="0"/>
          <c:showPercent val="0"/>
          <c:showBubbleSize val="0"/>
        </c:dLbls>
        <c:marker val="1"/>
        <c:smooth val="0"/>
        <c:axId val="115975296"/>
        <c:axId val="115976832"/>
      </c:lineChart>
      <c:catAx>
        <c:axId val="115975296"/>
        <c:scaling>
          <c:orientation val="minMax"/>
        </c:scaling>
        <c:delete val="1"/>
        <c:axPos val="b"/>
        <c:numFmt formatCode="General" sourceLinked="1"/>
        <c:majorTickMark val="out"/>
        <c:minorTickMark val="none"/>
        <c:tickLblPos val="none"/>
        <c:crossAx val="115976832"/>
        <c:crosses val="autoZero"/>
        <c:auto val="1"/>
        <c:lblAlgn val="ctr"/>
        <c:lblOffset val="100"/>
        <c:noMultiLvlLbl val="0"/>
      </c:catAx>
      <c:valAx>
        <c:axId val="115976832"/>
        <c:scaling>
          <c:orientation val="minMax"/>
        </c:scaling>
        <c:delete val="1"/>
        <c:axPos val="l"/>
        <c:numFmt formatCode="\О\с\н\о\в\н\о\й" sourceLinked="1"/>
        <c:majorTickMark val="out"/>
        <c:minorTickMark val="none"/>
        <c:tickLblPos val="none"/>
        <c:crossAx val="115975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74"/>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29</c:v>
                </c:pt>
                <c:pt idx="1">
                  <c:v>53</c:v>
                </c:pt>
              </c:numCache>
            </c:numRef>
          </c:val>
          <c:smooth val="0"/>
        </c:ser>
        <c:dLbls>
          <c:showLegendKey val="0"/>
          <c:showVal val="0"/>
          <c:showCatName val="0"/>
          <c:showSerName val="0"/>
          <c:showPercent val="0"/>
          <c:showBubbleSize val="0"/>
        </c:dLbls>
        <c:marker val="1"/>
        <c:smooth val="0"/>
        <c:axId val="115996928"/>
        <c:axId val="116600832"/>
      </c:lineChart>
      <c:catAx>
        <c:axId val="115996928"/>
        <c:scaling>
          <c:orientation val="minMax"/>
        </c:scaling>
        <c:delete val="1"/>
        <c:axPos val="b"/>
        <c:numFmt formatCode="General" sourceLinked="1"/>
        <c:majorTickMark val="out"/>
        <c:minorTickMark val="none"/>
        <c:tickLblPos val="none"/>
        <c:crossAx val="116600832"/>
        <c:crosses val="autoZero"/>
        <c:auto val="1"/>
        <c:lblAlgn val="ctr"/>
        <c:lblOffset val="100"/>
        <c:noMultiLvlLbl val="0"/>
      </c:catAx>
      <c:valAx>
        <c:axId val="116600832"/>
        <c:scaling>
          <c:orientation val="minMax"/>
        </c:scaling>
        <c:delete val="1"/>
        <c:axPos val="l"/>
        <c:numFmt formatCode="\О\с\н\о\в\н\о\й" sourceLinked="1"/>
        <c:majorTickMark val="out"/>
        <c:minorTickMark val="none"/>
        <c:tickLblPos val="none"/>
        <c:crossAx val="115996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2368561111468253E-2"/>
          <c:w val="0.90536281876539459"/>
          <c:h val="0.73230859521401104"/>
        </c:manualLayout>
      </c:layout>
      <c:barChart>
        <c:barDir val="col"/>
        <c:grouping val="clustered"/>
        <c:varyColors val="0"/>
        <c:ser>
          <c:idx val="0"/>
          <c:order val="0"/>
          <c:tx>
            <c:strRef>
              <c:f>Лист1!$B$1</c:f>
              <c:strCache>
                <c:ptCount val="1"/>
                <c:pt idx="0">
                  <c:v>Ряд 1</c:v>
                </c:pt>
              </c:strCache>
            </c:strRef>
          </c:tx>
          <c:spPr>
            <a:gradFill>
              <a:gsLst>
                <a:gs pos="0">
                  <a:srgbClr val="CE2284"/>
                </a:gs>
                <a:gs pos="64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dLbl>
              <c:idx val="0"/>
              <c:layout>
                <c:manualLayout>
                  <c:x val="0"/>
                  <c:y val="-1.5978795593039788E-2"/>
                </c:manualLayout>
              </c:layout>
              <c:tx>
                <c:rich>
                  <a:bodyPr/>
                  <a:lstStyle/>
                  <a:p>
                    <a:r>
                      <a:rPr lang="en-US" dirty="0" smtClean="0"/>
                      <a:t>10</a:t>
                    </a:r>
                    <a:r>
                      <a:rPr lang="ru-RU" dirty="0" smtClean="0"/>
                      <a:t>1,71</a:t>
                    </a:r>
                    <a:endParaRPr lang="en-US" dirty="0"/>
                  </a:p>
                </c:rich>
              </c:tx>
              <c:dLblPos val="outEnd"/>
              <c:showLegendKey val="0"/>
              <c:showVal val="1"/>
              <c:showCatName val="0"/>
              <c:showSerName val="0"/>
              <c:showPercent val="0"/>
              <c:showBubbleSize val="0"/>
            </c:dLbl>
            <c:dLbl>
              <c:idx val="1"/>
              <c:layout>
                <c:manualLayout>
                  <c:x val="-1.7207437655978604E-2"/>
                  <c:y val="1.5944841170402084E-3"/>
                </c:manualLayout>
              </c:layout>
              <c:tx>
                <c:rich>
                  <a:bodyPr/>
                  <a:lstStyle/>
                  <a:p>
                    <a:r>
                      <a:rPr lang="en-US" smtClean="0"/>
                      <a:t>103</a:t>
                    </a:r>
                    <a:r>
                      <a:rPr lang="ru-RU" smtClean="0"/>
                      <a:t>,1</a:t>
                    </a:r>
                    <a:endParaRPr lang="en-US"/>
                  </a:p>
                </c:rich>
              </c:tx>
              <c:dLblPos val="outEnd"/>
              <c:showLegendKey val="0"/>
              <c:showVal val="1"/>
              <c:showCatName val="0"/>
              <c:showSerName val="0"/>
              <c:showPercent val="0"/>
              <c:showBubbleSize val="0"/>
            </c:dLbl>
            <c:txPr>
              <a:bodyPr/>
              <a:lstStyle/>
              <a:p>
                <a:pPr>
                  <a:defRPr sz="12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4</c:v>
                </c:pt>
                <c:pt idx="1">
                  <c:v>5</c:v>
                </c:pt>
              </c:numCache>
            </c:numRef>
          </c:val>
        </c:ser>
        <c:dLbls>
          <c:showLegendKey val="0"/>
          <c:showVal val="0"/>
          <c:showCatName val="0"/>
          <c:showSerName val="0"/>
          <c:showPercent val="0"/>
          <c:showBubbleSize val="0"/>
        </c:dLbls>
        <c:gapWidth val="150"/>
        <c:axId val="101214080"/>
        <c:axId val="101215616"/>
      </c:barChart>
      <c:catAx>
        <c:axId val="101214080"/>
        <c:scaling>
          <c:orientation val="minMax"/>
        </c:scaling>
        <c:delete val="0"/>
        <c:axPos val="b"/>
        <c:majorTickMark val="out"/>
        <c:minorTickMark val="none"/>
        <c:tickLblPos val="nextTo"/>
        <c:txPr>
          <a:bodyPr/>
          <a:lstStyle/>
          <a:p>
            <a:pPr>
              <a:defRPr sz="1400">
                <a:latin typeface="Times New Roman" pitchFamily="18" charset="0"/>
                <a:cs typeface="Times New Roman" pitchFamily="18" charset="0"/>
              </a:defRPr>
            </a:pPr>
            <a:endParaRPr lang="ru-RU"/>
          </a:p>
        </c:txPr>
        <c:crossAx val="101215616"/>
        <c:crosses val="autoZero"/>
        <c:auto val="1"/>
        <c:lblAlgn val="ctr"/>
        <c:lblOffset val="100"/>
        <c:noMultiLvlLbl val="0"/>
      </c:catAx>
      <c:valAx>
        <c:axId val="101215616"/>
        <c:scaling>
          <c:orientation val="minMax"/>
        </c:scaling>
        <c:delete val="1"/>
        <c:axPos val="l"/>
        <c:numFmt formatCode="\О\с\н\о\в\н\о\й" sourceLinked="1"/>
        <c:majorTickMark val="out"/>
        <c:minorTickMark val="none"/>
        <c:tickLblPos val="nextTo"/>
        <c:crossAx val="101214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46"/>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150.4</c:v>
                </c:pt>
                <c:pt idx="1">
                  <c:v>128.30000000000001</c:v>
                </c:pt>
              </c:numCache>
            </c:numRef>
          </c:val>
          <c:smooth val="0"/>
        </c:ser>
        <c:dLbls>
          <c:showLegendKey val="0"/>
          <c:showVal val="0"/>
          <c:showCatName val="0"/>
          <c:showSerName val="0"/>
          <c:showPercent val="0"/>
          <c:showBubbleSize val="0"/>
        </c:dLbls>
        <c:marker val="1"/>
        <c:smooth val="0"/>
        <c:axId val="116612480"/>
        <c:axId val="116651136"/>
      </c:lineChart>
      <c:catAx>
        <c:axId val="116612480"/>
        <c:scaling>
          <c:orientation val="minMax"/>
        </c:scaling>
        <c:delete val="1"/>
        <c:axPos val="b"/>
        <c:numFmt formatCode="\О\с\н\о\в\н\о\й" sourceLinked="1"/>
        <c:majorTickMark val="out"/>
        <c:minorTickMark val="none"/>
        <c:tickLblPos val="none"/>
        <c:crossAx val="116651136"/>
        <c:crosses val="autoZero"/>
        <c:auto val="1"/>
        <c:lblAlgn val="ctr"/>
        <c:lblOffset val="100"/>
        <c:noMultiLvlLbl val="0"/>
      </c:catAx>
      <c:valAx>
        <c:axId val="116651136"/>
        <c:scaling>
          <c:orientation val="minMax"/>
        </c:scaling>
        <c:delete val="1"/>
        <c:axPos val="l"/>
        <c:numFmt formatCode="\О\с\н\о\в\н\о\й" sourceLinked="1"/>
        <c:majorTickMark val="out"/>
        <c:minorTickMark val="none"/>
        <c:tickLblPos val="none"/>
        <c:crossAx val="1166124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57"/>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59.1</c:v>
                </c:pt>
                <c:pt idx="1">
                  <c:v>59.2</c:v>
                </c:pt>
              </c:numCache>
            </c:numRef>
          </c:val>
          <c:smooth val="0"/>
        </c:ser>
        <c:dLbls>
          <c:showLegendKey val="0"/>
          <c:showVal val="0"/>
          <c:showCatName val="0"/>
          <c:showSerName val="0"/>
          <c:showPercent val="0"/>
          <c:showBubbleSize val="0"/>
        </c:dLbls>
        <c:marker val="1"/>
        <c:smooth val="0"/>
        <c:axId val="116364032"/>
        <c:axId val="116365568"/>
      </c:lineChart>
      <c:catAx>
        <c:axId val="116364032"/>
        <c:scaling>
          <c:orientation val="minMax"/>
        </c:scaling>
        <c:delete val="1"/>
        <c:axPos val="b"/>
        <c:numFmt formatCode="General" sourceLinked="1"/>
        <c:majorTickMark val="out"/>
        <c:minorTickMark val="none"/>
        <c:tickLblPos val="none"/>
        <c:crossAx val="116365568"/>
        <c:crosses val="autoZero"/>
        <c:auto val="1"/>
        <c:lblAlgn val="ctr"/>
        <c:lblOffset val="100"/>
        <c:noMultiLvlLbl val="0"/>
      </c:catAx>
      <c:valAx>
        <c:axId val="116365568"/>
        <c:scaling>
          <c:orientation val="minMax"/>
        </c:scaling>
        <c:delete val="1"/>
        <c:axPos val="l"/>
        <c:numFmt formatCode="\О\с\н\о\в\н\о\й" sourceLinked="1"/>
        <c:majorTickMark val="out"/>
        <c:minorTickMark val="none"/>
        <c:tickLblPos val="none"/>
        <c:crossAx val="1163640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91"/>
          <c:w val="0.8603184379662"/>
          <c:h val="0.50222570620678064"/>
        </c:manualLayout>
      </c:layout>
      <c:lineChart>
        <c:grouping val="standard"/>
        <c:varyColors val="0"/>
        <c:ser>
          <c:idx val="1"/>
          <c:order val="1"/>
          <c:tx>
            <c:strRef>
              <c:f>Лист1!$B$1</c:f>
              <c:strCache>
                <c:ptCount val="1"/>
                <c:pt idx="0">
                  <c:v>Ряд 1</c:v>
                </c:pt>
              </c:strCache>
            </c:strRef>
          </c:tx>
          <c:spPr>
            <a:ln w="12700">
              <a:solidFill>
                <a:srgbClr val="F696FF"/>
              </a:solidFill>
            </a:ln>
          </c:spPr>
          <c:cat>
            <c:numRef>
              <c:f>Лист1!$A$2:$A$3</c:f>
              <c:numCache>
                <c:formatCode>General</c:formatCode>
                <c:ptCount val="2"/>
              </c:numCache>
            </c:numRef>
          </c:cat>
          <c:val>
            <c:numRef>
              <c:f>Лист1!$B$2:$B$3</c:f>
              <c:numCache>
                <c:formatCode>\О\с\н\о\в\н\о\й</c:formatCode>
                <c:ptCount val="2"/>
                <c:pt idx="0">
                  <c:v>5.3</c:v>
                </c:pt>
                <c:pt idx="1">
                  <c:v>5.8</c:v>
                </c:pt>
              </c:numCache>
            </c:numRef>
          </c:val>
          <c:smooth val="0"/>
        </c:ser>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5.3</c:v>
                </c:pt>
                <c:pt idx="1">
                  <c:v>5.8</c:v>
                </c:pt>
              </c:numCache>
            </c:numRef>
          </c:val>
          <c:smooth val="0"/>
        </c:ser>
        <c:dLbls>
          <c:showLegendKey val="0"/>
          <c:showVal val="0"/>
          <c:showCatName val="0"/>
          <c:showSerName val="0"/>
          <c:showPercent val="0"/>
          <c:showBubbleSize val="0"/>
        </c:dLbls>
        <c:marker val="1"/>
        <c:smooth val="0"/>
        <c:axId val="116402816"/>
        <c:axId val="116408704"/>
      </c:lineChart>
      <c:catAx>
        <c:axId val="116402816"/>
        <c:scaling>
          <c:orientation val="minMax"/>
        </c:scaling>
        <c:delete val="1"/>
        <c:axPos val="b"/>
        <c:numFmt formatCode="General" sourceLinked="1"/>
        <c:majorTickMark val="out"/>
        <c:minorTickMark val="none"/>
        <c:tickLblPos val="none"/>
        <c:crossAx val="116408704"/>
        <c:crosses val="autoZero"/>
        <c:auto val="1"/>
        <c:lblAlgn val="ctr"/>
        <c:lblOffset val="100"/>
        <c:noMultiLvlLbl val="0"/>
      </c:catAx>
      <c:valAx>
        <c:axId val="116408704"/>
        <c:scaling>
          <c:orientation val="minMax"/>
        </c:scaling>
        <c:delete val="1"/>
        <c:axPos val="l"/>
        <c:numFmt formatCode="\О\с\н\о\в\н\о\й" sourceLinked="1"/>
        <c:majorTickMark val="out"/>
        <c:minorTickMark val="none"/>
        <c:tickLblPos val="none"/>
        <c:crossAx val="11640281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891"/>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16</c:v>
                </c:pt>
                <c:pt idx="1">
                  <c:v>12.3</c:v>
                </c:pt>
              </c:numCache>
            </c:numRef>
          </c:val>
          <c:smooth val="0"/>
        </c:ser>
        <c:dLbls>
          <c:showLegendKey val="0"/>
          <c:showVal val="0"/>
          <c:showCatName val="0"/>
          <c:showSerName val="0"/>
          <c:showPercent val="0"/>
          <c:showBubbleSize val="0"/>
        </c:dLbls>
        <c:marker val="1"/>
        <c:smooth val="0"/>
        <c:axId val="116469760"/>
        <c:axId val="116471296"/>
      </c:lineChart>
      <c:catAx>
        <c:axId val="116469760"/>
        <c:scaling>
          <c:orientation val="minMax"/>
        </c:scaling>
        <c:delete val="1"/>
        <c:axPos val="b"/>
        <c:numFmt formatCode="General" sourceLinked="1"/>
        <c:majorTickMark val="out"/>
        <c:minorTickMark val="none"/>
        <c:tickLblPos val="none"/>
        <c:crossAx val="116471296"/>
        <c:crosses val="autoZero"/>
        <c:auto val="1"/>
        <c:lblAlgn val="ctr"/>
        <c:lblOffset val="100"/>
        <c:noMultiLvlLbl val="0"/>
      </c:catAx>
      <c:valAx>
        <c:axId val="116471296"/>
        <c:scaling>
          <c:orientation val="minMax"/>
        </c:scaling>
        <c:delete val="1"/>
        <c:axPos val="l"/>
        <c:numFmt formatCode="\О\с\н\о\в\н\о\й" sourceLinked="1"/>
        <c:majorTickMark val="out"/>
        <c:minorTickMark val="none"/>
        <c:tickLblPos val="none"/>
        <c:crossAx val="1164697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49777429379322902"/>
          <c:w val="0.8603184379662"/>
          <c:h val="0.5022257062067806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prstClr val="white"/>
              </a:solidFill>
              <a:ln w="22225">
                <a:solidFill>
                  <a:srgbClr val="F696FF"/>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160.19999999999999</c:v>
                </c:pt>
                <c:pt idx="1">
                  <c:v>162.80000000000001</c:v>
                </c:pt>
              </c:numCache>
            </c:numRef>
          </c:val>
          <c:smooth val="0"/>
        </c:ser>
        <c:dLbls>
          <c:showLegendKey val="0"/>
          <c:showVal val="0"/>
          <c:showCatName val="0"/>
          <c:showSerName val="0"/>
          <c:showPercent val="0"/>
          <c:showBubbleSize val="0"/>
        </c:dLbls>
        <c:marker val="1"/>
        <c:smooth val="0"/>
        <c:axId val="116487296"/>
        <c:axId val="116488832"/>
      </c:lineChart>
      <c:catAx>
        <c:axId val="116487296"/>
        <c:scaling>
          <c:orientation val="minMax"/>
        </c:scaling>
        <c:delete val="1"/>
        <c:axPos val="b"/>
        <c:numFmt formatCode="General" sourceLinked="1"/>
        <c:majorTickMark val="out"/>
        <c:minorTickMark val="none"/>
        <c:tickLblPos val="none"/>
        <c:crossAx val="116488832"/>
        <c:crosses val="autoZero"/>
        <c:auto val="1"/>
        <c:lblAlgn val="ctr"/>
        <c:lblOffset val="100"/>
        <c:noMultiLvlLbl val="0"/>
      </c:catAx>
      <c:valAx>
        <c:axId val="116488832"/>
        <c:scaling>
          <c:orientation val="minMax"/>
        </c:scaling>
        <c:delete val="1"/>
        <c:axPos val="l"/>
        <c:numFmt formatCode="\О\с\н\о\в\н\о\й" sourceLinked="1"/>
        <c:majorTickMark val="out"/>
        <c:minorTickMark val="none"/>
        <c:tickLblPos val="none"/>
        <c:crossAx val="1164872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2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27991.8</c:v>
                </c:pt>
                <c:pt idx="1">
                  <c:v>27991.8</c:v>
                </c:pt>
              </c:numCache>
            </c:numRef>
          </c:val>
          <c:smooth val="0"/>
        </c:ser>
        <c:dLbls>
          <c:showLegendKey val="0"/>
          <c:showVal val="0"/>
          <c:showCatName val="0"/>
          <c:showSerName val="0"/>
          <c:showPercent val="0"/>
          <c:showBubbleSize val="0"/>
        </c:dLbls>
        <c:marker val="1"/>
        <c:smooth val="0"/>
        <c:axId val="116225536"/>
        <c:axId val="116227072"/>
      </c:lineChart>
      <c:catAx>
        <c:axId val="11622553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227072"/>
        <c:crosses val="autoZero"/>
        <c:auto val="1"/>
        <c:lblAlgn val="ctr"/>
        <c:lblOffset val="100"/>
        <c:noMultiLvlLbl val="0"/>
      </c:catAx>
      <c:valAx>
        <c:axId val="116227072"/>
        <c:scaling>
          <c:orientation val="minMax"/>
        </c:scaling>
        <c:delete val="1"/>
        <c:axPos val="l"/>
        <c:numFmt formatCode="\О\с\н\о\в\н\о\й" sourceLinked="1"/>
        <c:majorTickMark val="out"/>
        <c:minorTickMark val="none"/>
        <c:tickLblPos val="none"/>
        <c:crossAx val="1162255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2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11764.7</c:v>
                </c:pt>
                <c:pt idx="1">
                  <c:v>11447</c:v>
                </c:pt>
              </c:numCache>
            </c:numRef>
          </c:val>
          <c:smooth val="0"/>
        </c:ser>
        <c:dLbls>
          <c:showLegendKey val="0"/>
          <c:showVal val="0"/>
          <c:showCatName val="0"/>
          <c:showSerName val="0"/>
          <c:showPercent val="0"/>
          <c:showBubbleSize val="0"/>
        </c:dLbls>
        <c:marker val="1"/>
        <c:smooth val="0"/>
        <c:axId val="116259840"/>
        <c:axId val="116134272"/>
      </c:lineChart>
      <c:catAx>
        <c:axId val="11625984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134272"/>
        <c:crosses val="autoZero"/>
        <c:auto val="1"/>
        <c:lblAlgn val="ctr"/>
        <c:lblOffset val="100"/>
        <c:noMultiLvlLbl val="0"/>
      </c:catAx>
      <c:valAx>
        <c:axId val="116134272"/>
        <c:scaling>
          <c:orientation val="minMax"/>
        </c:scaling>
        <c:delete val="1"/>
        <c:axPos val="l"/>
        <c:numFmt formatCode="\О\с\н\о\в\н\о\й" sourceLinked="1"/>
        <c:majorTickMark val="out"/>
        <c:minorTickMark val="none"/>
        <c:tickLblPos val="none"/>
        <c:crossAx val="116259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063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8235.2999999999811</c:v>
                </c:pt>
                <c:pt idx="1">
                  <c:v>4117.6000000000004</c:v>
                </c:pt>
              </c:numCache>
            </c:numRef>
          </c:val>
          <c:smooth val="0"/>
        </c:ser>
        <c:dLbls>
          <c:showLegendKey val="0"/>
          <c:showVal val="0"/>
          <c:showCatName val="0"/>
          <c:showSerName val="0"/>
          <c:showPercent val="0"/>
          <c:showBubbleSize val="0"/>
        </c:dLbls>
        <c:marker val="1"/>
        <c:smooth val="0"/>
        <c:axId val="116264960"/>
        <c:axId val="116266496"/>
      </c:lineChart>
      <c:catAx>
        <c:axId val="11626496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266496"/>
        <c:crosses val="autoZero"/>
        <c:auto val="1"/>
        <c:lblAlgn val="ctr"/>
        <c:lblOffset val="100"/>
        <c:noMultiLvlLbl val="0"/>
      </c:catAx>
      <c:valAx>
        <c:axId val="116266496"/>
        <c:scaling>
          <c:orientation val="minMax"/>
        </c:scaling>
        <c:delete val="1"/>
        <c:axPos val="l"/>
        <c:numFmt formatCode="\О\с\н\о\в\н\о\й" sourceLinked="1"/>
        <c:majorTickMark val="out"/>
        <c:minorTickMark val="none"/>
        <c:tickLblPos val="none"/>
        <c:crossAx val="11626496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49E-2"/>
          <c:y val="0.43174300992269032"/>
          <c:w val="0.88496812538391956"/>
          <c:h val="0.3007243043918293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341176.9</c:v>
                </c:pt>
                <c:pt idx="1">
                  <c:v>358172.8</c:v>
                </c:pt>
              </c:numCache>
            </c:numRef>
          </c:val>
          <c:smooth val="0"/>
        </c:ser>
        <c:dLbls>
          <c:showLegendKey val="0"/>
          <c:showVal val="0"/>
          <c:showCatName val="0"/>
          <c:showSerName val="0"/>
          <c:showPercent val="0"/>
          <c:showBubbleSize val="0"/>
        </c:dLbls>
        <c:marker val="1"/>
        <c:smooth val="0"/>
        <c:axId val="116290688"/>
        <c:axId val="116292224"/>
      </c:lineChart>
      <c:catAx>
        <c:axId val="11629068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292224"/>
        <c:crosses val="autoZero"/>
        <c:auto val="1"/>
        <c:lblAlgn val="ctr"/>
        <c:lblOffset val="100"/>
        <c:noMultiLvlLbl val="0"/>
      </c:catAx>
      <c:valAx>
        <c:axId val="116292224"/>
        <c:scaling>
          <c:orientation val="minMax"/>
        </c:scaling>
        <c:delete val="1"/>
        <c:axPos val="l"/>
        <c:numFmt formatCode="\О\с\н\о\в\н\о\й" sourceLinked="1"/>
        <c:majorTickMark val="out"/>
        <c:minorTickMark val="none"/>
        <c:tickLblPos val="none"/>
        <c:crossAx val="1162906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1672E-2"/>
          <c:y val="0.43174300992269032"/>
          <c:w val="0.88496812538391956"/>
          <c:h val="0.30072430439182946"/>
        </c:manualLayout>
      </c:layout>
      <c:lineChart>
        <c:grouping val="standard"/>
        <c:varyColors val="0"/>
        <c:ser>
          <c:idx val="1"/>
          <c:order val="1"/>
          <c:tx>
            <c:strRef>
              <c:f>Лист1!$B$1</c:f>
              <c:strCache>
                <c:ptCount val="1"/>
                <c:pt idx="0">
                  <c:v>Ряд 1</c:v>
                </c:pt>
              </c:strCache>
            </c:strRef>
          </c:tx>
          <c:spPr>
            <a:ln w="12700">
              <a:solidFill>
                <a:srgbClr val="FFC000"/>
              </a:solidFill>
            </a:ln>
          </c:spPr>
          <c:cat>
            <c:strRef>
              <c:f>Лист1!$A$2:$A$3</c:f>
              <c:strCache>
                <c:ptCount val="2"/>
                <c:pt idx="0">
                  <c:v>План</c:v>
                </c:pt>
                <c:pt idx="1">
                  <c:v>Факт</c:v>
                </c:pt>
              </c:strCache>
            </c:strRef>
          </c:cat>
          <c:val>
            <c:numRef>
              <c:f>Лист1!$B$2:$B$3</c:f>
              <c:numCache>
                <c:formatCode>\О\с\н\о\в\н\о\й</c:formatCode>
                <c:ptCount val="2"/>
                <c:pt idx="0">
                  <c:v>751.4</c:v>
                </c:pt>
                <c:pt idx="1">
                  <c:v>1530.2</c:v>
                </c:pt>
              </c:numCache>
            </c:numRef>
          </c:val>
          <c:smooth val="0"/>
        </c:ser>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751.4</c:v>
                </c:pt>
                <c:pt idx="1">
                  <c:v>1530.2</c:v>
                </c:pt>
              </c:numCache>
            </c:numRef>
          </c:val>
          <c:smooth val="0"/>
        </c:ser>
        <c:dLbls>
          <c:showLegendKey val="0"/>
          <c:showVal val="0"/>
          <c:showCatName val="0"/>
          <c:showSerName val="0"/>
          <c:showPercent val="0"/>
          <c:showBubbleSize val="0"/>
        </c:dLbls>
        <c:marker val="1"/>
        <c:smooth val="0"/>
        <c:axId val="117271552"/>
        <c:axId val="117273344"/>
      </c:lineChart>
      <c:catAx>
        <c:axId val="117271552"/>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273344"/>
        <c:crosses val="autoZero"/>
        <c:auto val="1"/>
        <c:lblAlgn val="ctr"/>
        <c:lblOffset val="100"/>
        <c:noMultiLvlLbl val="0"/>
      </c:catAx>
      <c:valAx>
        <c:axId val="117273344"/>
        <c:scaling>
          <c:orientation val="minMax"/>
        </c:scaling>
        <c:delete val="1"/>
        <c:axPos val="l"/>
        <c:numFmt formatCode="\О\с\н\о\в\н\о\й" sourceLinked="1"/>
        <c:majorTickMark val="out"/>
        <c:minorTickMark val="none"/>
        <c:tickLblPos val="none"/>
        <c:crossAx val="11727155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gradFill>
              <a:gsLst>
                <a:gs pos="0">
                  <a:srgbClr val="CE2284"/>
                </a:gs>
                <a:gs pos="71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txPr>
              <a:bodyPr/>
              <a:lstStyle/>
              <a:p>
                <a:pPr>
                  <a:defRPr sz="12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5.9</c:v>
                </c:pt>
                <c:pt idx="1">
                  <c:v>5.9</c:v>
                </c:pt>
              </c:numCache>
            </c:numRef>
          </c:val>
        </c:ser>
        <c:dLbls>
          <c:showLegendKey val="0"/>
          <c:showVal val="1"/>
          <c:showCatName val="0"/>
          <c:showSerName val="0"/>
          <c:showPercent val="0"/>
          <c:showBubbleSize val="0"/>
        </c:dLbls>
        <c:gapWidth val="150"/>
        <c:axId val="101246848"/>
        <c:axId val="101253888"/>
      </c:barChart>
      <c:catAx>
        <c:axId val="101246848"/>
        <c:scaling>
          <c:orientation val="minMax"/>
        </c:scaling>
        <c:delete val="0"/>
        <c:axPos val="b"/>
        <c:majorTickMark val="out"/>
        <c:minorTickMark val="none"/>
        <c:tickLblPos val="nextTo"/>
        <c:txPr>
          <a:bodyPr/>
          <a:lstStyle/>
          <a:p>
            <a:pPr>
              <a:defRPr sz="1400">
                <a:latin typeface="Times New Roman" pitchFamily="18" charset="0"/>
                <a:cs typeface="Times New Roman" pitchFamily="18" charset="0"/>
              </a:defRPr>
            </a:pPr>
            <a:endParaRPr lang="ru-RU"/>
          </a:p>
        </c:txPr>
        <c:crossAx val="101253888"/>
        <c:crosses val="autoZero"/>
        <c:auto val="1"/>
        <c:lblAlgn val="ctr"/>
        <c:lblOffset val="100"/>
        <c:noMultiLvlLbl val="0"/>
      </c:catAx>
      <c:valAx>
        <c:axId val="101253888"/>
        <c:scaling>
          <c:orientation val="minMax"/>
        </c:scaling>
        <c:delete val="1"/>
        <c:axPos val="l"/>
        <c:numFmt formatCode="\О\с\н\о\в\н\о\й" sourceLinked="1"/>
        <c:majorTickMark val="out"/>
        <c:minorTickMark val="none"/>
        <c:tickLblPos val="nextTo"/>
        <c:crossAx val="1012468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49E-2"/>
          <c:y val="0.43174300992269032"/>
          <c:w val="0.88496812538391956"/>
          <c:h val="0.3007243043918293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49058.8</c:v>
                </c:pt>
                <c:pt idx="1">
                  <c:v>49058.8</c:v>
                </c:pt>
              </c:numCache>
            </c:numRef>
          </c:val>
          <c:smooth val="0"/>
        </c:ser>
        <c:dLbls>
          <c:showLegendKey val="0"/>
          <c:showVal val="0"/>
          <c:showCatName val="0"/>
          <c:showSerName val="0"/>
          <c:showPercent val="0"/>
          <c:showBubbleSize val="0"/>
        </c:dLbls>
        <c:marker val="1"/>
        <c:smooth val="0"/>
        <c:axId val="117297536"/>
        <c:axId val="117299072"/>
      </c:lineChart>
      <c:catAx>
        <c:axId val="11729753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299072"/>
        <c:crosses val="autoZero"/>
        <c:auto val="1"/>
        <c:lblAlgn val="ctr"/>
        <c:lblOffset val="100"/>
        <c:noMultiLvlLbl val="0"/>
      </c:catAx>
      <c:valAx>
        <c:axId val="117299072"/>
        <c:scaling>
          <c:orientation val="minMax"/>
        </c:scaling>
        <c:delete val="1"/>
        <c:axPos val="l"/>
        <c:numFmt formatCode="\О\с\н\о\в\н\о\й" sourceLinked="1"/>
        <c:majorTickMark val="out"/>
        <c:minorTickMark val="none"/>
        <c:tickLblPos val="none"/>
        <c:crossAx val="1172975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49E-2"/>
          <c:y val="0.43174300992269032"/>
          <c:w val="0.88496812538391956"/>
          <c:h val="0.3007243043918293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23529.4</c:v>
                </c:pt>
                <c:pt idx="1">
                  <c:v>23529.4</c:v>
                </c:pt>
              </c:numCache>
            </c:numRef>
          </c:val>
          <c:smooth val="0"/>
        </c:ser>
        <c:dLbls>
          <c:showLegendKey val="0"/>
          <c:showVal val="0"/>
          <c:showCatName val="0"/>
          <c:showSerName val="0"/>
          <c:showPercent val="0"/>
          <c:showBubbleSize val="0"/>
        </c:dLbls>
        <c:marker val="1"/>
        <c:smooth val="0"/>
        <c:axId val="116921856"/>
        <c:axId val="116923392"/>
      </c:lineChart>
      <c:catAx>
        <c:axId val="11692185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923392"/>
        <c:crosses val="autoZero"/>
        <c:auto val="1"/>
        <c:lblAlgn val="ctr"/>
        <c:lblOffset val="100"/>
        <c:noMultiLvlLbl val="0"/>
      </c:catAx>
      <c:valAx>
        <c:axId val="116923392"/>
        <c:scaling>
          <c:orientation val="minMax"/>
        </c:scaling>
        <c:delete val="1"/>
        <c:axPos val="l"/>
        <c:numFmt formatCode="\О\с\н\о\в\н\о\й" sourceLinked="1"/>
        <c:majorTickMark val="out"/>
        <c:minorTickMark val="none"/>
        <c:tickLblPos val="none"/>
        <c:crossAx val="1169218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84E-2"/>
          <c:y val="0.43174300992269032"/>
          <c:w val="0.88496812538391956"/>
          <c:h val="0.30072430439182946"/>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13529.4</c:v>
                </c:pt>
                <c:pt idx="1">
                  <c:v>8480</c:v>
                </c:pt>
              </c:numCache>
            </c:numRef>
          </c:val>
          <c:smooth val="0"/>
        </c:ser>
        <c:dLbls>
          <c:showLegendKey val="0"/>
          <c:showVal val="0"/>
          <c:showCatName val="0"/>
          <c:showSerName val="0"/>
          <c:showPercent val="0"/>
          <c:showBubbleSize val="0"/>
        </c:dLbls>
        <c:marker val="1"/>
        <c:smooth val="0"/>
        <c:axId val="116943488"/>
        <c:axId val="116953472"/>
      </c:lineChart>
      <c:catAx>
        <c:axId val="11694348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6953472"/>
        <c:crosses val="autoZero"/>
        <c:auto val="1"/>
        <c:lblAlgn val="ctr"/>
        <c:lblOffset val="100"/>
        <c:noMultiLvlLbl val="0"/>
      </c:catAx>
      <c:valAx>
        <c:axId val="116953472"/>
        <c:scaling>
          <c:orientation val="minMax"/>
        </c:scaling>
        <c:delete val="1"/>
        <c:axPos val="l"/>
        <c:numFmt formatCode="\О\с\н\о\в\н\о\й" sourceLinked="1"/>
        <c:majorTickMark val="out"/>
        <c:minorTickMark val="none"/>
        <c:tickLblPos val="none"/>
        <c:crossAx val="116943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511E-2"/>
          <c:y val="0.43174300992269032"/>
          <c:w val="0.88496812538391956"/>
          <c:h val="0.30072430439182957"/>
        </c:manualLayout>
      </c:layout>
      <c:lineChart>
        <c:grouping val="standard"/>
        <c:varyColors val="0"/>
        <c:ser>
          <c:idx val="1"/>
          <c:order val="1"/>
          <c:tx>
            <c:strRef>
              <c:f>Лист1!$B$1</c:f>
              <c:strCache>
                <c:ptCount val="1"/>
                <c:pt idx="0">
                  <c:v>Ряд 1</c:v>
                </c:pt>
              </c:strCache>
            </c:strRef>
          </c:tx>
          <c:spPr>
            <a:ln w="12700">
              <a:solidFill>
                <a:srgbClr val="FFC000"/>
              </a:solidFill>
            </a:ln>
          </c:spPr>
          <c:cat>
            <c:strRef>
              <c:f>Лист1!$A$2:$A$3</c:f>
              <c:strCache>
                <c:ptCount val="2"/>
                <c:pt idx="0">
                  <c:v>План</c:v>
                </c:pt>
                <c:pt idx="1">
                  <c:v>Факт</c:v>
                </c:pt>
              </c:strCache>
            </c:strRef>
          </c:cat>
          <c:val>
            <c:numRef>
              <c:f>Лист1!$B$2:$B$3</c:f>
              <c:numCache>
                <c:formatCode>\О\с\н\о\в\н\о\й</c:formatCode>
                <c:ptCount val="2"/>
                <c:pt idx="0">
                  <c:v>8000</c:v>
                </c:pt>
                <c:pt idx="1">
                  <c:v>2530.5</c:v>
                </c:pt>
              </c:numCache>
            </c:numRef>
          </c:val>
          <c:smooth val="0"/>
        </c:ser>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8000</c:v>
                </c:pt>
                <c:pt idx="1">
                  <c:v>2530.5</c:v>
                </c:pt>
              </c:numCache>
            </c:numRef>
          </c:val>
          <c:smooth val="0"/>
        </c:ser>
        <c:dLbls>
          <c:showLegendKey val="0"/>
          <c:showVal val="0"/>
          <c:showCatName val="0"/>
          <c:showSerName val="0"/>
          <c:showPercent val="0"/>
          <c:showBubbleSize val="0"/>
        </c:dLbls>
        <c:marker val="1"/>
        <c:smooth val="0"/>
        <c:axId val="117072640"/>
        <c:axId val="117074176"/>
      </c:lineChart>
      <c:catAx>
        <c:axId val="11707264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074176"/>
        <c:crosses val="autoZero"/>
        <c:auto val="1"/>
        <c:lblAlgn val="ctr"/>
        <c:lblOffset val="100"/>
        <c:noMultiLvlLbl val="0"/>
      </c:catAx>
      <c:valAx>
        <c:axId val="117074176"/>
        <c:scaling>
          <c:orientation val="minMax"/>
        </c:scaling>
        <c:delete val="1"/>
        <c:axPos val="l"/>
        <c:numFmt formatCode="\О\с\н\о\в\н\о\й" sourceLinked="1"/>
        <c:majorTickMark val="out"/>
        <c:minorTickMark val="none"/>
        <c:tickLblPos val="none"/>
        <c:crossAx val="1170726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386E-2"/>
          <c:y val="0.43174300992269032"/>
          <c:w val="0.88496812538391956"/>
          <c:h val="0.30072430439182907"/>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21176.5</c:v>
                </c:pt>
                <c:pt idx="1">
                  <c:v>3400.7</c:v>
                </c:pt>
              </c:numCache>
            </c:numRef>
          </c:val>
          <c:smooth val="0"/>
        </c:ser>
        <c:dLbls>
          <c:showLegendKey val="0"/>
          <c:showVal val="0"/>
          <c:showCatName val="0"/>
          <c:showSerName val="0"/>
          <c:showPercent val="0"/>
          <c:showBubbleSize val="0"/>
        </c:dLbls>
        <c:marker val="1"/>
        <c:smooth val="0"/>
        <c:axId val="117130368"/>
        <c:axId val="117131904"/>
      </c:lineChart>
      <c:catAx>
        <c:axId val="11713036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131904"/>
        <c:crosses val="autoZero"/>
        <c:auto val="1"/>
        <c:lblAlgn val="ctr"/>
        <c:lblOffset val="100"/>
        <c:noMultiLvlLbl val="0"/>
      </c:catAx>
      <c:valAx>
        <c:axId val="117131904"/>
        <c:scaling>
          <c:orientation val="minMax"/>
        </c:scaling>
        <c:delete val="1"/>
        <c:axPos val="l"/>
        <c:numFmt formatCode="\О\с\н\о\в\н\о\й" sourceLinked="1"/>
        <c:majorTickMark val="out"/>
        <c:minorTickMark val="none"/>
        <c:tickLblPos val="none"/>
        <c:crossAx val="1171303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386E-2"/>
          <c:y val="0.43174300992269032"/>
          <c:w val="0.88496812538391956"/>
          <c:h val="0.30072430439182907"/>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53294.1</c:v>
                </c:pt>
                <c:pt idx="1">
                  <c:v>53434.8</c:v>
                </c:pt>
              </c:numCache>
            </c:numRef>
          </c:val>
          <c:smooth val="0"/>
        </c:ser>
        <c:dLbls>
          <c:showLegendKey val="0"/>
          <c:showVal val="0"/>
          <c:showCatName val="0"/>
          <c:showSerName val="0"/>
          <c:showPercent val="0"/>
          <c:showBubbleSize val="0"/>
        </c:dLbls>
        <c:marker val="1"/>
        <c:smooth val="0"/>
        <c:axId val="117590272"/>
        <c:axId val="117596160"/>
      </c:lineChart>
      <c:catAx>
        <c:axId val="117590272"/>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596160"/>
        <c:crosses val="autoZero"/>
        <c:auto val="1"/>
        <c:lblAlgn val="ctr"/>
        <c:lblOffset val="100"/>
        <c:noMultiLvlLbl val="0"/>
      </c:catAx>
      <c:valAx>
        <c:axId val="117596160"/>
        <c:scaling>
          <c:orientation val="minMax"/>
        </c:scaling>
        <c:delete val="1"/>
        <c:axPos val="l"/>
        <c:numFmt formatCode="\О\с\н\о\в\н\о\й" sourceLinked="1"/>
        <c:majorTickMark val="out"/>
        <c:minorTickMark val="none"/>
        <c:tickLblPos val="none"/>
        <c:crossAx val="11759027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888266748789246E-2"/>
          <c:y val="0.43174300992269032"/>
          <c:w val="0.85359579594318802"/>
          <c:h val="0.30072430439182873"/>
        </c:manualLayout>
      </c:layout>
      <c:lineChart>
        <c:grouping val="standard"/>
        <c:varyColors val="0"/>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140820.4</c:v>
                </c:pt>
                <c:pt idx="1">
                  <c:v>237104.5</c:v>
                </c:pt>
              </c:numCache>
            </c:numRef>
          </c:val>
          <c:smooth val="0"/>
        </c:ser>
        <c:dLbls>
          <c:showLegendKey val="0"/>
          <c:showVal val="0"/>
          <c:showCatName val="0"/>
          <c:showSerName val="0"/>
          <c:showPercent val="0"/>
          <c:showBubbleSize val="0"/>
        </c:dLbls>
        <c:marker val="1"/>
        <c:smooth val="0"/>
        <c:axId val="117611904"/>
        <c:axId val="117621888"/>
      </c:lineChart>
      <c:catAx>
        <c:axId val="11761190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621888"/>
        <c:crosses val="autoZero"/>
        <c:auto val="1"/>
        <c:lblAlgn val="ctr"/>
        <c:lblOffset val="100"/>
        <c:noMultiLvlLbl val="0"/>
      </c:catAx>
      <c:valAx>
        <c:axId val="117621888"/>
        <c:scaling>
          <c:orientation val="minMax"/>
        </c:scaling>
        <c:delete val="1"/>
        <c:axPos val="l"/>
        <c:numFmt formatCode="\О\с\н\о\в\н\о\й" sourceLinked="1"/>
        <c:majorTickMark val="out"/>
        <c:minorTickMark val="none"/>
        <c:tickLblPos val="none"/>
        <c:crossAx val="117611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386E-2"/>
          <c:y val="0.43174300992269032"/>
          <c:w val="0.88496812538391956"/>
          <c:h val="0.30072430439182907"/>
        </c:manualLayout>
      </c:layout>
      <c:lineChart>
        <c:grouping val="standard"/>
        <c:varyColors val="0"/>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15544</c:v>
                </c:pt>
                <c:pt idx="1">
                  <c:v>15544</c:v>
                </c:pt>
              </c:numCache>
            </c:numRef>
          </c:val>
          <c:smooth val="0"/>
        </c:ser>
        <c:dLbls>
          <c:showLegendKey val="0"/>
          <c:showVal val="0"/>
          <c:showCatName val="0"/>
          <c:showSerName val="0"/>
          <c:showPercent val="0"/>
          <c:showBubbleSize val="0"/>
        </c:dLbls>
        <c:marker val="1"/>
        <c:smooth val="0"/>
        <c:axId val="117351168"/>
        <c:axId val="117352704"/>
      </c:lineChart>
      <c:catAx>
        <c:axId val="11735116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352704"/>
        <c:crosses val="autoZero"/>
        <c:auto val="1"/>
        <c:lblAlgn val="ctr"/>
        <c:lblOffset val="100"/>
        <c:noMultiLvlLbl val="0"/>
      </c:catAx>
      <c:valAx>
        <c:axId val="117352704"/>
        <c:scaling>
          <c:orientation val="minMax"/>
        </c:scaling>
        <c:delete val="1"/>
        <c:axPos val="l"/>
        <c:numFmt formatCode="\О\с\н\о\в\н\о\й" sourceLinked="1"/>
        <c:majorTickMark val="out"/>
        <c:minorTickMark val="none"/>
        <c:tickLblPos val="none"/>
        <c:crossAx val="11735116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2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103083.4</c:v>
                </c:pt>
                <c:pt idx="1">
                  <c:v>107318.5</c:v>
                </c:pt>
              </c:numCache>
            </c:numRef>
          </c:val>
          <c:smooth val="0"/>
        </c:ser>
        <c:dLbls>
          <c:showLegendKey val="0"/>
          <c:showVal val="0"/>
          <c:showCatName val="0"/>
          <c:showSerName val="0"/>
          <c:showPercent val="0"/>
          <c:showBubbleSize val="0"/>
        </c:dLbls>
        <c:marker val="1"/>
        <c:smooth val="0"/>
        <c:axId val="117380992"/>
        <c:axId val="117382528"/>
      </c:lineChart>
      <c:catAx>
        <c:axId val="117380992"/>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382528"/>
        <c:crosses val="autoZero"/>
        <c:auto val="1"/>
        <c:lblAlgn val="ctr"/>
        <c:lblOffset val="100"/>
        <c:noMultiLvlLbl val="0"/>
      </c:catAx>
      <c:valAx>
        <c:axId val="117382528"/>
        <c:scaling>
          <c:orientation val="minMax"/>
        </c:scaling>
        <c:delete val="1"/>
        <c:axPos val="l"/>
        <c:numFmt formatCode="\О\с\н\о\в\н\о\й" sourceLinked="1"/>
        <c:majorTickMark val="out"/>
        <c:minorTickMark val="none"/>
        <c:tickLblPos val="none"/>
        <c:crossAx val="1173809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2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FFC000"/>
              </a:solidFill>
            </a:ln>
          </c:spPr>
          <c:marker>
            <c:symbol val="circle"/>
            <c:size val="5"/>
            <c:spPr>
              <a:solidFill>
                <a:schemeClr val="bg1"/>
              </a:solidFill>
              <a:ln w="22225">
                <a:solidFill>
                  <a:srgbClr val="FFC000"/>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33764.699999999997</c:v>
                </c:pt>
                <c:pt idx="1">
                  <c:v>106979.1</c:v>
                </c:pt>
              </c:numCache>
            </c:numRef>
          </c:val>
          <c:smooth val="0"/>
        </c:ser>
        <c:dLbls>
          <c:showLegendKey val="0"/>
          <c:showVal val="0"/>
          <c:showCatName val="0"/>
          <c:showSerName val="0"/>
          <c:showPercent val="0"/>
          <c:showBubbleSize val="0"/>
        </c:dLbls>
        <c:marker val="1"/>
        <c:smooth val="0"/>
        <c:axId val="117414912"/>
        <c:axId val="117453568"/>
      </c:lineChart>
      <c:catAx>
        <c:axId val="117414912"/>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453568"/>
        <c:crosses val="autoZero"/>
        <c:auto val="1"/>
        <c:lblAlgn val="ctr"/>
        <c:lblOffset val="100"/>
        <c:noMultiLvlLbl val="0"/>
      </c:catAx>
      <c:valAx>
        <c:axId val="117453568"/>
        <c:scaling>
          <c:orientation val="minMax"/>
        </c:scaling>
        <c:delete val="1"/>
        <c:axPos val="l"/>
        <c:numFmt formatCode="\О\с\н\о\в\н\о\й" sourceLinked="1"/>
        <c:majorTickMark val="out"/>
        <c:minorTickMark val="none"/>
        <c:tickLblPos val="none"/>
        <c:crossAx val="117414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gradFill>
              <a:gsLst>
                <a:gs pos="0">
                  <a:srgbClr val="CE2284"/>
                </a:gs>
                <a:gs pos="64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dLbl>
              <c:idx val="0"/>
              <c:layout/>
              <c:tx>
                <c:rich>
                  <a:bodyPr/>
                  <a:lstStyle/>
                  <a:p>
                    <a:r>
                      <a:rPr lang="en-US" smtClean="0"/>
                      <a:t>1</a:t>
                    </a:r>
                    <a:r>
                      <a:rPr lang="ru-RU" smtClean="0"/>
                      <a:t>22,7</a:t>
                    </a:r>
                    <a:endParaRPr lang="en-US"/>
                  </a:p>
                </c:rich>
              </c:tx>
              <c:dLblPos val="outEnd"/>
              <c:showLegendKey val="0"/>
              <c:showVal val="1"/>
              <c:showCatName val="0"/>
              <c:showSerName val="0"/>
              <c:showPercent val="0"/>
              <c:showBubbleSize val="0"/>
            </c:dLbl>
            <c:dLbl>
              <c:idx val="1"/>
              <c:layout/>
              <c:tx>
                <c:rich>
                  <a:bodyPr/>
                  <a:lstStyle/>
                  <a:p>
                    <a:r>
                      <a:rPr lang="ru-RU" smtClean="0"/>
                      <a:t>140,9</a:t>
                    </a:r>
                    <a:endParaRPr lang="en-US"/>
                  </a:p>
                </c:rich>
              </c:tx>
              <c:dLblPos val="outEnd"/>
              <c:showLegendKey val="0"/>
              <c:showVal val="1"/>
              <c:showCatName val="0"/>
              <c:showSerName val="0"/>
              <c:showPercent val="0"/>
              <c:showBubbleSize val="0"/>
            </c:dLbl>
            <c:txPr>
              <a:bodyPr/>
              <a:lstStyle/>
              <a:p>
                <a:pPr>
                  <a:defRPr sz="12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4</c:v>
                </c:pt>
                <c:pt idx="1">
                  <c:v>5</c:v>
                </c:pt>
              </c:numCache>
            </c:numRef>
          </c:val>
        </c:ser>
        <c:dLbls>
          <c:showLegendKey val="0"/>
          <c:showVal val="0"/>
          <c:showCatName val="0"/>
          <c:showSerName val="0"/>
          <c:showPercent val="0"/>
          <c:showBubbleSize val="0"/>
        </c:dLbls>
        <c:gapWidth val="150"/>
        <c:axId val="101294464"/>
        <c:axId val="101296000"/>
      </c:barChart>
      <c:catAx>
        <c:axId val="101294464"/>
        <c:scaling>
          <c:orientation val="minMax"/>
        </c:scaling>
        <c:delete val="0"/>
        <c:axPos val="b"/>
        <c:majorTickMark val="out"/>
        <c:minorTickMark val="none"/>
        <c:tickLblPos val="nextTo"/>
        <c:txPr>
          <a:bodyPr/>
          <a:lstStyle/>
          <a:p>
            <a:pPr>
              <a:defRPr sz="1400"/>
            </a:pPr>
            <a:endParaRPr lang="ru-RU"/>
          </a:p>
        </c:txPr>
        <c:crossAx val="101296000"/>
        <c:crosses val="autoZero"/>
        <c:auto val="1"/>
        <c:lblAlgn val="ctr"/>
        <c:lblOffset val="100"/>
        <c:noMultiLvlLbl val="0"/>
      </c:catAx>
      <c:valAx>
        <c:axId val="101296000"/>
        <c:scaling>
          <c:orientation val="minMax"/>
        </c:scaling>
        <c:delete val="1"/>
        <c:axPos val="l"/>
        <c:numFmt formatCode="\О\с\н\о\в\н\о\й" sourceLinked="1"/>
        <c:majorTickMark val="out"/>
        <c:minorTickMark val="none"/>
        <c:tickLblPos val="nextTo"/>
        <c:crossAx val="101294464"/>
        <c:crosses val="autoZero"/>
        <c:crossBetween val="between"/>
      </c:valAx>
    </c:plotArea>
    <c:plotVisOnly val="1"/>
    <c:dispBlanksAs val="gap"/>
    <c:showDLblsOverMax val="0"/>
  </c:chart>
  <c:txPr>
    <a:bodyPr/>
    <a:lstStyle/>
    <a:p>
      <a:pPr>
        <a:defRPr sz="1800">
          <a:latin typeface="Times New Roman" pitchFamily="18" charset="0"/>
          <a:cs typeface="Times New Roman" pitchFamily="18" charset="0"/>
        </a:defRPr>
      </a:pPr>
      <a:endParaRPr lang="ru-RU"/>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21E-2"/>
          <c:y val="0.43174300992269032"/>
          <c:w val="0.88496812538391956"/>
          <c:h val="0.30072430439182918"/>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4299.8</c:v>
                </c:pt>
                <c:pt idx="1">
                  <c:v>2774.5</c:v>
                </c:pt>
              </c:numCache>
            </c:numRef>
          </c:val>
          <c:smooth val="0"/>
        </c:ser>
        <c:dLbls>
          <c:showLegendKey val="0"/>
          <c:showVal val="0"/>
          <c:showCatName val="0"/>
          <c:showSerName val="0"/>
          <c:showPercent val="0"/>
          <c:showBubbleSize val="0"/>
        </c:dLbls>
        <c:marker val="1"/>
        <c:smooth val="0"/>
        <c:axId val="117473664"/>
        <c:axId val="117475200"/>
      </c:lineChart>
      <c:catAx>
        <c:axId val="11747366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475200"/>
        <c:crosses val="autoZero"/>
        <c:auto val="1"/>
        <c:lblAlgn val="ctr"/>
        <c:lblOffset val="100"/>
        <c:noMultiLvlLbl val="0"/>
      </c:catAx>
      <c:valAx>
        <c:axId val="117475200"/>
        <c:scaling>
          <c:orientation val="minMax"/>
        </c:scaling>
        <c:delete val="1"/>
        <c:axPos val="l"/>
        <c:numFmt formatCode="\О\с\н\о\в\н\о\й" sourceLinked="1"/>
        <c:majorTickMark val="out"/>
        <c:minorTickMark val="none"/>
        <c:tickLblPos val="none"/>
        <c:crossAx val="1174736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49E-2"/>
          <c:y val="0.43174300992269032"/>
          <c:w val="0.88496812538391956"/>
          <c:h val="0.3007243043918293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1004.6</c:v>
                </c:pt>
                <c:pt idx="1">
                  <c:v>1004.6</c:v>
                </c:pt>
              </c:numCache>
            </c:numRef>
          </c:val>
          <c:smooth val="0"/>
        </c:ser>
        <c:dLbls>
          <c:showLegendKey val="0"/>
          <c:showVal val="0"/>
          <c:showCatName val="0"/>
          <c:showSerName val="0"/>
          <c:showPercent val="0"/>
          <c:showBubbleSize val="0"/>
        </c:dLbls>
        <c:marker val="1"/>
        <c:smooth val="0"/>
        <c:axId val="117544448"/>
        <c:axId val="117545984"/>
      </c:lineChart>
      <c:catAx>
        <c:axId val="117544448"/>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545984"/>
        <c:crosses val="autoZero"/>
        <c:auto val="1"/>
        <c:lblAlgn val="ctr"/>
        <c:lblOffset val="100"/>
        <c:noMultiLvlLbl val="0"/>
      </c:catAx>
      <c:valAx>
        <c:axId val="117545984"/>
        <c:scaling>
          <c:orientation val="minMax"/>
        </c:scaling>
        <c:delete val="1"/>
        <c:axPos val="l"/>
        <c:numFmt formatCode="\О\с\н\о\в\н\о\й" sourceLinked="1"/>
        <c:majorTickMark val="out"/>
        <c:minorTickMark val="none"/>
        <c:tickLblPos val="none"/>
        <c:crossAx val="1175444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061E-2"/>
          <c:y val="0.24550092721094147"/>
          <c:w val="0.88496812538391956"/>
          <c:h val="0.30072430439182934"/>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700">
                    <a:latin typeface="Proxima Nova Rg" pitchFamily="50"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15</c:v>
                </c:pt>
                <c:pt idx="1">
                  <c:v>390172.5</c:v>
                </c:pt>
              </c:numCache>
            </c:numRef>
          </c:val>
          <c:smooth val="0"/>
        </c:ser>
        <c:dLbls>
          <c:showLegendKey val="0"/>
          <c:showVal val="0"/>
          <c:showCatName val="0"/>
          <c:showSerName val="0"/>
          <c:showPercent val="0"/>
          <c:showBubbleSize val="0"/>
        </c:dLbls>
        <c:marker val="1"/>
        <c:smooth val="0"/>
        <c:axId val="117566080"/>
        <c:axId val="117973376"/>
      </c:lineChart>
      <c:catAx>
        <c:axId val="11756608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17973376"/>
        <c:crosses val="autoZero"/>
        <c:auto val="1"/>
        <c:lblAlgn val="ctr"/>
        <c:lblOffset val="100"/>
        <c:noMultiLvlLbl val="0"/>
      </c:catAx>
      <c:valAx>
        <c:axId val="117973376"/>
        <c:scaling>
          <c:orientation val="minMax"/>
        </c:scaling>
        <c:delete val="1"/>
        <c:axPos val="l"/>
        <c:numFmt formatCode="\О\с\н\о\в\н\о\й" sourceLinked="1"/>
        <c:majorTickMark val="out"/>
        <c:minorTickMark val="none"/>
        <c:tickLblPos val="none"/>
        <c:crossAx val="11756608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125318216616092E-2"/>
          <c:y val="0.34285440988457577"/>
          <c:w val="0.88496812538391956"/>
          <c:h val="0.30072430439182946"/>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#,##0</c:formatCode>
                <c:ptCount val="2"/>
                <c:pt idx="0">
                  <c:v>8</c:v>
                </c:pt>
                <c:pt idx="1">
                  <c:v>8</c:v>
                </c:pt>
              </c:numCache>
            </c:numRef>
          </c:val>
          <c:smooth val="0"/>
        </c:ser>
        <c:dLbls>
          <c:showLegendKey val="0"/>
          <c:showVal val="0"/>
          <c:showCatName val="0"/>
          <c:showSerName val="0"/>
          <c:showPercent val="0"/>
          <c:showBubbleSize val="0"/>
        </c:dLbls>
        <c:marker val="1"/>
        <c:smooth val="0"/>
        <c:axId val="118045312"/>
        <c:axId val="118051200"/>
      </c:lineChart>
      <c:catAx>
        <c:axId val="118045312"/>
        <c:scaling>
          <c:orientation val="minMax"/>
        </c:scaling>
        <c:delete val="1"/>
        <c:axPos val="b"/>
        <c:numFmt formatCode="General" sourceLinked="1"/>
        <c:majorTickMark val="out"/>
        <c:minorTickMark val="none"/>
        <c:tickLblPos val="none"/>
        <c:crossAx val="118051200"/>
        <c:crosses val="autoZero"/>
        <c:auto val="1"/>
        <c:lblAlgn val="ctr"/>
        <c:lblOffset val="100"/>
        <c:noMultiLvlLbl val="0"/>
      </c:catAx>
      <c:valAx>
        <c:axId val="118051200"/>
        <c:scaling>
          <c:orientation val="minMax"/>
        </c:scaling>
        <c:delete val="1"/>
        <c:axPos val="l"/>
        <c:numFmt formatCode="#,##0" sourceLinked="1"/>
        <c:majorTickMark val="out"/>
        <c:minorTickMark val="none"/>
        <c:tickLblPos val="none"/>
        <c:crossAx val="1180453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511E-2"/>
          <c:y val="0.43174300992269032"/>
          <c:w val="0.88496812538391956"/>
          <c:h val="0.30072430439182957"/>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#,##0</c:formatCode>
                <c:ptCount val="2"/>
                <c:pt idx="0">
                  <c:v>3</c:v>
                </c:pt>
                <c:pt idx="1">
                  <c:v>4</c:v>
                </c:pt>
              </c:numCache>
            </c:numRef>
          </c:val>
          <c:smooth val="0"/>
        </c:ser>
        <c:dLbls>
          <c:showLegendKey val="0"/>
          <c:showVal val="0"/>
          <c:showCatName val="0"/>
          <c:showSerName val="0"/>
          <c:showPercent val="0"/>
          <c:showBubbleSize val="0"/>
        </c:dLbls>
        <c:marker val="1"/>
        <c:smooth val="0"/>
        <c:axId val="118079488"/>
        <c:axId val="118081024"/>
      </c:lineChart>
      <c:catAx>
        <c:axId val="118079488"/>
        <c:scaling>
          <c:orientation val="minMax"/>
        </c:scaling>
        <c:delete val="1"/>
        <c:axPos val="b"/>
        <c:numFmt formatCode="General" sourceLinked="1"/>
        <c:majorTickMark val="out"/>
        <c:minorTickMark val="none"/>
        <c:tickLblPos val="none"/>
        <c:crossAx val="118081024"/>
        <c:crosses val="autoZero"/>
        <c:auto val="1"/>
        <c:lblAlgn val="ctr"/>
        <c:lblOffset val="100"/>
        <c:noMultiLvlLbl val="0"/>
      </c:catAx>
      <c:valAx>
        <c:axId val="118081024"/>
        <c:scaling>
          <c:orientation val="minMax"/>
        </c:scaling>
        <c:delete val="1"/>
        <c:axPos val="l"/>
        <c:numFmt formatCode="#,##0" sourceLinked="1"/>
        <c:majorTickMark val="out"/>
        <c:minorTickMark val="none"/>
        <c:tickLblPos val="none"/>
        <c:crossAx val="11807948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511E-2"/>
          <c:y val="0.43174300992269032"/>
          <c:w val="0.88496812538391956"/>
          <c:h val="0.30072430439182957"/>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800">
                    <a:latin typeface="Proxima Nova Rg" pitchFamily="50" charset="0"/>
                  </a:defRPr>
                </a:pPr>
                <a:endParaRPr lang="ru-RU"/>
              </a:p>
            </c:txPr>
            <c:dLblPos val="t"/>
            <c:showLegendKey val="0"/>
            <c:showVal val="1"/>
            <c:showCatName val="0"/>
            <c:showSerName val="0"/>
            <c:showPercent val="0"/>
            <c:showBubbleSize val="0"/>
            <c:showLeaderLines val="0"/>
          </c:dLbls>
          <c:cat>
            <c:numRef>
              <c:f>Лист1!$A$2:$A$3</c:f>
              <c:numCache>
                <c:formatCode>\О\с\н\о\в\н\о\й</c:formatCode>
                <c:ptCount val="2"/>
                <c:pt idx="0">
                  <c:v>2017</c:v>
                </c:pt>
                <c:pt idx="1">
                  <c:v>2018</c:v>
                </c:pt>
              </c:numCache>
            </c:numRef>
          </c:cat>
          <c:val>
            <c:numRef>
              <c:f>Лист1!$B$2:$B$3</c:f>
              <c:numCache>
                <c:formatCode>#,##0</c:formatCode>
                <c:ptCount val="2"/>
                <c:pt idx="0">
                  <c:v>17</c:v>
                </c:pt>
                <c:pt idx="1">
                  <c:v>17</c:v>
                </c:pt>
              </c:numCache>
            </c:numRef>
          </c:val>
          <c:smooth val="0"/>
        </c:ser>
        <c:dLbls>
          <c:showLegendKey val="0"/>
          <c:showVal val="0"/>
          <c:showCatName val="0"/>
          <c:showSerName val="0"/>
          <c:showPercent val="0"/>
          <c:showBubbleSize val="0"/>
        </c:dLbls>
        <c:marker val="1"/>
        <c:smooth val="0"/>
        <c:axId val="117683328"/>
        <c:axId val="117684864"/>
      </c:lineChart>
      <c:catAx>
        <c:axId val="117683328"/>
        <c:scaling>
          <c:orientation val="minMax"/>
        </c:scaling>
        <c:delete val="1"/>
        <c:axPos val="b"/>
        <c:numFmt formatCode="\О\с\н\о\в\н\о\й" sourceLinked="1"/>
        <c:majorTickMark val="out"/>
        <c:minorTickMark val="none"/>
        <c:tickLblPos val="none"/>
        <c:crossAx val="117684864"/>
        <c:crosses val="autoZero"/>
        <c:auto val="1"/>
        <c:lblAlgn val="ctr"/>
        <c:lblOffset val="100"/>
        <c:noMultiLvlLbl val="0"/>
      </c:catAx>
      <c:valAx>
        <c:axId val="117684864"/>
        <c:scaling>
          <c:orientation val="minMax"/>
        </c:scaling>
        <c:delete val="1"/>
        <c:axPos val="l"/>
        <c:numFmt formatCode="#,##0" sourceLinked="1"/>
        <c:majorTickMark val="out"/>
        <c:minorTickMark val="none"/>
        <c:tickLblPos val="none"/>
        <c:crossAx val="1176833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CF75D1"/>
              </a:solidFill>
            </c:spPr>
          </c:dPt>
          <c:dPt>
            <c:idx val="1"/>
            <c:invertIfNegative val="0"/>
            <c:bubble3D val="0"/>
            <c:spPr>
              <a:solidFill>
                <a:srgbClr val="E9559F">
                  <a:alpha val="64706"/>
                </a:srgbClr>
              </a:solidFill>
            </c:spPr>
          </c:dPt>
          <c:dLbls>
            <c:dLbl>
              <c:idx val="0"/>
              <c:layout>
                <c:manualLayout>
                  <c:x val="6.3491619106278534E-3"/>
                  <c:y val="4.9382370415994033E-2"/>
                </c:manualLayout>
              </c:layout>
              <c:showLegendKey val="0"/>
              <c:showVal val="1"/>
              <c:showCatName val="0"/>
              <c:showSerName val="0"/>
              <c:showPercent val="0"/>
              <c:showBubbleSize val="0"/>
            </c:dLbl>
            <c:txPr>
              <a:bodyPr/>
              <a:lstStyle/>
              <a:p>
                <a:pPr>
                  <a:defRPr sz="800"/>
                </a:pPr>
                <a:endParaRPr lang="ru-RU"/>
              </a:p>
            </c:txPr>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0.748000000000004</c:v>
                </c:pt>
                <c:pt idx="1">
                  <c:v>1.165</c:v>
                </c:pt>
              </c:numCache>
            </c:numRef>
          </c:val>
        </c:ser>
        <c:dLbls>
          <c:showLegendKey val="0"/>
          <c:showVal val="0"/>
          <c:showCatName val="0"/>
          <c:showSerName val="0"/>
          <c:showPercent val="0"/>
          <c:showBubbleSize val="0"/>
        </c:dLbls>
        <c:gapWidth val="53"/>
        <c:overlap val="-19"/>
        <c:axId val="117701632"/>
        <c:axId val="117732096"/>
      </c:barChart>
      <c:catAx>
        <c:axId val="117701632"/>
        <c:scaling>
          <c:orientation val="minMax"/>
        </c:scaling>
        <c:delete val="1"/>
        <c:axPos val="b"/>
        <c:numFmt formatCode="General" sourceLinked="1"/>
        <c:majorTickMark val="out"/>
        <c:minorTickMark val="none"/>
        <c:tickLblPos val="none"/>
        <c:crossAx val="117732096"/>
        <c:crosses val="autoZero"/>
        <c:auto val="1"/>
        <c:lblAlgn val="ctr"/>
        <c:lblOffset val="100"/>
        <c:noMultiLvlLbl val="0"/>
      </c:catAx>
      <c:valAx>
        <c:axId val="117732096"/>
        <c:scaling>
          <c:orientation val="minMax"/>
        </c:scaling>
        <c:delete val="1"/>
        <c:axPos val="l"/>
        <c:numFmt formatCode="\О\с\н\о\в\н\о\й" sourceLinked="1"/>
        <c:majorTickMark val="out"/>
        <c:minorTickMark val="none"/>
        <c:tickLblPos val="none"/>
        <c:crossAx val="11770163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840781016907133E-2"/>
          <c:y val="0.10864121491518965"/>
          <c:w val="0.8603184379662"/>
          <c:h val="0.78271757016962651"/>
        </c:manualLayout>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CF75D1"/>
              </a:solidFill>
            </c:spPr>
          </c:dPt>
          <c:dPt>
            <c:idx val="1"/>
            <c:invertIfNegative val="0"/>
            <c:bubble3D val="0"/>
            <c:spPr>
              <a:solidFill>
                <a:srgbClr val="E9559F">
                  <a:alpha val="64706"/>
                </a:srgbClr>
              </a:solidFill>
            </c:spPr>
          </c:dPt>
          <c:dLbls>
            <c:txPr>
              <a:bodyPr/>
              <a:lstStyle/>
              <a:p>
                <a:pPr>
                  <a:defRPr sz="800"/>
                </a:pPr>
                <a:endParaRPr lang="ru-RU"/>
              </a:p>
            </c:txPr>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1.075</c:v>
                </c:pt>
                <c:pt idx="1">
                  <c:v>1.6</c:v>
                </c:pt>
              </c:numCache>
            </c:numRef>
          </c:val>
        </c:ser>
        <c:dLbls>
          <c:showLegendKey val="0"/>
          <c:showVal val="0"/>
          <c:showCatName val="0"/>
          <c:showSerName val="0"/>
          <c:showPercent val="0"/>
          <c:showBubbleSize val="0"/>
        </c:dLbls>
        <c:gapWidth val="60"/>
        <c:axId val="117785728"/>
        <c:axId val="117787264"/>
      </c:barChart>
      <c:catAx>
        <c:axId val="117785728"/>
        <c:scaling>
          <c:orientation val="minMax"/>
        </c:scaling>
        <c:delete val="1"/>
        <c:axPos val="b"/>
        <c:numFmt formatCode="General" sourceLinked="1"/>
        <c:majorTickMark val="out"/>
        <c:minorTickMark val="none"/>
        <c:tickLblPos val="none"/>
        <c:crossAx val="117787264"/>
        <c:crosses val="autoZero"/>
        <c:auto val="1"/>
        <c:lblAlgn val="ctr"/>
        <c:lblOffset val="100"/>
        <c:noMultiLvlLbl val="0"/>
      </c:catAx>
      <c:valAx>
        <c:axId val="117787264"/>
        <c:scaling>
          <c:orientation val="minMax"/>
        </c:scaling>
        <c:delete val="1"/>
        <c:axPos val="l"/>
        <c:numFmt formatCode="\О\с\н\о\в\н\о\й" sourceLinked="1"/>
        <c:majorTickMark val="out"/>
        <c:minorTickMark val="none"/>
        <c:tickLblPos val="none"/>
        <c:crossAx val="117785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CF75D1"/>
              </a:solidFill>
            </c:spPr>
          </c:dPt>
          <c:dPt>
            <c:idx val="1"/>
            <c:invertIfNegative val="0"/>
            <c:bubble3D val="0"/>
            <c:spPr>
              <a:solidFill>
                <a:srgbClr val="E9559F">
                  <a:alpha val="64706"/>
                </a:srgbClr>
              </a:solidFill>
            </c:spPr>
          </c:dPt>
          <c:dLbls>
            <c:txPr>
              <a:bodyPr/>
              <a:lstStyle/>
              <a:p>
                <a:pPr>
                  <a:defRPr sz="800"/>
                </a:pPr>
                <a:endParaRPr lang="ru-RU"/>
              </a:p>
            </c:txPr>
            <c:showLegendKey val="0"/>
            <c:showVal val="1"/>
            <c:showCatName val="0"/>
            <c:showSerName val="0"/>
            <c:showPercent val="0"/>
            <c:showBubbleSize val="0"/>
            <c:showLeaderLines val="0"/>
          </c:dLbls>
          <c:cat>
            <c:numRef>
              <c:f>Лист1!$A$2:$A$3</c:f>
              <c:numCache>
                <c:formatCode>General</c:formatCode>
                <c:ptCount val="2"/>
              </c:numCache>
            </c:numRef>
          </c:cat>
          <c:val>
            <c:numRef>
              <c:f>Лист1!$B$2:$B$3</c:f>
              <c:numCache>
                <c:formatCode>\О\с\н\о\в\н\о\й</c:formatCode>
                <c:ptCount val="2"/>
                <c:pt idx="0">
                  <c:v>2</c:v>
                </c:pt>
                <c:pt idx="1">
                  <c:v>3</c:v>
                </c:pt>
              </c:numCache>
            </c:numRef>
          </c:val>
        </c:ser>
        <c:dLbls>
          <c:showLegendKey val="0"/>
          <c:showVal val="0"/>
          <c:showCatName val="0"/>
          <c:showSerName val="0"/>
          <c:showPercent val="0"/>
          <c:showBubbleSize val="0"/>
        </c:dLbls>
        <c:gapWidth val="58"/>
        <c:axId val="117812224"/>
        <c:axId val="117818112"/>
      </c:barChart>
      <c:catAx>
        <c:axId val="117812224"/>
        <c:scaling>
          <c:orientation val="minMax"/>
        </c:scaling>
        <c:delete val="1"/>
        <c:axPos val="b"/>
        <c:numFmt formatCode="General" sourceLinked="1"/>
        <c:majorTickMark val="out"/>
        <c:minorTickMark val="none"/>
        <c:tickLblPos val="none"/>
        <c:crossAx val="117818112"/>
        <c:crosses val="autoZero"/>
        <c:auto val="1"/>
        <c:lblAlgn val="ctr"/>
        <c:lblOffset val="100"/>
        <c:noMultiLvlLbl val="0"/>
      </c:catAx>
      <c:valAx>
        <c:axId val="117818112"/>
        <c:scaling>
          <c:orientation val="minMax"/>
        </c:scaling>
        <c:delete val="1"/>
        <c:axPos val="l"/>
        <c:numFmt formatCode="\О\с\н\о\в\н\о\й" sourceLinked="1"/>
        <c:majorTickMark val="out"/>
        <c:minorTickMark val="none"/>
        <c:tickLblPos val="none"/>
        <c:crossAx val="1178122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Лист1!$B$1</c:f>
              <c:strCache>
                <c:ptCount val="1"/>
                <c:pt idx="0">
                  <c:v>Соц.обеспечение</c:v>
                </c:pt>
              </c:strCache>
            </c:strRef>
          </c:tx>
          <c:spPr>
            <a:solidFill>
              <a:srgbClr val="CE2284"/>
            </a:solidFill>
          </c:spPr>
          <c:invertIfNegative val="0"/>
          <c:dLbls>
            <c:dLbl>
              <c:idx val="0"/>
              <c:tx>
                <c:rich>
                  <a:bodyPr/>
                  <a:lstStyle/>
                  <a:p>
                    <a:r>
                      <a:rPr lang="en-US" smtClean="0">
                        <a:latin typeface="Times New Roman" pitchFamily="18" charset="0"/>
                        <a:cs typeface="Times New Roman" pitchFamily="18" charset="0"/>
                      </a:rPr>
                      <a:t>40</a:t>
                    </a:r>
                    <a:r>
                      <a:rPr lang="ru-RU" smtClean="0">
                        <a:latin typeface="Times New Roman" pitchFamily="18" charset="0"/>
                        <a:cs typeface="Times New Roman" pitchFamily="18" charset="0"/>
                      </a:rPr>
                      <a:t>04,0</a:t>
                    </a:r>
                    <a:endParaRPr lang="en-US">
                      <a:latin typeface="Times New Roman" pitchFamily="18" charset="0"/>
                      <a:cs typeface="Times New Roman" pitchFamily="18" charset="0"/>
                    </a:endParaRPr>
                  </a:p>
                </c:rich>
              </c:tx>
              <c:dLblPos val="outEnd"/>
              <c:showLegendKey val="0"/>
              <c:showVal val="1"/>
              <c:showCatName val="0"/>
              <c:showSerName val="0"/>
              <c:showPercent val="0"/>
              <c:showBubbleSize val="0"/>
            </c:dLbl>
            <c:dLbl>
              <c:idx val="1"/>
              <c:layout>
                <c:manualLayout>
                  <c:x val="1.7268831625336593E-3"/>
                  <c:y val="-4.941743275771451E-3"/>
                </c:manualLayout>
              </c:layout>
              <c:tx>
                <c:rich>
                  <a:bodyPr/>
                  <a:lstStyle/>
                  <a:p>
                    <a:pPr>
                      <a:defRPr sz="1200" b="0">
                        <a:latin typeface="Times New Roman" pitchFamily="18" charset="0"/>
                        <a:cs typeface="Times New Roman" pitchFamily="18" charset="0"/>
                      </a:defRPr>
                    </a:pPr>
                    <a:r>
                      <a:rPr lang="en-US" dirty="0" smtClean="0">
                        <a:latin typeface="Times New Roman" pitchFamily="18" charset="0"/>
                        <a:cs typeface="Times New Roman" pitchFamily="18" charset="0"/>
                      </a:rPr>
                      <a:t>39</a:t>
                    </a:r>
                    <a:r>
                      <a:rPr lang="ru-RU" dirty="0" smtClean="0">
                        <a:latin typeface="Times New Roman" pitchFamily="18" charset="0"/>
                        <a:cs typeface="Times New Roman" pitchFamily="18" charset="0"/>
                      </a:rPr>
                      <a:t>70,2</a:t>
                    </a:r>
                    <a:endParaRPr lang="en-US" dirty="0">
                      <a:latin typeface="Times New Roman" pitchFamily="18" charset="0"/>
                      <a:cs typeface="Times New Roman" pitchFamily="18" charset="0"/>
                    </a:endParaRPr>
                  </a:p>
                </c:rich>
              </c:tx>
              <c:spPr/>
              <c:dLblPos val="outEnd"/>
              <c:showLegendKey val="0"/>
              <c:showVal val="1"/>
              <c:showCatName val="0"/>
              <c:showSerName val="0"/>
              <c:showPercent val="0"/>
              <c:showBubbleSize val="0"/>
            </c:dLbl>
            <c:txPr>
              <a:bodyPr/>
              <a:lstStyle/>
              <a:p>
                <a:pPr>
                  <a:defRPr sz="1200">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на 2018 год</c:v>
                </c:pt>
                <c:pt idx="1">
                  <c:v>Исполнено</c:v>
                </c:pt>
              </c:strCache>
            </c:strRef>
          </c:cat>
          <c:val>
            <c:numRef>
              <c:f>Лист1!$B$2:$B$3</c:f>
              <c:numCache>
                <c:formatCode>\О\с\н\о\в\н\о\й</c:formatCode>
                <c:ptCount val="2"/>
                <c:pt idx="0">
                  <c:v>4015.7</c:v>
                </c:pt>
                <c:pt idx="1">
                  <c:v>3981.9</c:v>
                </c:pt>
              </c:numCache>
            </c:numRef>
          </c:val>
        </c:ser>
        <c:ser>
          <c:idx val="1"/>
          <c:order val="1"/>
          <c:tx>
            <c:strRef>
              <c:f>Лист1!$C$1</c:f>
              <c:strCache>
                <c:ptCount val="1"/>
                <c:pt idx="0">
                  <c:v>Охр.семьи и детства</c:v>
                </c:pt>
              </c:strCache>
            </c:strRef>
          </c:tx>
          <c:spPr>
            <a:solidFill>
              <a:srgbClr val="0083E6"/>
            </a:solidFill>
          </c:spPr>
          <c:invertIfNegative val="0"/>
          <c:dLbls>
            <c:dLbl>
              <c:idx val="0"/>
              <c:layout>
                <c:manualLayout>
                  <c:x val="1.3890166498022272E-2"/>
                  <c:y val="-5.8918667275761416E-3"/>
                </c:manualLayout>
              </c:layout>
              <c:tx>
                <c:rich>
                  <a:bodyPr/>
                  <a:lstStyle/>
                  <a:p>
                    <a:r>
                      <a:rPr lang="en-US" dirty="0" smtClean="0">
                        <a:latin typeface="Times New Roman" pitchFamily="18" charset="0"/>
                        <a:cs typeface="Times New Roman" pitchFamily="18" charset="0"/>
                      </a:rPr>
                      <a:t>266</a:t>
                    </a:r>
                    <a:r>
                      <a:rPr lang="ru-RU" dirty="0" smtClean="0">
                        <a:latin typeface="Times New Roman" pitchFamily="18" charset="0"/>
                        <a:cs typeface="Times New Roman" pitchFamily="18" charset="0"/>
                      </a:rPr>
                      <a:t>9,2</a:t>
                    </a:r>
                    <a:endParaRPr lang="en-US" dirty="0">
                      <a:latin typeface="Times New Roman" pitchFamily="18" charset="0"/>
                      <a:cs typeface="Times New Roman" pitchFamily="18" charset="0"/>
                    </a:endParaRPr>
                  </a:p>
                </c:rich>
              </c:tx>
              <c:dLblPos val="outEnd"/>
              <c:showLegendKey val="0"/>
              <c:showVal val="1"/>
              <c:showCatName val="0"/>
              <c:showSerName val="0"/>
              <c:showPercent val="0"/>
              <c:showBubbleSize val="0"/>
            </c:dLbl>
            <c:dLbl>
              <c:idx val="1"/>
              <c:layout>
                <c:manualLayout>
                  <c:x val="4.3296507083287281E-3"/>
                  <c:y val="9.4989400880740008E-4"/>
                </c:manualLayout>
              </c:layout>
              <c:tx>
                <c:rich>
                  <a:bodyPr/>
                  <a:lstStyle/>
                  <a:p>
                    <a:r>
                      <a:rPr lang="en-US" dirty="0" smtClean="0">
                        <a:latin typeface="Times New Roman" pitchFamily="18" charset="0"/>
                        <a:cs typeface="Times New Roman" pitchFamily="18" charset="0"/>
                      </a:rPr>
                      <a:t>262</a:t>
                    </a:r>
                    <a:r>
                      <a:rPr lang="ru-RU" dirty="0" smtClean="0">
                        <a:latin typeface="Times New Roman" pitchFamily="18" charset="0"/>
                        <a:cs typeface="Times New Roman" pitchFamily="18" charset="0"/>
                      </a:rPr>
                      <a:t>7,4</a:t>
                    </a:r>
                    <a:endParaRPr lang="en-US" dirty="0">
                      <a:latin typeface="Times New Roman" pitchFamily="18" charset="0"/>
                      <a:cs typeface="Times New Roman" pitchFamily="18" charset="0"/>
                    </a:endParaRPr>
                  </a:p>
                </c:rich>
              </c:tx>
              <c:dLblPos val="outEnd"/>
              <c:showLegendKey val="0"/>
              <c:showVal val="1"/>
              <c:showCatName val="0"/>
              <c:showSerName val="0"/>
              <c:showPercent val="0"/>
              <c:showBubbleSize val="0"/>
            </c:dLbl>
            <c:txPr>
              <a:bodyPr/>
              <a:lstStyle/>
              <a:p>
                <a:pPr>
                  <a:defRPr sz="1200">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на 2018 год</c:v>
                </c:pt>
                <c:pt idx="1">
                  <c:v>Исполнено</c:v>
                </c:pt>
              </c:strCache>
            </c:strRef>
          </c:cat>
          <c:val>
            <c:numRef>
              <c:f>Лист1!$C$2:$C$3</c:f>
              <c:numCache>
                <c:formatCode>\О\с\н\о\в\н\о\й</c:formatCode>
                <c:ptCount val="2"/>
                <c:pt idx="0">
                  <c:v>2667.4</c:v>
                </c:pt>
                <c:pt idx="1">
                  <c:v>2625.7</c:v>
                </c:pt>
              </c:numCache>
            </c:numRef>
          </c:val>
        </c:ser>
        <c:ser>
          <c:idx val="2"/>
          <c:order val="2"/>
          <c:tx>
            <c:strRef>
              <c:f>Лист1!$D$1</c:f>
              <c:strCache>
                <c:ptCount val="1"/>
                <c:pt idx="0">
                  <c:v>Соц.обслуживание2</c:v>
                </c:pt>
              </c:strCache>
            </c:strRef>
          </c:tx>
          <c:spPr>
            <a:solidFill>
              <a:srgbClr val="2FD5E7"/>
            </a:solidFill>
          </c:spPr>
          <c:invertIfNegative val="0"/>
          <c:dLbls>
            <c:dLbl>
              <c:idx val="0"/>
              <c:layout>
                <c:manualLayout>
                  <c:x val="1.4109248690284E-2"/>
                  <c:y val="-5.8278521313304714E-3"/>
                </c:manualLayout>
              </c:layout>
              <c:tx>
                <c:rich>
                  <a:bodyPr/>
                  <a:lstStyle/>
                  <a:p>
                    <a:r>
                      <a:rPr lang="en-US" dirty="0" smtClean="0">
                        <a:latin typeface="Times New Roman" pitchFamily="18" charset="0"/>
                        <a:cs typeface="Times New Roman" pitchFamily="18" charset="0"/>
                      </a:rPr>
                      <a:t>222</a:t>
                    </a:r>
                    <a:r>
                      <a:rPr lang="ru-RU" dirty="0" smtClean="0">
                        <a:latin typeface="Times New Roman" pitchFamily="18" charset="0"/>
                        <a:cs typeface="Times New Roman" pitchFamily="18" charset="0"/>
                      </a:rPr>
                      <a:t>0,2</a:t>
                    </a:r>
                    <a:endParaRPr lang="en-US" dirty="0">
                      <a:latin typeface="Times New Roman" pitchFamily="18" charset="0"/>
                      <a:cs typeface="Times New Roman" pitchFamily="18" charset="0"/>
                    </a:endParaRPr>
                  </a:p>
                </c:rich>
              </c:tx>
              <c:dLblPos val="outEnd"/>
              <c:showLegendKey val="0"/>
              <c:showVal val="1"/>
              <c:showCatName val="0"/>
              <c:showSerName val="0"/>
              <c:showPercent val="0"/>
              <c:showBubbleSize val="0"/>
            </c:dLbl>
            <c:dLbl>
              <c:idx val="1"/>
              <c:layout>
                <c:manualLayout>
                  <c:x val="3.9505896332795283E-2"/>
                  <c:y val="-5.8278521313304176E-3"/>
                </c:manualLayout>
              </c:layout>
              <c:tx>
                <c:rich>
                  <a:bodyPr/>
                  <a:lstStyle/>
                  <a:p>
                    <a:r>
                      <a:rPr lang="en-US" dirty="0" smtClean="0">
                        <a:latin typeface="Times New Roman" pitchFamily="18" charset="0"/>
                        <a:cs typeface="Times New Roman" pitchFamily="18" charset="0"/>
                      </a:rPr>
                      <a:t>22</a:t>
                    </a:r>
                    <a:r>
                      <a:rPr lang="ru-RU" dirty="0" smtClean="0">
                        <a:latin typeface="Times New Roman" pitchFamily="18" charset="0"/>
                        <a:cs typeface="Times New Roman" pitchFamily="18" charset="0"/>
                      </a:rPr>
                      <a:t>15,2</a:t>
                    </a:r>
                    <a:endParaRPr lang="en-US" dirty="0">
                      <a:latin typeface="Times New Roman" pitchFamily="18" charset="0"/>
                      <a:cs typeface="Times New Roman" pitchFamily="18" charset="0"/>
                    </a:endParaRPr>
                  </a:p>
                </c:rich>
              </c:tx>
              <c:dLblPos val="outEnd"/>
              <c:showLegendKey val="0"/>
              <c:showVal val="1"/>
              <c:showCatName val="0"/>
              <c:showSerName val="0"/>
              <c:showPercent val="0"/>
              <c:showBubbleSize val="0"/>
            </c:dLbl>
            <c:txPr>
              <a:bodyPr/>
              <a:lstStyle/>
              <a:p>
                <a:pPr>
                  <a:defRPr sz="1200">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на 2018 год</c:v>
                </c:pt>
                <c:pt idx="1">
                  <c:v>Исполнено</c:v>
                </c:pt>
              </c:strCache>
            </c:strRef>
          </c:cat>
          <c:val>
            <c:numRef>
              <c:f>Лист1!$D$2:$D$3</c:f>
              <c:numCache>
                <c:formatCode>\О\с\н\о\в\н\о\й</c:formatCode>
                <c:ptCount val="2"/>
                <c:pt idx="0">
                  <c:v>2221.5</c:v>
                </c:pt>
                <c:pt idx="1">
                  <c:v>2216.3000000000002</c:v>
                </c:pt>
              </c:numCache>
            </c:numRef>
          </c:val>
        </c:ser>
        <c:ser>
          <c:idx val="3"/>
          <c:order val="3"/>
          <c:tx>
            <c:strRef>
              <c:f>Лист1!$E$1</c:f>
              <c:strCache>
                <c:ptCount val="1"/>
                <c:pt idx="0">
                  <c:v>другие вопросы</c:v>
                </c:pt>
              </c:strCache>
            </c:strRef>
          </c:tx>
          <c:spPr>
            <a:solidFill>
              <a:srgbClr val="F696FF"/>
            </a:solidFill>
          </c:spPr>
          <c:invertIfNegative val="0"/>
          <c:dLbls>
            <c:txPr>
              <a:bodyPr/>
              <a:lstStyle/>
              <a:p>
                <a:pPr>
                  <a:defRPr sz="1200">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dLbls>
          <c:cat>
            <c:strRef>
              <c:f>Лист1!$A$2:$A$3</c:f>
              <c:strCache>
                <c:ptCount val="2"/>
                <c:pt idx="0">
                  <c:v>План на 2018 год</c:v>
                </c:pt>
                <c:pt idx="1">
                  <c:v>Исполнено</c:v>
                </c:pt>
              </c:strCache>
            </c:strRef>
          </c:cat>
          <c:val>
            <c:numRef>
              <c:f>Лист1!$E$2:$E$3</c:f>
              <c:numCache>
                <c:formatCode>\О\с\н\о\в\н\о\й</c:formatCode>
                <c:ptCount val="2"/>
                <c:pt idx="0">
                  <c:v>68.900000000000006</c:v>
                </c:pt>
                <c:pt idx="1">
                  <c:v>68.5</c:v>
                </c:pt>
              </c:numCache>
            </c:numRef>
          </c:val>
        </c:ser>
        <c:dLbls>
          <c:showLegendKey val="0"/>
          <c:showVal val="1"/>
          <c:showCatName val="0"/>
          <c:showSerName val="0"/>
          <c:showPercent val="0"/>
          <c:showBubbleSize val="0"/>
        </c:dLbls>
        <c:gapWidth val="88"/>
        <c:axId val="120457472"/>
        <c:axId val="120479744"/>
      </c:barChart>
      <c:catAx>
        <c:axId val="120457472"/>
        <c:scaling>
          <c:orientation val="minMax"/>
        </c:scaling>
        <c:delete val="0"/>
        <c:axPos val="b"/>
        <c:numFmt formatCode="\О\с\н\о\в\н\о\й" sourceLinked="1"/>
        <c:majorTickMark val="out"/>
        <c:minorTickMark val="none"/>
        <c:tickLblPos val="nextTo"/>
        <c:txPr>
          <a:bodyPr/>
          <a:lstStyle/>
          <a:p>
            <a:pPr>
              <a:defRPr sz="1600">
                <a:latin typeface="Times New Roman" pitchFamily="18" charset="0"/>
                <a:cs typeface="Times New Roman" pitchFamily="18" charset="0"/>
              </a:defRPr>
            </a:pPr>
            <a:endParaRPr lang="ru-RU"/>
          </a:p>
        </c:txPr>
        <c:crossAx val="120479744"/>
        <c:crosses val="autoZero"/>
        <c:auto val="1"/>
        <c:lblAlgn val="ctr"/>
        <c:lblOffset val="100"/>
        <c:noMultiLvlLbl val="0"/>
      </c:catAx>
      <c:valAx>
        <c:axId val="120479744"/>
        <c:scaling>
          <c:orientation val="minMax"/>
        </c:scaling>
        <c:delete val="1"/>
        <c:axPos val="l"/>
        <c:numFmt formatCode="\О\с\н\о\в\н\о\й" sourceLinked="1"/>
        <c:majorTickMark val="out"/>
        <c:minorTickMark val="none"/>
        <c:tickLblPos val="none"/>
        <c:crossAx val="120457472"/>
        <c:crosses val="autoZero"/>
        <c:crossBetween val="between"/>
      </c:valAx>
      <c:spPr>
        <a:noFill/>
        <a:ln w="25400">
          <a:noFill/>
        </a:ln>
      </c:spPr>
    </c:plotArea>
    <c:plotVisOnly val="1"/>
    <c:dispBlanksAs val="gap"/>
    <c:showDLblsOverMax val="0"/>
  </c:chart>
  <c:txPr>
    <a:bodyPr/>
    <a:lstStyle/>
    <a:p>
      <a:pPr>
        <a:defRPr sz="800">
          <a:latin typeface="Proxima Nova Lt" pitchFamily="50" charset="0"/>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gradFill>
              <a:gsLst>
                <a:gs pos="0">
                  <a:srgbClr val="CE2284"/>
                </a:gs>
                <a:gs pos="66000">
                  <a:srgbClr val="CE2284"/>
                </a:gs>
                <a:gs pos="100000">
                  <a:srgbClr val="2FD5E7"/>
                </a:gs>
              </a:gsLst>
              <a:lin ang="5400000" scaled="0"/>
            </a:gradFill>
            <a:effectLst>
              <a:outerShdw blurRad="50800" dist="38100" dir="2700000" algn="tl" rotWithShape="0">
                <a:prstClr val="black">
                  <a:alpha val="40000"/>
                </a:prstClr>
              </a:outerShdw>
            </a:effectLst>
          </c:spPr>
          <c:invertIfNegative val="0"/>
          <c:dLbls>
            <c:dLbl>
              <c:idx val="0"/>
              <c:layout>
                <c:manualLayout>
                  <c:x val="-9.0737909977276661E-3"/>
                  <c:y val="-1.7486015776883947E-2"/>
                </c:manualLayout>
              </c:layout>
              <c:tx>
                <c:rich>
                  <a:bodyPr/>
                  <a:lstStyle/>
                  <a:p>
                    <a:r>
                      <a:rPr lang="ru-RU" dirty="0" smtClean="0"/>
                      <a:t>800,09</a:t>
                    </a:r>
                    <a:endParaRPr lang="en-US" dirty="0"/>
                  </a:p>
                </c:rich>
              </c:tx>
              <c:dLblPos val="outEnd"/>
              <c:showLegendKey val="0"/>
              <c:showVal val="1"/>
              <c:showCatName val="0"/>
              <c:showSerName val="0"/>
              <c:showPercent val="0"/>
              <c:showBubbleSize val="0"/>
            </c:dLbl>
            <c:dLbl>
              <c:idx val="1"/>
              <c:layout>
                <c:manualLayout>
                  <c:x val="0"/>
                  <c:y val="2.3314687702511931E-2"/>
                </c:manualLayout>
              </c:layout>
              <c:tx>
                <c:rich>
                  <a:bodyPr/>
                  <a:lstStyle/>
                  <a:p>
                    <a:r>
                      <a:rPr lang="ru-RU" smtClean="0"/>
                      <a:t>797,4</a:t>
                    </a:r>
                    <a:endParaRPr lang="en-US"/>
                  </a:p>
                </c:rich>
              </c:tx>
              <c:dLblPos val="outEnd"/>
              <c:showLegendKey val="0"/>
              <c:showVal val="1"/>
              <c:showCatName val="0"/>
              <c:showSerName val="0"/>
              <c:showPercent val="0"/>
              <c:showBubbleSize val="0"/>
            </c:dLbl>
            <c:txPr>
              <a:bodyPr/>
              <a:lstStyle/>
              <a:p>
                <a:pPr>
                  <a:defRPr sz="1200" b="1"/>
                </a:pPr>
                <a:endParaRPr lang="ru-RU"/>
              </a:p>
            </c:txPr>
            <c:dLblPos val="outEnd"/>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5</c:v>
                </c:pt>
                <c:pt idx="1">
                  <c:v>4</c:v>
                </c:pt>
              </c:numCache>
            </c:numRef>
          </c:val>
        </c:ser>
        <c:dLbls>
          <c:showLegendKey val="0"/>
          <c:showVal val="0"/>
          <c:showCatName val="0"/>
          <c:showSerName val="0"/>
          <c:showPercent val="0"/>
          <c:showBubbleSize val="0"/>
        </c:dLbls>
        <c:gapWidth val="150"/>
        <c:axId val="102409728"/>
        <c:axId val="102411264"/>
      </c:barChart>
      <c:catAx>
        <c:axId val="102409728"/>
        <c:scaling>
          <c:orientation val="minMax"/>
        </c:scaling>
        <c:delete val="0"/>
        <c:axPos val="b"/>
        <c:majorTickMark val="out"/>
        <c:minorTickMark val="none"/>
        <c:tickLblPos val="nextTo"/>
        <c:txPr>
          <a:bodyPr/>
          <a:lstStyle/>
          <a:p>
            <a:pPr>
              <a:defRPr sz="1400">
                <a:latin typeface="Times New Roman" pitchFamily="18" charset="0"/>
                <a:cs typeface="Times New Roman" pitchFamily="18" charset="0"/>
              </a:defRPr>
            </a:pPr>
            <a:endParaRPr lang="ru-RU"/>
          </a:p>
        </c:txPr>
        <c:crossAx val="102411264"/>
        <c:crosses val="autoZero"/>
        <c:auto val="1"/>
        <c:lblAlgn val="ctr"/>
        <c:lblOffset val="100"/>
        <c:noMultiLvlLbl val="0"/>
      </c:catAx>
      <c:valAx>
        <c:axId val="102411264"/>
        <c:scaling>
          <c:orientation val="minMax"/>
        </c:scaling>
        <c:delete val="1"/>
        <c:axPos val="l"/>
        <c:numFmt formatCode="\О\с\н\о\в\н\о\й" sourceLinked="1"/>
        <c:majorTickMark val="out"/>
        <c:minorTickMark val="none"/>
        <c:tickLblPos val="nextTo"/>
        <c:crossAx val="1024097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28241048181640893"/>
          <c:w val="0.95418404770570286"/>
          <c:h val="0.2938413729387723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8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525258.1</c:v>
                </c:pt>
                <c:pt idx="1">
                  <c:v>498890.6</c:v>
                </c:pt>
                <c:pt idx="2">
                  <c:v>494046.9</c:v>
                </c:pt>
              </c:numCache>
            </c:numRef>
          </c:val>
          <c:smooth val="0"/>
        </c:ser>
        <c:dLbls>
          <c:showLegendKey val="0"/>
          <c:showVal val="1"/>
          <c:showCatName val="0"/>
          <c:showSerName val="0"/>
          <c:showPercent val="0"/>
          <c:showBubbleSize val="0"/>
        </c:dLbls>
        <c:marker val="1"/>
        <c:smooth val="0"/>
        <c:axId val="120219904"/>
        <c:axId val="120239232"/>
      </c:lineChart>
      <c:catAx>
        <c:axId val="120219904"/>
        <c:scaling>
          <c:orientation val="minMax"/>
        </c:scaling>
        <c:delete val="0"/>
        <c:axPos val="b"/>
        <c:numFmt formatCode="\О\с\н\о\в\н\о\й" sourceLinked="1"/>
        <c:majorTickMark val="out"/>
        <c:minorTickMark val="none"/>
        <c:tickLblPos val="nextTo"/>
        <c:txPr>
          <a:bodyPr/>
          <a:lstStyle/>
          <a:p>
            <a:pPr>
              <a:defRPr sz="800" b="0" baseline="0">
                <a:latin typeface="Times New Roman" pitchFamily="18" charset="0"/>
              </a:defRPr>
            </a:pPr>
            <a:endParaRPr lang="ru-RU"/>
          </a:p>
        </c:txPr>
        <c:crossAx val="120239232"/>
        <c:crosses val="autoZero"/>
        <c:auto val="1"/>
        <c:lblAlgn val="ctr"/>
        <c:lblOffset val="100"/>
        <c:noMultiLvlLbl val="0"/>
      </c:catAx>
      <c:valAx>
        <c:axId val="120239232"/>
        <c:scaling>
          <c:orientation val="minMax"/>
        </c:scaling>
        <c:delete val="1"/>
        <c:axPos val="l"/>
        <c:numFmt formatCode="\О\с\н\о\в\н\о\й" sourceLinked="1"/>
        <c:majorTickMark val="out"/>
        <c:minorTickMark val="none"/>
        <c:tickLblPos val="none"/>
        <c:crossAx val="1202199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97E-2"/>
          <c:y val="0.47407075599354948"/>
          <c:w val="0.91573930466778564"/>
          <c:h val="0.14371302988005591"/>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708860</c:v>
                </c:pt>
                <c:pt idx="1">
                  <c:v>648171.4</c:v>
                </c:pt>
                <c:pt idx="2">
                  <c:v>640559.69999999541</c:v>
                </c:pt>
              </c:numCache>
            </c:numRef>
          </c:val>
          <c:smooth val="0"/>
        </c:ser>
        <c:dLbls>
          <c:showLegendKey val="0"/>
          <c:showVal val="1"/>
          <c:showCatName val="0"/>
          <c:showSerName val="0"/>
          <c:showPercent val="0"/>
          <c:showBubbleSize val="0"/>
        </c:dLbls>
        <c:marker val="1"/>
        <c:smooth val="0"/>
        <c:axId val="120262016"/>
        <c:axId val="120273152"/>
      </c:lineChart>
      <c:catAx>
        <c:axId val="120262016"/>
        <c:scaling>
          <c:orientation val="minMax"/>
        </c:scaling>
        <c:delete val="0"/>
        <c:axPos val="b"/>
        <c:numFmt formatCode="\О\с\н\о\в\н\о\й" sourceLinked="1"/>
        <c:majorTickMark val="out"/>
        <c:minorTickMark val="none"/>
        <c:tickLblPos val="nextTo"/>
        <c:txPr>
          <a:bodyPr/>
          <a:lstStyle/>
          <a:p>
            <a:pPr>
              <a:defRPr baseline="0">
                <a:latin typeface="Times New Roman" pitchFamily="18" charset="0"/>
              </a:defRPr>
            </a:pPr>
            <a:endParaRPr lang="ru-RU"/>
          </a:p>
        </c:txPr>
        <c:crossAx val="120273152"/>
        <c:crosses val="autoZero"/>
        <c:auto val="1"/>
        <c:lblAlgn val="ctr"/>
        <c:lblOffset val="100"/>
        <c:noMultiLvlLbl val="0"/>
      </c:catAx>
      <c:valAx>
        <c:axId val="120273152"/>
        <c:scaling>
          <c:orientation val="minMax"/>
        </c:scaling>
        <c:delete val="1"/>
        <c:axPos val="l"/>
        <c:numFmt formatCode="\О\с\н\о\в\н\о\й" sourceLinked="1"/>
        <c:majorTickMark val="out"/>
        <c:minorTickMark val="none"/>
        <c:tickLblPos val="none"/>
        <c:crossAx val="120262016"/>
        <c:crosses val="autoZero"/>
        <c:crossBetween val="between"/>
      </c:valAx>
    </c:plotArea>
    <c:plotVisOnly val="1"/>
    <c:dispBlanksAs val="gap"/>
    <c:showDLblsOverMax val="0"/>
  </c:chart>
  <c:txPr>
    <a:bodyPr/>
    <a:lstStyle/>
    <a:p>
      <a:pPr>
        <a:defRPr sz="800" baseline="0">
          <a:latin typeface="Times New Roman" pitchFamily="18" charset="0"/>
        </a:defRPr>
      </a:pPr>
      <a:endParaRPr lang="ru-RU"/>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365371800270012E-2"/>
          <c:y val="0.43880421909491829"/>
          <c:w val="0.96219097686141464"/>
          <c:h val="0.1708916924753544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0"/>
              <c:spPr/>
              <c:txPr>
                <a:bodyPr/>
                <a:lstStyle/>
                <a:p>
                  <a:pPr>
                    <a:defRPr sz="700" baseline="0">
                      <a:latin typeface="Times New Roman" pitchFamily="18" charset="0"/>
                    </a:defRPr>
                  </a:pPr>
                  <a:endParaRPr lang="ru-RU"/>
                </a:p>
              </c:txPr>
              <c:dLblPos val="t"/>
              <c:showLegendKey val="0"/>
              <c:showVal val="1"/>
              <c:showCatName val="0"/>
              <c:showSerName val="0"/>
              <c:showPercent val="0"/>
              <c:showBubbleSize val="0"/>
            </c:dLbl>
            <c:txPr>
              <a:bodyPr/>
              <a:lstStyle/>
              <a:p>
                <a:pPr>
                  <a:defRPr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225374.9</c:v>
                </c:pt>
                <c:pt idx="1">
                  <c:v>310620.3</c:v>
                </c:pt>
                <c:pt idx="2">
                  <c:v>307161.40000000002</c:v>
                </c:pt>
              </c:numCache>
            </c:numRef>
          </c:val>
          <c:smooth val="0"/>
        </c:ser>
        <c:dLbls>
          <c:showLegendKey val="0"/>
          <c:showVal val="1"/>
          <c:showCatName val="0"/>
          <c:showSerName val="0"/>
          <c:showPercent val="0"/>
          <c:showBubbleSize val="0"/>
        </c:dLbls>
        <c:marker val="1"/>
        <c:smooth val="0"/>
        <c:axId val="120322304"/>
        <c:axId val="120791040"/>
      </c:lineChart>
      <c:catAx>
        <c:axId val="120322304"/>
        <c:scaling>
          <c:orientation val="minMax"/>
        </c:scaling>
        <c:delete val="0"/>
        <c:axPos val="b"/>
        <c:numFmt formatCode="\О\с\н\о\в\н\о\й" sourceLinked="1"/>
        <c:majorTickMark val="out"/>
        <c:minorTickMark val="none"/>
        <c:tickLblPos val="nextTo"/>
        <c:txPr>
          <a:bodyPr/>
          <a:lstStyle/>
          <a:p>
            <a:pPr>
              <a:defRPr baseline="0">
                <a:latin typeface="Times New Roman" pitchFamily="18" charset="0"/>
              </a:defRPr>
            </a:pPr>
            <a:endParaRPr lang="ru-RU"/>
          </a:p>
        </c:txPr>
        <c:crossAx val="120791040"/>
        <c:crosses val="autoZero"/>
        <c:auto val="1"/>
        <c:lblAlgn val="ctr"/>
        <c:lblOffset val="100"/>
        <c:noMultiLvlLbl val="0"/>
      </c:catAx>
      <c:valAx>
        <c:axId val="120791040"/>
        <c:scaling>
          <c:orientation val="minMax"/>
        </c:scaling>
        <c:delete val="1"/>
        <c:axPos val="l"/>
        <c:numFmt formatCode="\О\с\н\о\в\н\о\й" sourceLinked="1"/>
        <c:majorTickMark val="out"/>
        <c:minorTickMark val="none"/>
        <c:tickLblPos val="none"/>
        <c:crossAx val="120322304"/>
        <c:crosses val="autoZero"/>
        <c:crossBetween val="between"/>
      </c:valAx>
    </c:plotArea>
    <c:plotVisOnly val="1"/>
    <c:dispBlanksAs val="gap"/>
    <c:showDLblsOverMax val="0"/>
  </c:chart>
  <c:txPr>
    <a:bodyPr/>
    <a:lstStyle/>
    <a:p>
      <a:pPr>
        <a:defRPr sz="800">
          <a:latin typeface="Proxima Nova Rg" pitchFamily="50" charset="0"/>
        </a:defRPr>
      </a:pPr>
      <a:endParaRPr lang="ru-RU"/>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607295695997411E-2"/>
          <c:y val="0.43174300992269032"/>
          <c:w val="0.94671490873753938"/>
          <c:h val="0.22669340980323929"/>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8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118414.3</c:v>
                </c:pt>
                <c:pt idx="1">
                  <c:v>167334.9</c:v>
                </c:pt>
                <c:pt idx="2">
                  <c:v>164920.1</c:v>
                </c:pt>
              </c:numCache>
            </c:numRef>
          </c:val>
          <c:smooth val="0"/>
        </c:ser>
        <c:dLbls>
          <c:showLegendKey val="0"/>
          <c:showVal val="1"/>
          <c:showCatName val="0"/>
          <c:showSerName val="0"/>
          <c:showPercent val="0"/>
          <c:showBubbleSize val="0"/>
        </c:dLbls>
        <c:marker val="1"/>
        <c:smooth val="0"/>
        <c:axId val="120794112"/>
        <c:axId val="120824960"/>
      </c:lineChart>
      <c:catAx>
        <c:axId val="120794112"/>
        <c:scaling>
          <c:orientation val="minMax"/>
        </c:scaling>
        <c:delete val="0"/>
        <c:axPos val="b"/>
        <c:numFmt formatCode="\О\с\н\о\в\н\о\й" sourceLinked="1"/>
        <c:majorTickMark val="out"/>
        <c:minorTickMark val="none"/>
        <c:tickLblPos val="nextTo"/>
        <c:txPr>
          <a:bodyPr/>
          <a:lstStyle/>
          <a:p>
            <a:pPr>
              <a:defRPr baseline="0">
                <a:latin typeface="Times New Roman" pitchFamily="18" charset="0"/>
              </a:defRPr>
            </a:pPr>
            <a:endParaRPr lang="ru-RU"/>
          </a:p>
        </c:txPr>
        <c:crossAx val="120824960"/>
        <c:crosses val="autoZero"/>
        <c:auto val="1"/>
        <c:lblAlgn val="ctr"/>
        <c:lblOffset val="100"/>
        <c:noMultiLvlLbl val="0"/>
      </c:catAx>
      <c:valAx>
        <c:axId val="120824960"/>
        <c:scaling>
          <c:orientation val="minMax"/>
        </c:scaling>
        <c:delete val="1"/>
        <c:axPos val="l"/>
        <c:numFmt formatCode="\О\с\н\о\в\н\о\й" sourceLinked="1"/>
        <c:majorTickMark val="out"/>
        <c:minorTickMark val="none"/>
        <c:tickLblPos val="none"/>
        <c:crossAx val="120794112"/>
        <c:crosses val="autoZero"/>
        <c:crossBetween val="between"/>
      </c:valAx>
    </c:plotArea>
    <c:plotVisOnly val="1"/>
    <c:dispBlanksAs val="gap"/>
    <c:showDLblsOverMax val="0"/>
  </c:chart>
  <c:txPr>
    <a:bodyPr/>
    <a:lstStyle/>
    <a:p>
      <a:pPr>
        <a:defRPr sz="800"/>
      </a:pPr>
      <a:endParaRPr lang="ru-RU"/>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536762831516772E-2"/>
          <c:y val="0.40067134126351128"/>
          <c:w val="0.96215704527002432"/>
          <c:h val="0.2696527570498222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173.5</c:v>
                </c:pt>
                <c:pt idx="1">
                  <c:v>250</c:v>
                </c:pt>
                <c:pt idx="2">
                  <c:v>250</c:v>
                </c:pt>
              </c:numCache>
            </c:numRef>
          </c:val>
          <c:smooth val="0"/>
        </c:ser>
        <c:dLbls>
          <c:showLegendKey val="0"/>
          <c:showVal val="1"/>
          <c:showCatName val="0"/>
          <c:showSerName val="0"/>
          <c:showPercent val="0"/>
          <c:showBubbleSize val="0"/>
        </c:dLbls>
        <c:marker val="1"/>
        <c:smooth val="0"/>
        <c:axId val="120843648"/>
        <c:axId val="120891648"/>
      </c:lineChart>
      <c:catAx>
        <c:axId val="120843648"/>
        <c:scaling>
          <c:orientation val="minMax"/>
        </c:scaling>
        <c:delete val="0"/>
        <c:axPos val="b"/>
        <c:numFmt formatCode="\О\с\н\о\в\н\о\й" sourceLinked="1"/>
        <c:majorTickMark val="out"/>
        <c:minorTickMark val="none"/>
        <c:tickLblPos val="nextTo"/>
        <c:crossAx val="120891648"/>
        <c:crosses val="autoZero"/>
        <c:auto val="1"/>
        <c:lblAlgn val="ctr"/>
        <c:lblOffset val="100"/>
        <c:noMultiLvlLbl val="0"/>
      </c:catAx>
      <c:valAx>
        <c:axId val="120891648"/>
        <c:scaling>
          <c:orientation val="minMax"/>
        </c:scaling>
        <c:delete val="1"/>
        <c:axPos val="l"/>
        <c:numFmt formatCode="\О\с\н\о\в\н\о\й" sourceLinked="1"/>
        <c:majorTickMark val="out"/>
        <c:minorTickMark val="none"/>
        <c:tickLblPos val="none"/>
        <c:crossAx val="120843648"/>
        <c:crosses val="autoZero"/>
        <c:crossBetween val="between"/>
      </c:valAx>
    </c:plotArea>
    <c:plotVisOnly val="1"/>
    <c:dispBlanksAs val="gap"/>
    <c:showDLblsOverMax val="0"/>
  </c:chart>
  <c:txPr>
    <a:bodyPr/>
    <a:lstStyle/>
    <a:p>
      <a:pPr>
        <a:defRPr sz="800" baseline="0">
          <a:latin typeface="Times New Roman" pitchFamily="18" charset="0"/>
        </a:defRPr>
      </a:pPr>
      <a:endParaRPr lang="ru-RU"/>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97E-2"/>
          <c:y val="0.43174300992269032"/>
          <c:w val="0.88496812538391956"/>
          <c:h val="0.30072430439182951"/>
        </c:manualLayout>
      </c:layout>
      <c:lineChart>
        <c:grouping val="standard"/>
        <c:varyColors val="0"/>
        <c:ser>
          <c:idx val="0"/>
          <c:order val="0"/>
          <c:tx>
            <c:strRef>
              <c:f>Лист1!$B$1</c:f>
              <c:strCache>
                <c:ptCount val="1"/>
                <c:pt idx="0">
                  <c:v>Ряд 1</c:v>
                </c:pt>
              </c:strCache>
            </c:strRef>
          </c:tx>
          <c:spPr>
            <a:ln w="12700">
              <a:solidFill>
                <a:srgbClr val="E9559F"/>
              </a:solidFill>
            </a:ln>
          </c:spPr>
          <c:marker>
            <c:symbol val="circle"/>
            <c:size val="5"/>
            <c:spPr>
              <a:solidFill>
                <a:schemeClr val="bg1"/>
              </a:solidFill>
              <a:ln w="22225">
                <a:solidFill>
                  <a:srgbClr val="E9559F"/>
                </a:solidFill>
              </a:ln>
            </c:spPr>
          </c:marker>
          <c:dLbls>
            <c:txPr>
              <a:bodyPr/>
              <a:lstStyle/>
              <a:p>
                <a:pPr>
                  <a:defRPr sz="8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170513.9</c:v>
                </c:pt>
                <c:pt idx="1">
                  <c:v>225176.5</c:v>
                </c:pt>
                <c:pt idx="2">
                  <c:v>223184.9</c:v>
                </c:pt>
              </c:numCache>
            </c:numRef>
          </c:val>
          <c:smooth val="0"/>
        </c:ser>
        <c:dLbls>
          <c:showLegendKey val="0"/>
          <c:showVal val="1"/>
          <c:showCatName val="0"/>
          <c:showSerName val="0"/>
          <c:showPercent val="0"/>
          <c:showBubbleSize val="0"/>
        </c:dLbls>
        <c:marker val="1"/>
        <c:smooth val="0"/>
        <c:axId val="120537856"/>
        <c:axId val="120540544"/>
      </c:lineChart>
      <c:catAx>
        <c:axId val="120537856"/>
        <c:scaling>
          <c:orientation val="minMax"/>
        </c:scaling>
        <c:delete val="0"/>
        <c:axPos val="b"/>
        <c:numFmt formatCode="\О\с\н\о\в\н\о\й" sourceLinked="1"/>
        <c:majorTickMark val="out"/>
        <c:minorTickMark val="none"/>
        <c:tickLblPos val="nextTo"/>
        <c:txPr>
          <a:bodyPr/>
          <a:lstStyle/>
          <a:p>
            <a:pPr>
              <a:defRPr sz="800" baseline="0">
                <a:latin typeface="Times New Roman" pitchFamily="18" charset="0"/>
              </a:defRPr>
            </a:pPr>
            <a:endParaRPr lang="ru-RU"/>
          </a:p>
        </c:txPr>
        <c:crossAx val="120540544"/>
        <c:crosses val="autoZero"/>
        <c:auto val="1"/>
        <c:lblAlgn val="ctr"/>
        <c:lblOffset val="100"/>
        <c:noMultiLvlLbl val="0"/>
      </c:catAx>
      <c:valAx>
        <c:axId val="120540544"/>
        <c:scaling>
          <c:orientation val="minMax"/>
        </c:scaling>
        <c:delete val="1"/>
        <c:axPos val="l"/>
        <c:numFmt formatCode="\О\с\н\о\в\н\о\й" sourceLinked="1"/>
        <c:majorTickMark val="out"/>
        <c:minorTickMark val="none"/>
        <c:tickLblPos val="none"/>
        <c:crossAx val="12053785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7E-2"/>
          <c:y val="0.52486405127856461"/>
          <c:w val="0.91466836903844451"/>
          <c:h val="0.18778721208800508"/>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26200.7</c:v>
                </c:pt>
                <c:pt idx="1">
                  <c:v>35549</c:v>
                </c:pt>
                <c:pt idx="2">
                  <c:v>35094.9</c:v>
                </c:pt>
              </c:numCache>
            </c:numRef>
          </c:val>
          <c:smooth val="0"/>
        </c:ser>
        <c:dLbls>
          <c:showLegendKey val="0"/>
          <c:showVal val="1"/>
          <c:showCatName val="0"/>
          <c:showSerName val="0"/>
          <c:showPercent val="0"/>
          <c:showBubbleSize val="0"/>
        </c:dLbls>
        <c:marker val="1"/>
        <c:smooth val="0"/>
        <c:axId val="120628736"/>
        <c:axId val="120655232"/>
      </c:lineChart>
      <c:catAx>
        <c:axId val="120628736"/>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0655232"/>
        <c:crosses val="autoZero"/>
        <c:auto val="1"/>
        <c:lblAlgn val="ctr"/>
        <c:lblOffset val="100"/>
        <c:noMultiLvlLbl val="0"/>
      </c:catAx>
      <c:valAx>
        <c:axId val="120655232"/>
        <c:scaling>
          <c:orientation val="minMax"/>
        </c:scaling>
        <c:delete val="1"/>
        <c:axPos val="l"/>
        <c:numFmt formatCode="\О\с\н\о\в\н\о\й" sourceLinked="1"/>
        <c:majorTickMark val="out"/>
        <c:minorTickMark val="none"/>
        <c:tickLblPos val="none"/>
        <c:crossAx val="120628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280518431027158E-2"/>
          <c:y val="0.44952056328566026"/>
          <c:w val="0.88159003374257261"/>
          <c:h val="0.300724304391829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1"/>
              <c:layout>
                <c:manualLayout>
                  <c:x val="-1.8713687687962121E-2"/>
                  <c:y val="9.356659657767448E-3"/>
                </c:manualLayout>
              </c:layout>
              <c:tx>
                <c:rich>
                  <a:bodyPr/>
                  <a:lstStyle/>
                  <a:p>
                    <a:r>
                      <a:rPr lang="en-US"/>
                      <a:t>1</a:t>
                    </a:r>
                    <a:r>
                      <a:rPr lang="ru-RU"/>
                      <a:t> </a:t>
                    </a:r>
                    <a:r>
                      <a:rPr lang="en-US"/>
                      <a:t>009 211,1</a:t>
                    </a:r>
                  </a:p>
                </c:rich>
              </c:tx>
              <c:dLblPos val="t"/>
              <c:showLegendKey val="0"/>
              <c:showVal val="1"/>
              <c:showCatName val="0"/>
              <c:showSerName val="0"/>
              <c:showPercent val="0"/>
              <c:showBubbleSize val="0"/>
            </c:dLbl>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765250.8</c:v>
                </c:pt>
                <c:pt idx="1">
                  <c:v>1009211.1</c:v>
                </c:pt>
                <c:pt idx="2">
                  <c:v>995996.4</c:v>
                </c:pt>
              </c:numCache>
            </c:numRef>
          </c:val>
          <c:smooth val="0"/>
        </c:ser>
        <c:dLbls>
          <c:showLegendKey val="0"/>
          <c:showVal val="1"/>
          <c:showCatName val="0"/>
          <c:showSerName val="0"/>
          <c:showPercent val="0"/>
          <c:showBubbleSize val="0"/>
        </c:dLbls>
        <c:marker val="1"/>
        <c:smooth val="0"/>
        <c:axId val="120690560"/>
        <c:axId val="120693504"/>
      </c:lineChart>
      <c:catAx>
        <c:axId val="120690560"/>
        <c:scaling>
          <c:orientation val="minMax"/>
        </c:scaling>
        <c:delete val="0"/>
        <c:axPos val="b"/>
        <c:numFmt formatCode="\О\с\н\о\в\н\о\й" sourceLinked="1"/>
        <c:majorTickMark val="out"/>
        <c:minorTickMark val="none"/>
        <c:tickLblPos val="nextTo"/>
        <c:crossAx val="120693504"/>
        <c:crosses val="autoZero"/>
        <c:auto val="1"/>
        <c:lblAlgn val="ctr"/>
        <c:lblOffset val="100"/>
        <c:noMultiLvlLbl val="0"/>
      </c:catAx>
      <c:valAx>
        <c:axId val="120693504"/>
        <c:scaling>
          <c:orientation val="minMax"/>
        </c:scaling>
        <c:delete val="1"/>
        <c:axPos val="l"/>
        <c:numFmt formatCode="\О\с\н\о\в\н\о\й" sourceLinked="1"/>
        <c:majorTickMark val="out"/>
        <c:minorTickMark val="none"/>
        <c:tickLblPos val="none"/>
        <c:crossAx val="120690560"/>
        <c:crosses val="autoZero"/>
        <c:crossBetween val="between"/>
      </c:valAx>
    </c:plotArea>
    <c:plotVisOnly val="1"/>
    <c:dispBlanksAs val="gap"/>
    <c:showDLblsOverMax val="0"/>
  </c:chart>
  <c:txPr>
    <a:bodyPr/>
    <a:lstStyle/>
    <a:p>
      <a:pPr>
        <a:defRPr sz="700" baseline="0">
          <a:latin typeface="Times New Roman" pitchFamily="18" charset="0"/>
        </a:defRPr>
      </a:pPr>
      <a:endParaRPr lang="ru-RU"/>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501189842940783E-2"/>
          <c:y val="0.43174300992269032"/>
          <c:w val="0.93210122579608967"/>
          <c:h val="0.2333385326470245"/>
        </c:manualLayout>
      </c:layout>
      <c:lineChart>
        <c:grouping val="standard"/>
        <c:varyColors val="0"/>
        <c:ser>
          <c:idx val="0"/>
          <c:order val="0"/>
          <c:tx>
            <c:strRef>
              <c:f>Лист1!$B$1</c:f>
              <c:strCache>
                <c:ptCount val="1"/>
                <c:pt idx="0">
                  <c:v>Ряд 1</c:v>
                </c:pt>
              </c:strCache>
            </c:strRef>
          </c:tx>
          <c:spPr>
            <a:ln w="12700">
              <a:solidFill>
                <a:srgbClr val="E13A0D"/>
              </a:solidFill>
            </a:ln>
          </c:spPr>
          <c:marker>
            <c:symbol val="circle"/>
            <c:size val="5"/>
            <c:spPr>
              <a:solidFill>
                <a:schemeClr val="bg1"/>
              </a:solidFill>
              <a:ln w="22225">
                <a:solidFill>
                  <a:srgbClr val="E13A0D"/>
                </a:solidFill>
              </a:ln>
            </c:spPr>
          </c:marker>
          <c:dLbls>
            <c:dLbl>
              <c:idx val="1"/>
              <c:tx>
                <c:rich>
                  <a:bodyPr/>
                  <a:lstStyle/>
                  <a:p>
                    <a:r>
                      <a:rPr lang="en-US"/>
                      <a:t>68 </a:t>
                    </a:r>
                    <a:r>
                      <a:rPr lang="en-US" smtClean="0"/>
                      <a:t>5</a:t>
                    </a:r>
                    <a:r>
                      <a:rPr lang="ru-RU" smtClean="0"/>
                      <a:t>2</a:t>
                    </a:r>
                    <a:r>
                      <a:rPr lang="en-US" smtClean="0"/>
                      <a:t>7,8</a:t>
                    </a:r>
                    <a:endParaRPr lang="en-US"/>
                  </a:p>
                </c:rich>
              </c:tx>
              <c:dLblPos val="t"/>
              <c:showLegendKey val="0"/>
              <c:showVal val="1"/>
              <c:showCatName val="0"/>
              <c:showSerName val="0"/>
              <c:showPercent val="0"/>
              <c:showBubbleSize val="0"/>
            </c:dLbl>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47322.6</c:v>
                </c:pt>
                <c:pt idx="1">
                  <c:v>68257.8</c:v>
                </c:pt>
                <c:pt idx="2">
                  <c:v>67523.199999999997</c:v>
                </c:pt>
              </c:numCache>
            </c:numRef>
          </c:val>
          <c:smooth val="0"/>
        </c:ser>
        <c:dLbls>
          <c:showLegendKey val="0"/>
          <c:showVal val="1"/>
          <c:showCatName val="0"/>
          <c:showSerName val="0"/>
          <c:showPercent val="0"/>
          <c:showBubbleSize val="0"/>
        </c:dLbls>
        <c:marker val="1"/>
        <c:smooth val="0"/>
        <c:axId val="120708096"/>
        <c:axId val="120747904"/>
      </c:lineChart>
      <c:catAx>
        <c:axId val="120708096"/>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0747904"/>
        <c:crosses val="autoZero"/>
        <c:auto val="1"/>
        <c:lblAlgn val="ctr"/>
        <c:lblOffset val="100"/>
        <c:noMultiLvlLbl val="0"/>
      </c:catAx>
      <c:valAx>
        <c:axId val="120747904"/>
        <c:scaling>
          <c:orientation val="minMax"/>
        </c:scaling>
        <c:delete val="1"/>
        <c:axPos val="l"/>
        <c:numFmt formatCode="\О\с\н\о\в\н\о\й" sourceLinked="1"/>
        <c:majorTickMark val="out"/>
        <c:minorTickMark val="none"/>
        <c:tickLblPos val="none"/>
        <c:crossAx val="1207080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775617515923795E-3"/>
          <c:y val="0.47407075599354442"/>
          <c:w val="0.81860727717274662"/>
          <c:h val="0.19499026128551031"/>
        </c:manualLayout>
      </c:layout>
      <c:lineChart>
        <c:grouping val="standard"/>
        <c:varyColors val="0"/>
        <c:ser>
          <c:idx val="0"/>
          <c:order val="0"/>
          <c:tx>
            <c:strRef>
              <c:f>Лист1!$B$1</c:f>
              <c:strCache>
                <c:ptCount val="1"/>
                <c:pt idx="0">
                  <c:v>Ряд 1</c:v>
                </c:pt>
              </c:strCache>
            </c:strRef>
          </c:tx>
          <c:spPr>
            <a:ln w="12700">
              <a:solidFill>
                <a:srgbClr val="E13A0D"/>
              </a:solidFill>
            </a:ln>
          </c:spPr>
          <c:marker>
            <c:symbol val="circle"/>
            <c:size val="5"/>
            <c:spPr>
              <a:solidFill>
                <a:schemeClr val="bg1"/>
              </a:solidFill>
              <a:ln w="22225">
                <a:solidFill>
                  <a:srgbClr val="E13A0D"/>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429895.2</c:v>
                </c:pt>
                <c:pt idx="1">
                  <c:v>671600.2</c:v>
                </c:pt>
                <c:pt idx="2">
                  <c:v>666657</c:v>
                </c:pt>
              </c:numCache>
            </c:numRef>
          </c:val>
          <c:smooth val="0"/>
        </c:ser>
        <c:dLbls>
          <c:showLegendKey val="0"/>
          <c:showVal val="1"/>
          <c:showCatName val="0"/>
          <c:showSerName val="0"/>
          <c:showPercent val="0"/>
          <c:showBubbleSize val="0"/>
        </c:dLbls>
        <c:marker val="1"/>
        <c:smooth val="0"/>
        <c:axId val="121180544"/>
        <c:axId val="121183232"/>
      </c:lineChart>
      <c:catAx>
        <c:axId val="121180544"/>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1183232"/>
        <c:crosses val="autoZero"/>
        <c:auto val="1"/>
        <c:lblAlgn val="ctr"/>
        <c:lblOffset val="100"/>
        <c:noMultiLvlLbl val="0"/>
      </c:catAx>
      <c:valAx>
        <c:axId val="121183232"/>
        <c:scaling>
          <c:orientation val="minMax"/>
        </c:scaling>
        <c:delete val="1"/>
        <c:axPos val="l"/>
        <c:numFmt formatCode="\О\с\н\о\в\н\о\й" sourceLinked="1"/>
        <c:majorTickMark val="out"/>
        <c:minorTickMark val="none"/>
        <c:tickLblPos val="none"/>
        <c:crossAx val="1211805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349868716519238E-2"/>
          <c:y val="0.13838553119340641"/>
          <c:w val="0.92848042010713849"/>
          <c:h val="0.78550242665022019"/>
        </c:manualLayout>
      </c:layout>
      <c:barChart>
        <c:barDir val="bar"/>
        <c:grouping val="clustered"/>
        <c:varyColors val="0"/>
        <c:ser>
          <c:idx val="0"/>
          <c:order val="0"/>
          <c:tx>
            <c:strRef>
              <c:f>Лист1!$B$1</c:f>
              <c:strCache>
                <c:ptCount val="1"/>
                <c:pt idx="0">
                  <c:v>Ряд 1</c:v>
                </c:pt>
              </c:strCache>
            </c:strRef>
          </c:tx>
          <c:invertIfNegative val="0"/>
          <c:dPt>
            <c:idx val="0"/>
            <c:invertIfNegative val="0"/>
            <c:bubble3D val="0"/>
            <c:spPr>
              <a:solidFill>
                <a:srgbClr val="2FD5E7"/>
              </a:solidFill>
            </c:spPr>
          </c:dPt>
          <c:dPt>
            <c:idx val="1"/>
            <c:invertIfNegative val="0"/>
            <c:bubble3D val="0"/>
            <c:spPr>
              <a:solidFill>
                <a:srgbClr val="CE2284"/>
              </a:solidFill>
            </c:spPr>
          </c:dPt>
          <c:dLbls>
            <c:dLbl>
              <c:idx val="0"/>
              <c:layout>
                <c:manualLayout>
                  <c:x val="-0.43347517580723555"/>
                  <c:y val="0"/>
                </c:manualLayout>
              </c:layout>
              <c:dLblPos val="outEnd"/>
              <c:showLegendKey val="0"/>
              <c:showVal val="1"/>
              <c:showCatName val="0"/>
              <c:showSerName val="0"/>
              <c:showPercent val="0"/>
              <c:showBubbleSize val="0"/>
            </c:dLbl>
            <c:dLbl>
              <c:idx val="1"/>
              <c:layout>
                <c:manualLayout>
                  <c:x val="-0.56818751363870013"/>
                  <c:y val="0"/>
                </c:manualLayout>
              </c:layout>
              <c:spPr/>
              <c:txPr>
                <a:bodyPr/>
                <a:lstStyle/>
                <a:p>
                  <a:pPr>
                    <a:defRPr b="1">
                      <a:solidFill>
                        <a:schemeClr val="bg1"/>
                      </a:solidFill>
                    </a:defRPr>
                  </a:pPr>
                  <a:endParaRPr lang="ru-RU"/>
                </a:p>
              </c:txPr>
              <c:dLblPos val="outEnd"/>
              <c:showLegendKey val="0"/>
              <c:showVal val="1"/>
              <c:showCatName val="0"/>
              <c:showSerName val="0"/>
              <c:showPercent val="0"/>
              <c:showBubbleSize val="0"/>
            </c:dLbl>
            <c:txPr>
              <a:bodyPr/>
              <a:lstStyle/>
              <a:p>
                <a:pPr>
                  <a:defRPr b="1">
                    <a:solidFill>
                      <a:schemeClr val="tx1"/>
                    </a:solidFill>
                  </a:defRPr>
                </a:pPr>
                <a:endParaRPr lang="ru-RU"/>
              </a:p>
            </c:txPr>
            <c:dLblPos val="ctr"/>
            <c:showLegendKey val="0"/>
            <c:showVal val="1"/>
            <c:showCatName val="0"/>
            <c:showSerName val="0"/>
            <c:showPercent val="0"/>
            <c:showBubbleSize val="0"/>
            <c:showLeaderLines val="0"/>
          </c:dLbls>
          <c:cat>
            <c:strRef>
              <c:f>Лист1!$A$2:$A$3</c:f>
              <c:strCache>
                <c:ptCount val="2"/>
                <c:pt idx="0">
                  <c:v>2017 г</c:v>
                </c:pt>
                <c:pt idx="1">
                  <c:v>2018 г.</c:v>
                </c:pt>
              </c:strCache>
            </c:strRef>
          </c:cat>
          <c:val>
            <c:numRef>
              <c:f>Лист1!$B$2:$B$3</c:f>
              <c:numCache>
                <c:formatCode>\О\с\н\о\в\н\о\й</c:formatCode>
                <c:ptCount val="2"/>
                <c:pt idx="0">
                  <c:v>10.9</c:v>
                </c:pt>
                <c:pt idx="1">
                  <c:v>14.1</c:v>
                </c:pt>
              </c:numCache>
            </c:numRef>
          </c:val>
        </c:ser>
        <c:dLbls>
          <c:showLegendKey val="0"/>
          <c:showVal val="0"/>
          <c:showCatName val="0"/>
          <c:showSerName val="0"/>
          <c:showPercent val="0"/>
          <c:showBubbleSize val="0"/>
        </c:dLbls>
        <c:gapWidth val="150"/>
        <c:axId val="102459648"/>
        <c:axId val="102461440"/>
      </c:barChart>
      <c:catAx>
        <c:axId val="102459648"/>
        <c:scaling>
          <c:orientation val="minMax"/>
        </c:scaling>
        <c:delete val="1"/>
        <c:axPos val="l"/>
        <c:majorTickMark val="out"/>
        <c:minorTickMark val="none"/>
        <c:tickLblPos val="nextTo"/>
        <c:crossAx val="102461440"/>
        <c:crosses val="autoZero"/>
        <c:auto val="1"/>
        <c:lblAlgn val="ctr"/>
        <c:lblOffset val="100"/>
        <c:noMultiLvlLbl val="0"/>
      </c:catAx>
      <c:valAx>
        <c:axId val="102461440"/>
        <c:scaling>
          <c:orientation val="minMax"/>
        </c:scaling>
        <c:delete val="1"/>
        <c:axPos val="b"/>
        <c:numFmt formatCode="\О\с\н\о\в\н\о\й" sourceLinked="1"/>
        <c:majorTickMark val="out"/>
        <c:minorTickMark val="none"/>
        <c:tickLblPos val="nextTo"/>
        <c:crossAx val="1024596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687132217466389E-2"/>
          <c:y val="0.43174300992269032"/>
          <c:w val="0.96014234229189865"/>
          <c:h val="0.1843656637323874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50244.2</c:v>
                </c:pt>
                <c:pt idx="1">
                  <c:v>67399.399999999994</c:v>
                </c:pt>
                <c:pt idx="2">
                  <c:v>67204.899999999994</c:v>
                </c:pt>
              </c:numCache>
            </c:numRef>
          </c:val>
          <c:smooth val="0"/>
        </c:ser>
        <c:dLbls>
          <c:showLegendKey val="0"/>
          <c:showVal val="0"/>
          <c:showCatName val="0"/>
          <c:showSerName val="0"/>
          <c:showPercent val="0"/>
          <c:showBubbleSize val="0"/>
        </c:dLbls>
        <c:marker val="1"/>
        <c:smooth val="0"/>
        <c:axId val="121236096"/>
        <c:axId val="121319808"/>
      </c:lineChart>
      <c:catAx>
        <c:axId val="121236096"/>
        <c:scaling>
          <c:orientation val="minMax"/>
        </c:scaling>
        <c:delete val="0"/>
        <c:axPos val="b"/>
        <c:numFmt formatCode="\О\с\н\о\в\н\о\й" sourceLinked="1"/>
        <c:majorTickMark val="out"/>
        <c:minorTickMark val="none"/>
        <c:tickLblPos val="nextTo"/>
        <c:txPr>
          <a:bodyPr/>
          <a:lstStyle/>
          <a:p>
            <a:pPr>
              <a:defRPr sz="700" b="0" baseline="0">
                <a:latin typeface="Times New Roman" pitchFamily="18" charset="0"/>
              </a:defRPr>
            </a:pPr>
            <a:endParaRPr lang="ru-RU"/>
          </a:p>
        </c:txPr>
        <c:crossAx val="121319808"/>
        <c:crosses val="autoZero"/>
        <c:auto val="1"/>
        <c:lblAlgn val="ctr"/>
        <c:lblOffset val="100"/>
        <c:noMultiLvlLbl val="0"/>
      </c:catAx>
      <c:valAx>
        <c:axId val="121319808"/>
        <c:scaling>
          <c:orientation val="minMax"/>
        </c:scaling>
        <c:delete val="1"/>
        <c:axPos val="l"/>
        <c:numFmt formatCode="\О\с\н\о\в\н\о\й" sourceLinked="1"/>
        <c:majorTickMark val="out"/>
        <c:minorTickMark val="none"/>
        <c:tickLblPos val="none"/>
        <c:crossAx val="12123609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170814294618374E-2"/>
          <c:y val="0.43174300992269032"/>
          <c:w val="0.8734522832459799"/>
          <c:h val="0.19743730669656925"/>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218776</c:v>
                </c:pt>
                <c:pt idx="1">
                  <c:v>344014.5</c:v>
                </c:pt>
                <c:pt idx="2">
                  <c:v>342424.9</c:v>
                </c:pt>
              </c:numCache>
            </c:numRef>
          </c:val>
          <c:smooth val="0"/>
        </c:ser>
        <c:dLbls>
          <c:showLegendKey val="0"/>
          <c:showVal val="0"/>
          <c:showCatName val="0"/>
          <c:showSerName val="0"/>
          <c:showPercent val="0"/>
          <c:showBubbleSize val="0"/>
        </c:dLbls>
        <c:marker val="1"/>
        <c:smooth val="0"/>
        <c:axId val="121335808"/>
        <c:axId val="121337344"/>
      </c:lineChart>
      <c:catAx>
        <c:axId val="121335808"/>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1337344"/>
        <c:crosses val="autoZero"/>
        <c:auto val="1"/>
        <c:lblAlgn val="ctr"/>
        <c:lblOffset val="100"/>
        <c:noMultiLvlLbl val="0"/>
      </c:catAx>
      <c:valAx>
        <c:axId val="121337344"/>
        <c:scaling>
          <c:orientation val="minMax"/>
        </c:scaling>
        <c:delete val="1"/>
        <c:axPos val="l"/>
        <c:numFmt formatCode="\О\с\н\о\в\н\о\й" sourceLinked="1"/>
        <c:majorTickMark val="out"/>
        <c:minorTickMark val="none"/>
        <c:tickLblPos val="none"/>
        <c:crossAx val="1213358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497E-2"/>
          <c:y val="0.43174300992269032"/>
          <c:w val="0.78043820437924416"/>
          <c:h val="0.30072430439182951"/>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4299.1000000000004</c:v>
                </c:pt>
                <c:pt idx="1">
                  <c:v>4426</c:v>
                </c:pt>
                <c:pt idx="2">
                  <c:v>4426</c:v>
                </c:pt>
              </c:numCache>
            </c:numRef>
          </c:val>
          <c:smooth val="0"/>
        </c:ser>
        <c:dLbls>
          <c:showLegendKey val="0"/>
          <c:showVal val="1"/>
          <c:showCatName val="0"/>
          <c:showSerName val="0"/>
          <c:showPercent val="0"/>
          <c:showBubbleSize val="0"/>
        </c:dLbls>
        <c:marker val="1"/>
        <c:smooth val="0"/>
        <c:axId val="121266176"/>
        <c:axId val="121268864"/>
      </c:lineChart>
      <c:catAx>
        <c:axId val="121266176"/>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1268864"/>
        <c:crosses val="autoZero"/>
        <c:auto val="1"/>
        <c:lblAlgn val="ctr"/>
        <c:lblOffset val="100"/>
        <c:noMultiLvlLbl val="0"/>
      </c:catAx>
      <c:valAx>
        <c:axId val="121268864"/>
        <c:scaling>
          <c:orientation val="minMax"/>
        </c:scaling>
        <c:delete val="1"/>
        <c:axPos val="l"/>
        <c:numFmt formatCode="\О\с\н\о\в\н\о\й" sourceLinked="1"/>
        <c:majorTickMark val="out"/>
        <c:minorTickMark val="none"/>
        <c:tickLblPos val="none"/>
        <c:crossAx val="121266176"/>
        <c:crosses val="autoZero"/>
        <c:crossBetween val="between"/>
      </c:valAx>
    </c:plotArea>
    <c:plotVisOnly val="1"/>
    <c:dispBlanksAs val="gap"/>
    <c:showDLblsOverMax val="0"/>
  </c:chart>
  <c:txPr>
    <a:bodyPr/>
    <a:lstStyle/>
    <a:p>
      <a:pPr>
        <a:defRPr sz="900"/>
      </a:pPr>
      <a:endParaRPr lang="ru-RU"/>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518E-2"/>
          <c:y val="0.43174300992269032"/>
          <c:w val="0.89302612055208708"/>
          <c:h val="0.30072430439182962"/>
        </c:manualLayout>
      </c:layout>
      <c:lineChart>
        <c:grouping val="standard"/>
        <c:varyColors val="0"/>
        <c:ser>
          <c:idx val="0"/>
          <c:order val="0"/>
          <c:tx>
            <c:strRef>
              <c:f>Лист1!$B$1</c:f>
              <c:strCache>
                <c:ptCount val="1"/>
                <c:pt idx="0">
                  <c:v>Ряд 1</c:v>
                </c:pt>
              </c:strCache>
            </c:strRef>
          </c:tx>
          <c:spPr>
            <a:ln w="12700">
              <a:solidFill>
                <a:srgbClr val="F696FF"/>
              </a:solidFill>
            </a:ln>
          </c:spPr>
          <c:marker>
            <c:symbol val="circle"/>
            <c:size val="5"/>
            <c:spPr>
              <a:solidFill>
                <a:schemeClr val="bg1"/>
              </a:solidFill>
              <a:ln w="22225">
                <a:solidFill>
                  <a:srgbClr val="F696FF"/>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19371</c:v>
                </c:pt>
                <c:pt idx="1">
                  <c:v>24317.200000000001</c:v>
                </c:pt>
                <c:pt idx="2">
                  <c:v>24109.4</c:v>
                </c:pt>
              </c:numCache>
            </c:numRef>
          </c:val>
          <c:smooth val="0"/>
        </c:ser>
        <c:dLbls>
          <c:showLegendKey val="0"/>
          <c:showVal val="0"/>
          <c:showCatName val="0"/>
          <c:showSerName val="0"/>
          <c:showPercent val="0"/>
          <c:showBubbleSize val="0"/>
        </c:dLbls>
        <c:marker val="1"/>
        <c:smooth val="0"/>
        <c:axId val="121305344"/>
        <c:axId val="121376768"/>
      </c:lineChart>
      <c:catAx>
        <c:axId val="121305344"/>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1376768"/>
        <c:crosses val="autoZero"/>
        <c:auto val="1"/>
        <c:lblAlgn val="ctr"/>
        <c:lblOffset val="100"/>
        <c:noMultiLvlLbl val="0"/>
      </c:catAx>
      <c:valAx>
        <c:axId val="121376768"/>
        <c:scaling>
          <c:orientation val="minMax"/>
        </c:scaling>
        <c:delete val="1"/>
        <c:axPos val="l"/>
        <c:numFmt formatCode="\О\с\н\о\в\н\о\й" sourceLinked="1"/>
        <c:majorTickMark val="out"/>
        <c:minorTickMark val="none"/>
        <c:tickLblPos val="none"/>
        <c:crossAx val="1213053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11612867101546"/>
          <c:y val="0.43174300992269032"/>
          <c:w val="0.71162369725091235"/>
          <c:h val="0.2333385326470245"/>
        </c:manualLayout>
      </c:layout>
      <c:lineChart>
        <c:grouping val="standard"/>
        <c:varyColors val="0"/>
        <c:ser>
          <c:idx val="0"/>
          <c:order val="0"/>
          <c:tx>
            <c:strRef>
              <c:f>Лист1!$B$1</c:f>
              <c:strCache>
                <c:ptCount val="1"/>
                <c:pt idx="0">
                  <c:v>Ряд 1</c:v>
                </c:pt>
              </c:strCache>
            </c:strRef>
          </c:tx>
          <c:spPr>
            <a:ln w="12700">
              <a:solidFill>
                <a:srgbClr val="E13A0D"/>
              </a:solidFill>
            </a:ln>
          </c:spPr>
          <c:marker>
            <c:symbol val="circle"/>
            <c:size val="5"/>
            <c:spPr>
              <a:solidFill>
                <a:schemeClr val="bg1"/>
              </a:solidFill>
              <a:ln w="22225">
                <a:solidFill>
                  <a:srgbClr val="E13A0D"/>
                </a:solidFill>
              </a:ln>
            </c:spPr>
          </c:marker>
          <c:dLbls>
            <c:txPr>
              <a:bodyPr/>
              <a:lstStyle/>
              <a:p>
                <a:pPr>
                  <a:defRPr sz="900" baseline="0">
                    <a:latin typeface="Times New Roman" pitchFamily="18" charset="0"/>
                  </a:defRPr>
                </a:pPr>
                <a:endParaRPr lang="ru-RU"/>
              </a:p>
            </c:txPr>
            <c:dLblPos val="t"/>
            <c:showLegendKey val="0"/>
            <c:showVal val="1"/>
            <c:showCatName val="0"/>
            <c:showSerName val="0"/>
            <c:showPercent val="0"/>
            <c:showBubbleSize val="0"/>
            <c:showLeaderLines val="0"/>
          </c:dLbls>
          <c:cat>
            <c:strRef>
              <c:f>Лист1!$A$2:$A$4</c:f>
              <c:strCache>
                <c:ptCount val="3"/>
                <c:pt idx="0">
                  <c:v>план первоначальный</c:v>
                </c:pt>
                <c:pt idx="1">
                  <c:v>план уточненный</c:v>
                </c:pt>
                <c:pt idx="2">
                  <c:v>исполнено</c:v>
                </c:pt>
              </c:strCache>
            </c:strRef>
          </c:cat>
          <c:val>
            <c:numRef>
              <c:f>Лист1!$B$2:$B$4</c:f>
              <c:numCache>
                <c:formatCode>\О\с\н\о\в\н\о\й</c:formatCode>
                <c:ptCount val="3"/>
                <c:pt idx="0">
                  <c:v>25822.6</c:v>
                </c:pt>
                <c:pt idx="1">
                  <c:v>38538.5</c:v>
                </c:pt>
                <c:pt idx="2">
                  <c:v>38337</c:v>
                </c:pt>
              </c:numCache>
            </c:numRef>
          </c:val>
          <c:smooth val="0"/>
        </c:ser>
        <c:dLbls>
          <c:showLegendKey val="0"/>
          <c:showVal val="1"/>
          <c:showCatName val="0"/>
          <c:showSerName val="0"/>
          <c:showPercent val="0"/>
          <c:showBubbleSize val="0"/>
        </c:dLbls>
        <c:marker val="1"/>
        <c:smooth val="0"/>
        <c:axId val="121379840"/>
        <c:axId val="121451648"/>
      </c:lineChart>
      <c:catAx>
        <c:axId val="121379840"/>
        <c:scaling>
          <c:orientation val="minMax"/>
        </c:scaling>
        <c:delete val="0"/>
        <c:axPos val="b"/>
        <c:numFmt formatCode="\О\с\н\о\в\н\о\й" sourceLinked="1"/>
        <c:majorTickMark val="out"/>
        <c:minorTickMark val="none"/>
        <c:tickLblPos val="nextTo"/>
        <c:txPr>
          <a:bodyPr/>
          <a:lstStyle/>
          <a:p>
            <a:pPr>
              <a:defRPr sz="700" baseline="0">
                <a:latin typeface="Times New Roman" pitchFamily="18" charset="0"/>
              </a:defRPr>
            </a:pPr>
            <a:endParaRPr lang="ru-RU"/>
          </a:p>
        </c:txPr>
        <c:crossAx val="121451648"/>
        <c:crosses val="autoZero"/>
        <c:auto val="1"/>
        <c:lblAlgn val="ctr"/>
        <c:lblOffset val="100"/>
        <c:noMultiLvlLbl val="0"/>
      </c:catAx>
      <c:valAx>
        <c:axId val="121451648"/>
        <c:scaling>
          <c:orientation val="minMax"/>
        </c:scaling>
        <c:delete val="1"/>
        <c:axPos val="l"/>
        <c:numFmt formatCode="\О\с\н\о\в\н\о\й" sourceLinked="1"/>
        <c:majorTickMark val="out"/>
        <c:minorTickMark val="none"/>
        <c:tickLblPos val="none"/>
        <c:crossAx val="121379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123E-2"/>
          <c:y val="0.26414513284246477"/>
          <c:w val="0.89333321116663456"/>
          <c:h val="0.73585486715754733"/>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0.20519999999999999</c:v>
                </c:pt>
                <c:pt idx="1">
                  <c:v>0.25700000000000001</c:v>
                </c:pt>
                <c:pt idx="2">
                  <c:v>0.22600000000000003</c:v>
                </c:pt>
                <c:pt idx="3">
                  <c:v>0.26300000000000001</c:v>
                </c:pt>
              </c:numCache>
            </c:numRef>
          </c:val>
          <c:smooth val="0"/>
        </c:ser>
        <c:ser>
          <c:idx val="0"/>
          <c:order val="0"/>
          <c:tx>
            <c:strRef>
              <c:f>Лист1!$B$1</c:f>
              <c:strCache>
                <c:ptCount val="1"/>
                <c:pt idx="0">
                  <c:v>Ряд 1</c:v>
                </c:pt>
              </c:strCache>
            </c:strRef>
          </c:tx>
          <c:spPr>
            <a:ln w="19050">
              <a:solidFill>
                <a:srgbClr val="CF75D1"/>
              </a:solidFill>
            </a:ln>
          </c:spPr>
          <c:marker>
            <c:symbol val="circle"/>
            <c:size val="7"/>
            <c:spPr>
              <a:solidFill>
                <a:schemeClr val="bg1"/>
              </a:solidFill>
              <a:ln w="25400">
                <a:solidFill>
                  <a:srgbClr val="CF75D1"/>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0.20519999999999999</c:v>
                </c:pt>
                <c:pt idx="1">
                  <c:v>0.25700000000000001</c:v>
                </c:pt>
                <c:pt idx="2">
                  <c:v>0.22600000000000003</c:v>
                </c:pt>
                <c:pt idx="3">
                  <c:v>0.26300000000000001</c:v>
                </c:pt>
              </c:numCache>
            </c:numRef>
          </c:val>
          <c:smooth val="0"/>
        </c:ser>
        <c:dLbls>
          <c:showLegendKey val="0"/>
          <c:showVal val="0"/>
          <c:showCatName val="0"/>
          <c:showSerName val="0"/>
          <c:showPercent val="0"/>
          <c:showBubbleSize val="0"/>
        </c:dLbls>
        <c:marker val="1"/>
        <c:smooth val="0"/>
        <c:axId val="121520128"/>
        <c:axId val="121521664"/>
      </c:lineChart>
      <c:catAx>
        <c:axId val="121520128"/>
        <c:scaling>
          <c:orientation val="minMax"/>
        </c:scaling>
        <c:delete val="1"/>
        <c:axPos val="b"/>
        <c:numFmt formatCode="General" sourceLinked="1"/>
        <c:majorTickMark val="out"/>
        <c:minorTickMark val="none"/>
        <c:tickLblPos val="none"/>
        <c:crossAx val="121521664"/>
        <c:crosses val="autoZero"/>
        <c:auto val="1"/>
        <c:lblAlgn val="ctr"/>
        <c:lblOffset val="100"/>
        <c:noMultiLvlLbl val="0"/>
      </c:catAx>
      <c:valAx>
        <c:axId val="121521664"/>
        <c:scaling>
          <c:orientation val="minMax"/>
        </c:scaling>
        <c:delete val="1"/>
        <c:axPos val="l"/>
        <c:numFmt formatCode="\О\с\н\о\в\н\о\й" sourceLinked="1"/>
        <c:majorTickMark val="out"/>
        <c:minorTickMark val="none"/>
        <c:tickLblPos val="none"/>
        <c:crossAx val="121520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1594624"/>
        <c:axId val="121596160"/>
      </c:lineChart>
      <c:catAx>
        <c:axId val="121594624"/>
        <c:scaling>
          <c:orientation val="minMax"/>
        </c:scaling>
        <c:delete val="0"/>
        <c:axPos val="b"/>
        <c:numFmt formatCode="General" sourceLinked="1"/>
        <c:majorTickMark val="out"/>
        <c:minorTickMark val="none"/>
        <c:tickLblPos val="nextTo"/>
        <c:crossAx val="121596160"/>
        <c:crosses val="autoZero"/>
        <c:auto val="1"/>
        <c:lblAlgn val="ctr"/>
        <c:lblOffset val="100"/>
        <c:noMultiLvlLbl val="0"/>
      </c:catAx>
      <c:valAx>
        <c:axId val="121596160"/>
        <c:scaling>
          <c:orientation val="minMax"/>
        </c:scaling>
        <c:delete val="1"/>
        <c:axPos val="l"/>
        <c:numFmt formatCode="General" sourceLinked="1"/>
        <c:majorTickMark val="out"/>
        <c:minorTickMark val="none"/>
        <c:tickLblPos val="none"/>
        <c:crossAx val="12159462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19303451944343347"/>
          <c:w val="0.89333321116663456"/>
          <c:h val="0.80696548055656669"/>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36202</c:v>
                </c:pt>
                <c:pt idx="1">
                  <c:v>28367</c:v>
                </c:pt>
                <c:pt idx="2">
                  <c:v>9470</c:v>
                </c:pt>
                <c:pt idx="3">
                  <c:v>13504</c:v>
                </c:pt>
              </c:numCache>
            </c:numRef>
          </c:val>
          <c:smooth val="0"/>
        </c:ser>
        <c:ser>
          <c:idx val="0"/>
          <c:order val="0"/>
          <c:tx>
            <c:strRef>
              <c:f>Лист1!$B$1</c:f>
              <c:strCache>
                <c:ptCount val="1"/>
                <c:pt idx="0">
                  <c:v>Ряд 1</c:v>
                </c:pt>
              </c:strCache>
            </c:strRef>
          </c:tx>
          <c:spPr>
            <a:ln w="19050">
              <a:solidFill>
                <a:srgbClr val="00B050"/>
              </a:solidFill>
            </a:ln>
          </c:spPr>
          <c:marker>
            <c:symbol val="circle"/>
            <c:size val="7"/>
            <c:spPr>
              <a:solidFill>
                <a:schemeClr val="bg1"/>
              </a:solidFill>
              <a:ln w="25400">
                <a:solidFill>
                  <a:srgbClr val="00B050"/>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36202</c:v>
                </c:pt>
                <c:pt idx="1">
                  <c:v>28367</c:v>
                </c:pt>
                <c:pt idx="2">
                  <c:v>9470</c:v>
                </c:pt>
                <c:pt idx="3">
                  <c:v>13504</c:v>
                </c:pt>
              </c:numCache>
            </c:numRef>
          </c:val>
          <c:smooth val="0"/>
        </c:ser>
        <c:dLbls>
          <c:showLegendKey val="0"/>
          <c:showVal val="0"/>
          <c:showCatName val="0"/>
          <c:showSerName val="0"/>
          <c:showPercent val="0"/>
          <c:showBubbleSize val="0"/>
        </c:dLbls>
        <c:marker val="1"/>
        <c:smooth val="0"/>
        <c:axId val="121604736"/>
        <c:axId val="121610624"/>
      </c:lineChart>
      <c:catAx>
        <c:axId val="121604736"/>
        <c:scaling>
          <c:orientation val="minMax"/>
        </c:scaling>
        <c:delete val="1"/>
        <c:axPos val="b"/>
        <c:numFmt formatCode="General" sourceLinked="1"/>
        <c:majorTickMark val="out"/>
        <c:minorTickMark val="none"/>
        <c:tickLblPos val="none"/>
        <c:crossAx val="121610624"/>
        <c:crosses val="autoZero"/>
        <c:auto val="1"/>
        <c:lblAlgn val="ctr"/>
        <c:lblOffset val="100"/>
        <c:noMultiLvlLbl val="0"/>
      </c:catAx>
      <c:valAx>
        <c:axId val="121610624"/>
        <c:scaling>
          <c:orientation val="minMax"/>
        </c:scaling>
        <c:delete val="1"/>
        <c:axPos val="l"/>
        <c:numFmt formatCode="#,##0" sourceLinked="1"/>
        <c:majorTickMark val="out"/>
        <c:minorTickMark val="none"/>
        <c:tickLblPos val="none"/>
        <c:crossAx val="12160473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1671040"/>
        <c:axId val="121676928"/>
      </c:lineChart>
      <c:catAx>
        <c:axId val="121671040"/>
        <c:scaling>
          <c:orientation val="minMax"/>
        </c:scaling>
        <c:delete val="0"/>
        <c:axPos val="b"/>
        <c:numFmt formatCode="General" sourceLinked="1"/>
        <c:majorTickMark val="out"/>
        <c:minorTickMark val="none"/>
        <c:tickLblPos val="nextTo"/>
        <c:crossAx val="121676928"/>
        <c:crosses val="autoZero"/>
        <c:auto val="1"/>
        <c:lblAlgn val="ctr"/>
        <c:lblOffset val="100"/>
        <c:noMultiLvlLbl val="0"/>
      </c:catAx>
      <c:valAx>
        <c:axId val="121676928"/>
        <c:scaling>
          <c:orientation val="minMax"/>
        </c:scaling>
        <c:delete val="1"/>
        <c:axPos val="l"/>
        <c:numFmt formatCode="General" sourceLinked="1"/>
        <c:majorTickMark val="out"/>
        <c:minorTickMark val="none"/>
        <c:tickLblPos val="none"/>
        <c:crossAx val="1216710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723796026492102E-2"/>
          <c:y val="0.18118275054359492"/>
          <c:w val="0.89333321116663456"/>
          <c:h val="0.66474425375853596"/>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723900</c:v>
                </c:pt>
                <c:pt idx="1">
                  <c:v>720324</c:v>
                </c:pt>
                <c:pt idx="2">
                  <c:v>722024</c:v>
                </c:pt>
                <c:pt idx="3">
                  <c:v>723979</c:v>
                </c:pt>
              </c:numCache>
            </c:numRef>
          </c:val>
          <c:smooth val="0"/>
        </c:ser>
        <c:ser>
          <c:idx val="0"/>
          <c:order val="0"/>
          <c:tx>
            <c:strRef>
              <c:f>Лист1!$B$1</c:f>
              <c:strCache>
                <c:ptCount val="1"/>
                <c:pt idx="0">
                  <c:v>Ряд 1</c:v>
                </c:pt>
              </c:strCache>
            </c:strRef>
          </c:tx>
          <c:spPr>
            <a:ln w="19050">
              <a:solidFill>
                <a:srgbClr val="CE2284"/>
              </a:solidFill>
            </a:ln>
          </c:spPr>
          <c:marker>
            <c:symbol val="circle"/>
            <c:size val="7"/>
            <c:spPr>
              <a:solidFill>
                <a:schemeClr val="bg1"/>
              </a:solidFill>
              <a:ln w="25400">
                <a:solidFill>
                  <a:srgbClr val="CE2284"/>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723900</c:v>
                </c:pt>
                <c:pt idx="1">
                  <c:v>720324</c:v>
                </c:pt>
                <c:pt idx="2">
                  <c:v>722024</c:v>
                </c:pt>
                <c:pt idx="3">
                  <c:v>723979</c:v>
                </c:pt>
              </c:numCache>
            </c:numRef>
          </c:val>
          <c:smooth val="0"/>
        </c:ser>
        <c:dLbls>
          <c:showLegendKey val="0"/>
          <c:showVal val="0"/>
          <c:showCatName val="0"/>
          <c:showSerName val="0"/>
          <c:showPercent val="0"/>
          <c:showBubbleSize val="0"/>
        </c:dLbls>
        <c:marker val="1"/>
        <c:smooth val="0"/>
        <c:axId val="121714176"/>
        <c:axId val="121715712"/>
      </c:lineChart>
      <c:catAx>
        <c:axId val="121714176"/>
        <c:scaling>
          <c:orientation val="minMax"/>
        </c:scaling>
        <c:delete val="1"/>
        <c:axPos val="b"/>
        <c:numFmt formatCode="General" sourceLinked="1"/>
        <c:majorTickMark val="out"/>
        <c:minorTickMark val="none"/>
        <c:tickLblPos val="none"/>
        <c:crossAx val="121715712"/>
        <c:crosses val="autoZero"/>
        <c:auto val="1"/>
        <c:lblAlgn val="ctr"/>
        <c:lblOffset val="100"/>
        <c:noMultiLvlLbl val="0"/>
      </c:catAx>
      <c:valAx>
        <c:axId val="121715712"/>
        <c:scaling>
          <c:orientation val="minMax"/>
        </c:scaling>
        <c:delete val="1"/>
        <c:axPos val="l"/>
        <c:numFmt formatCode="#,##0" sourceLinked="1"/>
        <c:majorTickMark val="out"/>
        <c:minorTickMark val="none"/>
        <c:tickLblPos val="none"/>
        <c:crossAx val="1217141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449973537631285E-2"/>
          <c:y val="8.5010883462066728E-2"/>
          <c:w val="0.93055002646236851"/>
          <c:h val="0.72951082534796896"/>
        </c:manualLayout>
      </c:layout>
      <c:barChart>
        <c:barDir val="bar"/>
        <c:grouping val="clustered"/>
        <c:varyColors val="0"/>
        <c:ser>
          <c:idx val="0"/>
          <c:order val="0"/>
          <c:tx>
            <c:strRef>
              <c:f>Лист1!$B$1</c:f>
              <c:strCache>
                <c:ptCount val="1"/>
                <c:pt idx="0">
                  <c:v>Ряд 1</c:v>
                </c:pt>
              </c:strCache>
            </c:strRef>
          </c:tx>
          <c:invertIfNegative val="0"/>
          <c:dPt>
            <c:idx val="0"/>
            <c:invertIfNegative val="0"/>
            <c:bubble3D val="0"/>
            <c:spPr>
              <a:solidFill>
                <a:srgbClr val="2FD5E7"/>
              </a:solidFill>
            </c:spPr>
          </c:dPt>
          <c:dPt>
            <c:idx val="1"/>
            <c:invertIfNegative val="0"/>
            <c:bubble3D val="0"/>
            <c:spPr>
              <a:solidFill>
                <a:srgbClr val="CE2284"/>
              </a:solidFill>
            </c:spPr>
          </c:dPt>
          <c:dLbls>
            <c:dLbl>
              <c:idx val="0"/>
              <c:layout>
                <c:manualLayout>
                  <c:x val="-0.53314155015827813"/>
                  <c:y val="0"/>
                </c:manualLayout>
              </c:layout>
              <c:tx>
                <c:rich>
                  <a:bodyPr/>
                  <a:lstStyle/>
                  <a:p>
                    <a:r>
                      <a:rPr lang="ru-RU" smtClean="0"/>
                      <a:t>38,2</a:t>
                    </a:r>
                    <a:endParaRPr lang="en-US"/>
                  </a:p>
                </c:rich>
              </c:tx>
              <c:dLblPos val="outEnd"/>
              <c:showLegendKey val="0"/>
              <c:showVal val="1"/>
              <c:showCatName val="0"/>
              <c:showSerName val="0"/>
              <c:showPercent val="0"/>
              <c:showBubbleSize val="0"/>
            </c:dLbl>
            <c:dLbl>
              <c:idx val="1"/>
              <c:layout>
                <c:manualLayout>
                  <c:x val="-0.67738629958051066"/>
                  <c:y val="0"/>
                </c:manualLayout>
              </c:layout>
              <c:tx>
                <c:rich>
                  <a:bodyPr/>
                  <a:lstStyle/>
                  <a:p>
                    <a:pPr>
                      <a:defRPr>
                        <a:solidFill>
                          <a:schemeClr val="bg1"/>
                        </a:solidFill>
                      </a:defRPr>
                    </a:pPr>
                    <a:r>
                      <a:rPr lang="ru-RU" smtClean="0">
                        <a:solidFill>
                          <a:schemeClr val="bg1"/>
                        </a:solidFill>
                      </a:rPr>
                      <a:t>39,6</a:t>
                    </a:r>
                    <a:endParaRPr lang="en-US">
                      <a:solidFill>
                        <a:schemeClr val="bg1"/>
                      </a:solidFill>
                    </a:endParaRPr>
                  </a:p>
                </c:rich>
              </c:tx>
              <c:spPr/>
              <c:dLblPos val="outEnd"/>
              <c:showLegendKey val="0"/>
              <c:showVal val="1"/>
              <c:showCatName val="0"/>
              <c:showSerName val="0"/>
              <c:showPercent val="0"/>
              <c:showBubbleSize val="0"/>
            </c:dLbl>
            <c:txPr>
              <a:bodyPr/>
              <a:lstStyle/>
              <a:p>
                <a:pPr>
                  <a:defRPr>
                    <a:solidFill>
                      <a:schemeClr val="tx1"/>
                    </a:solidFill>
                  </a:defRPr>
                </a:pPr>
                <a:endParaRPr lang="ru-RU"/>
              </a:p>
            </c:txPr>
            <c:dLblPos val="ctr"/>
            <c:showLegendKey val="0"/>
            <c:showVal val="1"/>
            <c:showCatName val="0"/>
            <c:showSerName val="0"/>
            <c:showPercent val="0"/>
            <c:showBubbleSize val="0"/>
            <c:showLeaderLines val="0"/>
          </c:dLbls>
          <c:cat>
            <c:strRef>
              <c:f>Лист1!$A$2:$A$3</c:f>
              <c:strCache>
                <c:ptCount val="2"/>
                <c:pt idx="0">
                  <c:v>2017 год, всего</c:v>
                </c:pt>
                <c:pt idx="1">
                  <c:v>2018 год всего</c:v>
                </c:pt>
              </c:strCache>
            </c:strRef>
          </c:cat>
          <c:val>
            <c:numRef>
              <c:f>Лист1!$B$2:$B$3</c:f>
              <c:numCache>
                <c:formatCode>\О\с\н\о\в\н\о\й</c:formatCode>
                <c:ptCount val="2"/>
                <c:pt idx="0">
                  <c:v>4</c:v>
                </c:pt>
                <c:pt idx="1">
                  <c:v>5</c:v>
                </c:pt>
              </c:numCache>
            </c:numRef>
          </c:val>
        </c:ser>
        <c:dLbls>
          <c:showLegendKey val="0"/>
          <c:showVal val="1"/>
          <c:showCatName val="0"/>
          <c:showSerName val="0"/>
          <c:showPercent val="0"/>
          <c:showBubbleSize val="0"/>
        </c:dLbls>
        <c:gapWidth val="150"/>
        <c:axId val="103031552"/>
        <c:axId val="103033088"/>
      </c:barChart>
      <c:catAx>
        <c:axId val="103031552"/>
        <c:scaling>
          <c:orientation val="minMax"/>
        </c:scaling>
        <c:delete val="1"/>
        <c:axPos val="l"/>
        <c:majorTickMark val="out"/>
        <c:minorTickMark val="none"/>
        <c:tickLblPos val="nextTo"/>
        <c:crossAx val="103033088"/>
        <c:crosses val="autoZero"/>
        <c:auto val="1"/>
        <c:lblAlgn val="ctr"/>
        <c:lblOffset val="100"/>
        <c:noMultiLvlLbl val="0"/>
      </c:catAx>
      <c:valAx>
        <c:axId val="103033088"/>
        <c:scaling>
          <c:orientation val="minMax"/>
        </c:scaling>
        <c:delete val="1"/>
        <c:axPos val="b"/>
        <c:numFmt formatCode="\О\с\н\о\в\н\о\й" sourceLinked="1"/>
        <c:majorTickMark val="out"/>
        <c:minorTickMark val="none"/>
        <c:tickLblPos val="nextTo"/>
        <c:crossAx val="103031552"/>
        <c:crosses val="autoZero"/>
        <c:crossBetween val="between"/>
      </c:valAx>
    </c:plotArea>
    <c:plotVisOnly val="1"/>
    <c:dispBlanksAs val="gap"/>
    <c:showDLblsOverMax val="0"/>
  </c:chart>
  <c:txPr>
    <a:bodyPr/>
    <a:lstStyle/>
    <a:p>
      <a:pPr>
        <a:defRPr sz="1800" b="1">
          <a:solidFill>
            <a:schemeClr val="bg1"/>
          </a:solidFill>
        </a:defRPr>
      </a:pPr>
      <a:endParaRPr lang="ru-RU"/>
    </a:p>
  </c:txPr>
  <c:externalData r:id="rId1">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1923840"/>
        <c:axId val="121929728"/>
      </c:lineChart>
      <c:catAx>
        <c:axId val="121923840"/>
        <c:scaling>
          <c:orientation val="minMax"/>
        </c:scaling>
        <c:delete val="0"/>
        <c:axPos val="b"/>
        <c:numFmt formatCode="General" sourceLinked="1"/>
        <c:majorTickMark val="out"/>
        <c:minorTickMark val="none"/>
        <c:tickLblPos val="nextTo"/>
        <c:crossAx val="121929728"/>
        <c:crosses val="autoZero"/>
        <c:auto val="1"/>
        <c:lblAlgn val="ctr"/>
        <c:lblOffset val="100"/>
        <c:noMultiLvlLbl val="0"/>
      </c:catAx>
      <c:valAx>
        <c:axId val="121929728"/>
        <c:scaling>
          <c:orientation val="minMax"/>
        </c:scaling>
        <c:delete val="1"/>
        <c:axPos val="l"/>
        <c:numFmt formatCode="General" sourceLinked="1"/>
        <c:majorTickMark val="out"/>
        <c:minorTickMark val="none"/>
        <c:tickLblPos val="none"/>
        <c:crossAx val="12192384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0.70000000000000062</c:v>
                </c:pt>
                <c:pt idx="1">
                  <c:v>0.8</c:v>
                </c:pt>
                <c:pt idx="2">
                  <c:v>0.9</c:v>
                </c:pt>
                <c:pt idx="3">
                  <c:v>0.9</c:v>
                </c:pt>
              </c:numCache>
            </c:numRef>
          </c:val>
          <c:smooth val="0"/>
        </c:ser>
        <c:ser>
          <c:idx val="0"/>
          <c:order val="0"/>
          <c:tx>
            <c:strRef>
              <c:f>Лист1!$B$1</c:f>
              <c:strCache>
                <c:ptCount val="1"/>
                <c:pt idx="0">
                  <c:v>Ряд 1</c:v>
                </c:pt>
              </c:strCache>
            </c:strRef>
          </c:tx>
          <c:spPr>
            <a:ln w="19050">
              <a:solidFill>
                <a:srgbClr val="0000FF"/>
              </a:solidFill>
            </a:ln>
          </c:spPr>
          <c:marker>
            <c:symbol val="circle"/>
            <c:size val="7"/>
            <c:spPr>
              <a:solidFill>
                <a:schemeClr val="bg1"/>
              </a:solidFill>
              <a:ln w="25400">
                <a:solidFill>
                  <a:srgbClr val="0000FF"/>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0.70000000000000062</c:v>
                </c:pt>
                <c:pt idx="1">
                  <c:v>0.8</c:v>
                </c:pt>
                <c:pt idx="2">
                  <c:v>0.9</c:v>
                </c:pt>
                <c:pt idx="3">
                  <c:v>0.9</c:v>
                </c:pt>
              </c:numCache>
            </c:numRef>
          </c:val>
          <c:smooth val="0"/>
        </c:ser>
        <c:dLbls>
          <c:showLegendKey val="0"/>
          <c:showVal val="0"/>
          <c:showCatName val="0"/>
          <c:showSerName val="0"/>
          <c:showPercent val="0"/>
          <c:showBubbleSize val="0"/>
        </c:dLbls>
        <c:marker val="1"/>
        <c:smooth val="0"/>
        <c:axId val="121950592"/>
        <c:axId val="121952128"/>
      </c:lineChart>
      <c:catAx>
        <c:axId val="121950592"/>
        <c:scaling>
          <c:orientation val="minMax"/>
        </c:scaling>
        <c:delete val="1"/>
        <c:axPos val="b"/>
        <c:numFmt formatCode="General" sourceLinked="1"/>
        <c:majorTickMark val="out"/>
        <c:minorTickMark val="none"/>
        <c:tickLblPos val="none"/>
        <c:crossAx val="121952128"/>
        <c:crosses val="autoZero"/>
        <c:auto val="1"/>
        <c:lblAlgn val="ctr"/>
        <c:lblOffset val="100"/>
        <c:noMultiLvlLbl val="0"/>
      </c:catAx>
      <c:valAx>
        <c:axId val="121952128"/>
        <c:scaling>
          <c:orientation val="minMax"/>
        </c:scaling>
        <c:delete val="1"/>
        <c:axPos val="l"/>
        <c:numFmt formatCode="0%" sourceLinked="1"/>
        <c:majorTickMark val="out"/>
        <c:minorTickMark val="none"/>
        <c:tickLblPos val="none"/>
        <c:crossAx val="1219505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1967744"/>
        <c:axId val="121969280"/>
      </c:lineChart>
      <c:catAx>
        <c:axId val="121967744"/>
        <c:scaling>
          <c:orientation val="minMax"/>
        </c:scaling>
        <c:delete val="0"/>
        <c:axPos val="b"/>
        <c:numFmt formatCode="General" sourceLinked="1"/>
        <c:majorTickMark val="out"/>
        <c:minorTickMark val="none"/>
        <c:tickLblPos val="nextTo"/>
        <c:crossAx val="121969280"/>
        <c:crosses val="autoZero"/>
        <c:auto val="1"/>
        <c:lblAlgn val="ctr"/>
        <c:lblOffset val="100"/>
        <c:noMultiLvlLbl val="0"/>
      </c:catAx>
      <c:valAx>
        <c:axId val="121969280"/>
        <c:scaling>
          <c:orientation val="minMax"/>
        </c:scaling>
        <c:delete val="1"/>
        <c:axPos val="l"/>
        <c:numFmt formatCode="General" sourceLinked="1"/>
        <c:majorTickMark val="out"/>
        <c:minorTickMark val="none"/>
        <c:tickLblPos val="none"/>
        <c:crossAx val="121967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\О\с\н\о\в\н\о\й</c:formatCode>
                <c:ptCount val="4"/>
                <c:pt idx="0">
                  <c:v>4.3</c:v>
                </c:pt>
                <c:pt idx="1">
                  <c:v>6.8</c:v>
                </c:pt>
                <c:pt idx="2">
                  <c:v>4.5</c:v>
                </c:pt>
                <c:pt idx="3">
                  <c:v>4.5</c:v>
                </c:pt>
              </c:numCache>
            </c:numRef>
          </c:val>
          <c:smooth val="0"/>
        </c:ser>
        <c:ser>
          <c:idx val="0"/>
          <c:order val="0"/>
          <c:tx>
            <c:strRef>
              <c:f>Лист1!$B$1</c:f>
              <c:strCache>
                <c:ptCount val="1"/>
                <c:pt idx="0">
                  <c:v>Ряд 1</c:v>
                </c:pt>
              </c:strCache>
            </c:strRef>
          </c:tx>
          <c:spPr>
            <a:ln w="19050">
              <a:solidFill>
                <a:schemeClr val="accent5">
                  <a:lumMod val="75000"/>
                </a:schemeClr>
              </a:solidFill>
            </a:ln>
          </c:spPr>
          <c:marker>
            <c:symbol val="circle"/>
            <c:size val="7"/>
            <c:spPr>
              <a:solidFill>
                <a:schemeClr val="bg1"/>
              </a:solidFill>
              <a:ln w="25400">
                <a:solidFill>
                  <a:schemeClr val="accent5">
                    <a:lumMod val="75000"/>
                  </a:schemeClr>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\О\с\н\о\в\н\о\й</c:formatCode>
                <c:ptCount val="4"/>
                <c:pt idx="0">
                  <c:v>4.3</c:v>
                </c:pt>
                <c:pt idx="1">
                  <c:v>6.8</c:v>
                </c:pt>
                <c:pt idx="2">
                  <c:v>4.5</c:v>
                </c:pt>
                <c:pt idx="3">
                  <c:v>4.5</c:v>
                </c:pt>
              </c:numCache>
            </c:numRef>
          </c:val>
          <c:smooth val="0"/>
        </c:ser>
        <c:dLbls>
          <c:showLegendKey val="0"/>
          <c:showVal val="0"/>
          <c:showCatName val="0"/>
          <c:showSerName val="0"/>
          <c:showPercent val="0"/>
          <c:showBubbleSize val="0"/>
        </c:dLbls>
        <c:marker val="1"/>
        <c:smooth val="0"/>
        <c:axId val="121990144"/>
        <c:axId val="122004224"/>
      </c:lineChart>
      <c:catAx>
        <c:axId val="121990144"/>
        <c:scaling>
          <c:orientation val="minMax"/>
        </c:scaling>
        <c:delete val="1"/>
        <c:axPos val="b"/>
        <c:numFmt formatCode="General" sourceLinked="1"/>
        <c:majorTickMark val="out"/>
        <c:minorTickMark val="none"/>
        <c:tickLblPos val="none"/>
        <c:crossAx val="122004224"/>
        <c:crosses val="autoZero"/>
        <c:auto val="1"/>
        <c:lblAlgn val="ctr"/>
        <c:lblOffset val="100"/>
        <c:noMultiLvlLbl val="0"/>
      </c:catAx>
      <c:valAx>
        <c:axId val="122004224"/>
        <c:scaling>
          <c:orientation val="minMax"/>
        </c:scaling>
        <c:delete val="1"/>
        <c:axPos val="l"/>
        <c:numFmt formatCode="\О\с\н\о\в\н\о\й" sourceLinked="1"/>
        <c:majorTickMark val="out"/>
        <c:minorTickMark val="none"/>
        <c:tickLblPos val="none"/>
        <c:crossAx val="1219901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2032128"/>
        <c:axId val="122033664"/>
      </c:lineChart>
      <c:catAx>
        <c:axId val="122032128"/>
        <c:scaling>
          <c:orientation val="minMax"/>
        </c:scaling>
        <c:delete val="0"/>
        <c:axPos val="b"/>
        <c:numFmt formatCode="General" sourceLinked="1"/>
        <c:majorTickMark val="out"/>
        <c:minorTickMark val="none"/>
        <c:tickLblPos val="nextTo"/>
        <c:crossAx val="122033664"/>
        <c:crosses val="autoZero"/>
        <c:auto val="1"/>
        <c:lblAlgn val="ctr"/>
        <c:lblOffset val="100"/>
        <c:noMultiLvlLbl val="0"/>
      </c:catAx>
      <c:valAx>
        <c:axId val="122033664"/>
        <c:scaling>
          <c:orientation val="minMax"/>
        </c:scaling>
        <c:delete val="1"/>
        <c:axPos val="l"/>
        <c:numFmt formatCode="General" sourceLinked="1"/>
        <c:majorTickMark val="out"/>
        <c:minorTickMark val="none"/>
        <c:tickLblPos val="none"/>
        <c:crossAx val="1220321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333394416677032E-2"/>
          <c:y val="0.3708110529410118"/>
          <c:w val="0.89333321116663456"/>
          <c:h val="0.62918894705898865"/>
        </c:manualLayout>
      </c:layout>
      <c:lineChart>
        <c:grouping val="standard"/>
        <c:varyColors val="0"/>
        <c:ser>
          <c:idx val="1"/>
          <c:order val="1"/>
          <c:tx>
            <c:strRef>
              <c:f>Лист1!$B$1</c:f>
              <c:strCache>
                <c:ptCount val="1"/>
                <c:pt idx="0">
                  <c:v>Ряд 1</c:v>
                </c:pt>
              </c:strCache>
            </c:strRef>
          </c:tx>
          <c:spPr>
            <a:ln w="19050">
              <a:solidFill>
                <a:schemeClr val="bg1"/>
              </a:solidFill>
            </a:ln>
          </c:spPr>
          <c:cat>
            <c:numRef>
              <c:f>Лист1!$A$2:$A$5</c:f>
              <c:numCache>
                <c:formatCode>General</c:formatCode>
                <c:ptCount val="4"/>
              </c:numCache>
            </c:numRef>
          </c:cat>
          <c:val>
            <c:numRef>
              <c:f>Лист1!$B$2:$B$5</c:f>
              <c:numCache>
                <c:formatCode>#,##0</c:formatCode>
                <c:ptCount val="4"/>
                <c:pt idx="0">
                  <c:v>140</c:v>
                </c:pt>
                <c:pt idx="1">
                  <c:v>120</c:v>
                </c:pt>
                <c:pt idx="2">
                  <c:v>130</c:v>
                </c:pt>
                <c:pt idx="3">
                  <c:v>137</c:v>
                </c:pt>
              </c:numCache>
            </c:numRef>
          </c:val>
          <c:smooth val="0"/>
        </c:ser>
        <c:ser>
          <c:idx val="0"/>
          <c:order val="0"/>
          <c:tx>
            <c:strRef>
              <c:f>Лист1!$B$1</c:f>
              <c:strCache>
                <c:ptCount val="1"/>
                <c:pt idx="0">
                  <c:v>Ряд 1</c:v>
                </c:pt>
              </c:strCache>
            </c:strRef>
          </c:tx>
          <c:spPr>
            <a:ln w="19050">
              <a:solidFill>
                <a:srgbClr val="FF9900"/>
              </a:solidFill>
            </a:ln>
          </c:spPr>
          <c:marker>
            <c:symbol val="circle"/>
            <c:size val="7"/>
            <c:spPr>
              <a:solidFill>
                <a:schemeClr val="bg1"/>
              </a:solidFill>
              <a:ln w="25400">
                <a:solidFill>
                  <a:srgbClr val="FF9900"/>
                </a:solidFill>
              </a:ln>
            </c:spPr>
          </c:marker>
          <c:dLbls>
            <c:txPr>
              <a:bodyPr/>
              <a:lstStyle/>
              <a:p>
                <a:pPr>
                  <a:defRPr sz="900"/>
                </a:pPr>
                <a:endParaRPr lang="ru-RU"/>
              </a:p>
            </c:txPr>
            <c:dLblPos val="t"/>
            <c:showLegendKey val="0"/>
            <c:showVal val="1"/>
            <c:showCatName val="0"/>
            <c:showSerName val="0"/>
            <c:showPercent val="0"/>
            <c:showBubbleSize val="0"/>
            <c:showLeaderLines val="0"/>
          </c:dLbls>
          <c:cat>
            <c:numRef>
              <c:f>Лист1!$A$2:$A$5</c:f>
              <c:numCache>
                <c:formatCode>General</c:formatCode>
                <c:ptCount val="4"/>
              </c:numCache>
            </c:numRef>
          </c:cat>
          <c:val>
            <c:numRef>
              <c:f>Лист1!$B$2:$B$5</c:f>
              <c:numCache>
                <c:formatCode>#,##0</c:formatCode>
                <c:ptCount val="4"/>
                <c:pt idx="0">
                  <c:v>140</c:v>
                </c:pt>
                <c:pt idx="1">
                  <c:v>120</c:v>
                </c:pt>
                <c:pt idx="2">
                  <c:v>130</c:v>
                </c:pt>
                <c:pt idx="3">
                  <c:v>137</c:v>
                </c:pt>
              </c:numCache>
            </c:numRef>
          </c:val>
          <c:smooth val="0"/>
        </c:ser>
        <c:dLbls>
          <c:showLegendKey val="0"/>
          <c:showVal val="0"/>
          <c:showCatName val="0"/>
          <c:showSerName val="0"/>
          <c:showPercent val="0"/>
          <c:showBubbleSize val="0"/>
        </c:dLbls>
        <c:marker val="1"/>
        <c:smooth val="0"/>
        <c:axId val="122091392"/>
        <c:axId val="122092928"/>
      </c:lineChart>
      <c:catAx>
        <c:axId val="122091392"/>
        <c:scaling>
          <c:orientation val="minMax"/>
        </c:scaling>
        <c:delete val="1"/>
        <c:axPos val="b"/>
        <c:numFmt formatCode="General" sourceLinked="1"/>
        <c:majorTickMark val="out"/>
        <c:minorTickMark val="none"/>
        <c:tickLblPos val="none"/>
        <c:crossAx val="122092928"/>
        <c:crosses val="autoZero"/>
        <c:auto val="1"/>
        <c:lblAlgn val="ctr"/>
        <c:lblOffset val="100"/>
        <c:noMultiLvlLbl val="0"/>
      </c:catAx>
      <c:valAx>
        <c:axId val="122092928"/>
        <c:scaling>
          <c:orientation val="minMax"/>
        </c:scaling>
        <c:delete val="1"/>
        <c:axPos val="l"/>
        <c:numFmt formatCode="#,##0" sourceLinked="1"/>
        <c:majorTickMark val="out"/>
        <c:minorTickMark val="none"/>
        <c:tickLblPos val="none"/>
        <c:crossAx val="12209139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3"/>
          <c:order val="3"/>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4"/>
          <c:order val="4"/>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5"/>
          <c:order val="5"/>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ser>
          <c:idx val="0"/>
          <c:order val="0"/>
          <c:tx>
            <c:strRef>
              <c:f>Лист1!$B$1</c:f>
              <c:strCache>
                <c:ptCount val="1"/>
                <c:pt idx="0">
                  <c:v>Ряд 1</c:v>
                </c:pt>
              </c:strCache>
            </c:strRef>
          </c:tx>
          <c:cat>
            <c:numRef>
              <c:f>Лист1!$A$2:$A$5</c:f>
              <c:numCache>
                <c:formatCode>General</c:formatCode>
                <c:ptCount val="4"/>
              </c:numCache>
            </c:numRef>
          </c:cat>
          <c:val>
            <c:numRef>
              <c:f>Лист1!$B$2:$B$5</c:f>
              <c:numCache>
                <c:formatCode>General</c:formatCode>
                <c:ptCount val="4"/>
              </c:numCache>
            </c:numRef>
          </c:val>
          <c:smooth val="0"/>
        </c:ser>
        <c:ser>
          <c:idx val="1"/>
          <c:order val="1"/>
          <c:tx>
            <c:strRef>
              <c:f>Лист1!$C$1</c:f>
              <c:strCache>
                <c:ptCount val="1"/>
                <c:pt idx="0">
                  <c:v>Ряд 2</c:v>
                </c:pt>
              </c:strCache>
            </c:strRef>
          </c:tx>
          <c:cat>
            <c:numRef>
              <c:f>Лист1!$A$2:$A$5</c:f>
              <c:numCache>
                <c:formatCode>General</c:formatCode>
                <c:ptCount val="4"/>
              </c:numCache>
            </c:numRef>
          </c:cat>
          <c:val>
            <c:numRef>
              <c:f>Лист1!$C$2:$C$5</c:f>
              <c:numCache>
                <c:formatCode>General</c:formatCode>
                <c:ptCount val="4"/>
              </c:numCache>
            </c:numRef>
          </c:val>
          <c:smooth val="0"/>
        </c:ser>
        <c:ser>
          <c:idx val="2"/>
          <c:order val="2"/>
          <c:tx>
            <c:strRef>
              <c:f>Лист1!$D$1</c:f>
              <c:strCache>
                <c:ptCount val="1"/>
                <c:pt idx="0">
                  <c:v>Ряд 3</c:v>
                </c:pt>
              </c:strCache>
            </c:strRef>
          </c:tx>
          <c:cat>
            <c:numRef>
              <c:f>Лист1!$A$2:$A$5</c:f>
              <c:numCache>
                <c:formatCode>General</c:formatCode>
                <c:ptCount val="4"/>
              </c:numCache>
            </c:numRef>
          </c:cat>
          <c:val>
            <c:numRef>
              <c:f>Лист1!$D$2:$D$5</c:f>
              <c:numCache>
                <c:formatCode>General</c:formatCode>
                <c:ptCount val="4"/>
              </c:numCache>
            </c:numRef>
          </c:val>
          <c:smooth val="0"/>
        </c:ser>
        <c:dLbls>
          <c:showLegendKey val="0"/>
          <c:showVal val="0"/>
          <c:showCatName val="0"/>
          <c:showSerName val="0"/>
          <c:showPercent val="0"/>
          <c:showBubbleSize val="0"/>
        </c:dLbls>
        <c:marker val="1"/>
        <c:smooth val="0"/>
        <c:axId val="122124928"/>
        <c:axId val="122130816"/>
      </c:lineChart>
      <c:catAx>
        <c:axId val="122124928"/>
        <c:scaling>
          <c:orientation val="minMax"/>
        </c:scaling>
        <c:delete val="0"/>
        <c:axPos val="b"/>
        <c:numFmt formatCode="General" sourceLinked="1"/>
        <c:majorTickMark val="out"/>
        <c:minorTickMark val="none"/>
        <c:tickLblPos val="nextTo"/>
        <c:crossAx val="122130816"/>
        <c:crosses val="autoZero"/>
        <c:auto val="1"/>
        <c:lblAlgn val="ctr"/>
        <c:lblOffset val="100"/>
        <c:noMultiLvlLbl val="0"/>
      </c:catAx>
      <c:valAx>
        <c:axId val="122130816"/>
        <c:scaling>
          <c:orientation val="minMax"/>
        </c:scaling>
        <c:delete val="1"/>
        <c:axPos val="l"/>
        <c:numFmt formatCode="General" sourceLinked="1"/>
        <c:majorTickMark val="out"/>
        <c:minorTickMark val="none"/>
        <c:tickLblPos val="none"/>
        <c:crossAx val="12212492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37E-2"/>
          <c:y val="0.43174300992269032"/>
          <c:w val="0.88496812538391956"/>
          <c:h val="0.3007243043918281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b="0"/>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24.7</c:v>
                </c:pt>
                <c:pt idx="1">
                  <c:v>20.5</c:v>
                </c:pt>
              </c:numCache>
            </c:numRef>
          </c:val>
          <c:smooth val="0"/>
        </c:ser>
        <c:dLbls>
          <c:showLegendKey val="0"/>
          <c:showVal val="0"/>
          <c:showCatName val="0"/>
          <c:showSerName val="0"/>
          <c:showPercent val="0"/>
          <c:showBubbleSize val="0"/>
        </c:dLbls>
        <c:marker val="1"/>
        <c:smooth val="0"/>
        <c:axId val="122216832"/>
        <c:axId val="122218368"/>
      </c:lineChart>
      <c:catAx>
        <c:axId val="122216832"/>
        <c:scaling>
          <c:orientation val="minMax"/>
        </c:scaling>
        <c:delete val="0"/>
        <c:axPos val="b"/>
        <c:numFmt formatCode="\О\с\н\о\в\н\о\й" sourceLinked="1"/>
        <c:majorTickMark val="out"/>
        <c:minorTickMark val="none"/>
        <c:tickLblPos val="nextTo"/>
        <c:crossAx val="122218368"/>
        <c:crosses val="autoZero"/>
        <c:auto val="1"/>
        <c:lblAlgn val="ctr"/>
        <c:lblOffset val="100"/>
        <c:noMultiLvlLbl val="0"/>
      </c:catAx>
      <c:valAx>
        <c:axId val="122218368"/>
        <c:scaling>
          <c:orientation val="minMax"/>
        </c:scaling>
        <c:delete val="1"/>
        <c:axPos val="l"/>
        <c:numFmt formatCode="\О\с\н\о\в\н\о\й" sourceLinked="1"/>
        <c:majorTickMark val="out"/>
        <c:minorTickMark val="none"/>
        <c:tickLblPos val="none"/>
        <c:crossAx val="122216832"/>
        <c:crosses val="autoZero"/>
        <c:crossBetween val="between"/>
      </c:valAx>
    </c:plotArea>
    <c:plotVisOnly val="1"/>
    <c:dispBlanksAs val="gap"/>
    <c:showDLblsOverMax val="0"/>
  </c:chart>
  <c:txPr>
    <a:bodyPr/>
    <a:lstStyle/>
    <a:p>
      <a:pPr marL="0" algn="ctr" defTabSz="914400" rtl="0" eaLnBrk="1" latinLnBrk="0" hangingPunct="1">
        <a:defRPr lang="ru-RU" sz="1100" b="1" kern="1200" dirty="0" smtClean="0">
          <a:solidFill>
            <a:schemeClr val="tx1"/>
          </a:solidFill>
          <a:latin typeface="Arial Narrow" pitchFamily="34" charset="0"/>
          <a:ea typeface="+mn-ea"/>
          <a:cs typeface="Browallia New" pitchFamily="34" charset="-34"/>
        </a:defRPr>
      </a:pPr>
      <a:endParaRPr lang="ru-RU"/>
    </a:p>
  </c:txPr>
  <c:externalData r:id="rId1">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200">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50.4</c:v>
                </c:pt>
                <c:pt idx="1">
                  <c:v>50.4</c:v>
                </c:pt>
              </c:numCache>
            </c:numRef>
          </c:val>
          <c:smooth val="0"/>
        </c:ser>
        <c:dLbls>
          <c:showLegendKey val="0"/>
          <c:showVal val="0"/>
          <c:showCatName val="0"/>
          <c:showSerName val="0"/>
          <c:showPercent val="0"/>
          <c:showBubbleSize val="0"/>
        </c:dLbls>
        <c:marker val="1"/>
        <c:smooth val="0"/>
        <c:axId val="120936320"/>
        <c:axId val="120937856"/>
      </c:lineChart>
      <c:catAx>
        <c:axId val="120936320"/>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0937856"/>
        <c:crosses val="autoZero"/>
        <c:auto val="1"/>
        <c:lblAlgn val="ctr"/>
        <c:lblOffset val="100"/>
        <c:noMultiLvlLbl val="0"/>
      </c:catAx>
      <c:valAx>
        <c:axId val="120937856"/>
        <c:scaling>
          <c:orientation val="minMax"/>
        </c:scaling>
        <c:delete val="1"/>
        <c:axPos val="l"/>
        <c:numFmt formatCode="\О\с\н\о\в\н\о\й" sourceLinked="1"/>
        <c:majorTickMark val="out"/>
        <c:minorTickMark val="none"/>
        <c:tickLblPos val="none"/>
        <c:crossAx val="1209363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200">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897.1</c:v>
                </c:pt>
                <c:pt idx="1">
                  <c:v>896.8</c:v>
                </c:pt>
              </c:numCache>
            </c:numRef>
          </c:val>
          <c:smooth val="0"/>
        </c:ser>
        <c:dLbls>
          <c:showLegendKey val="0"/>
          <c:showVal val="0"/>
          <c:showCatName val="0"/>
          <c:showSerName val="0"/>
          <c:showPercent val="0"/>
          <c:showBubbleSize val="0"/>
        </c:dLbls>
        <c:marker val="1"/>
        <c:smooth val="0"/>
        <c:axId val="121007104"/>
        <c:axId val="121008896"/>
      </c:lineChart>
      <c:catAx>
        <c:axId val="121007104"/>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1008896"/>
        <c:crosses val="autoZero"/>
        <c:auto val="1"/>
        <c:lblAlgn val="ctr"/>
        <c:lblOffset val="100"/>
        <c:noMultiLvlLbl val="0"/>
      </c:catAx>
      <c:valAx>
        <c:axId val="121008896"/>
        <c:scaling>
          <c:orientation val="minMax"/>
        </c:scaling>
        <c:delete val="1"/>
        <c:axPos val="l"/>
        <c:numFmt formatCode="\О\с\н\о\в\н\о\й" sourceLinked="1"/>
        <c:majorTickMark val="out"/>
        <c:minorTickMark val="none"/>
        <c:tickLblPos val="none"/>
        <c:crossAx val="12100710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852986176547819E-2"/>
          <c:y val="4.8956785911659806E-2"/>
          <c:w val="0.83986458262499875"/>
          <c:h val="0.7135838785339037"/>
        </c:manualLayout>
      </c:layout>
      <c:barChart>
        <c:barDir val="col"/>
        <c:grouping val="clustered"/>
        <c:varyColors val="0"/>
        <c:ser>
          <c:idx val="0"/>
          <c:order val="0"/>
          <c:tx>
            <c:strRef>
              <c:f>Лист1!$B$1</c:f>
              <c:strCache>
                <c:ptCount val="1"/>
                <c:pt idx="0">
                  <c:v>2017 год</c:v>
                </c:pt>
              </c:strCache>
            </c:strRef>
          </c:tx>
          <c:spPr>
            <a:solidFill>
              <a:srgbClr val="2FD5E7"/>
            </a:solidFill>
          </c:spPr>
          <c:invertIfNegative val="0"/>
          <c:dPt>
            <c:idx val="0"/>
            <c:invertIfNegative val="0"/>
            <c:bubble3D val="0"/>
            <c:spPr>
              <a:solidFill>
                <a:srgbClr val="2FD5E7"/>
              </a:solidFill>
              <a:scene3d>
                <a:camera prst="orthographicFront"/>
                <a:lightRig rig="threePt" dir="t"/>
              </a:scene3d>
            </c:spPr>
          </c:dPt>
          <c:dLbls>
            <c:dLbl>
              <c:idx val="0"/>
              <c:layout>
                <c:manualLayout>
                  <c:x val="-1.1566091256156451E-2"/>
                  <c:y val="-1.0199212576088474E-17"/>
                </c:manualLayout>
              </c:layout>
              <c:dLblPos val="outEnd"/>
              <c:showLegendKey val="0"/>
              <c:showVal val="1"/>
              <c:showCatName val="0"/>
              <c:showSerName val="0"/>
              <c:showPercent val="0"/>
              <c:showBubbleSize val="0"/>
            </c:dLbl>
            <c:dLbl>
              <c:idx val="1"/>
              <c:layout>
                <c:manualLayout>
                  <c:x val="-1.9276818760260748E-2"/>
                  <c:y val="2.6703350964084247E-2"/>
                </c:manualLayout>
              </c:layout>
              <c:dLblPos val="outEnd"/>
              <c:showLegendKey val="0"/>
              <c:showVal val="1"/>
              <c:showCatName val="0"/>
              <c:showSerName val="0"/>
              <c:showPercent val="0"/>
              <c:showBubbleSize val="0"/>
            </c:dLbl>
            <c:dLbl>
              <c:idx val="3"/>
              <c:layout>
                <c:manualLayout>
                  <c:x val="-9.6384093801303652E-3"/>
                  <c:y val="1.3351850703179867E-2"/>
                </c:manualLayout>
              </c:layout>
              <c:dLblPos val="outEnd"/>
              <c:showLegendKey val="0"/>
              <c:showVal val="1"/>
              <c:showCatName val="0"/>
              <c:showSerName val="0"/>
              <c:showPercent val="0"/>
              <c:showBubbleSize val="0"/>
            </c:dLbl>
            <c:dLbl>
              <c:idx val="4"/>
              <c:layout>
                <c:manualLayout>
                  <c:x val="-1.3493773132182526E-2"/>
                  <c:y val="1.3351850703179959E-2"/>
                </c:manualLayout>
              </c:layout>
              <c:dLblPos val="outEnd"/>
              <c:showLegendKey val="0"/>
              <c:showVal val="1"/>
              <c:showCatName val="0"/>
              <c:showSerName val="0"/>
              <c:showPercent val="0"/>
              <c:showBubbleSize val="0"/>
            </c:dLbl>
            <c:txPr>
              <a:bodyPr/>
              <a:lstStyle/>
              <a:p>
                <a:pPr>
                  <a:defRPr sz="1100" b="1"/>
                </a:pPr>
                <a:endParaRPr lang="ru-RU"/>
              </a:p>
            </c:txPr>
            <c:dLblPos val="outEnd"/>
            <c:showLegendKey val="0"/>
            <c:showVal val="1"/>
            <c:showCatName val="0"/>
            <c:showSerName val="0"/>
            <c:showPercent val="0"/>
            <c:showBubbleSize val="0"/>
            <c:showLeaderLines val="0"/>
          </c:dLbls>
          <c:cat>
            <c:strRef>
              <c:f>Лист1!$A$2:$A$9</c:f>
              <c:strCache>
                <c:ptCount val="7"/>
                <c:pt idx="0">
                  <c:v>  Налог на доходы физических лиц</c:v>
                </c:pt>
                <c:pt idx="1">
                  <c:v>  Налог на прибыль организаций</c:v>
                </c:pt>
                <c:pt idx="2">
                  <c:v>  Налог на имущество организаций</c:v>
                </c:pt>
                <c:pt idx="3">
                  <c:v>Акцизы</c:v>
                </c:pt>
                <c:pt idx="4">
                  <c:v>Налоги на совокупный доход</c:v>
                </c:pt>
                <c:pt idx="5">
                  <c:v>НДПИ</c:v>
                </c:pt>
                <c:pt idx="6">
                  <c:v>Неналоговые доходы</c:v>
                </c:pt>
              </c:strCache>
            </c:strRef>
          </c:cat>
          <c:val>
            <c:numRef>
              <c:f>Лист1!$B$2:$B$9</c:f>
              <c:numCache>
                <c:formatCode>\О\с\н\о\в\н\о\й</c:formatCode>
                <c:ptCount val="7"/>
                <c:pt idx="0">
                  <c:v>11.93</c:v>
                </c:pt>
                <c:pt idx="1">
                  <c:v>10.54</c:v>
                </c:pt>
                <c:pt idx="2">
                  <c:v>7.4300000000000024</c:v>
                </c:pt>
                <c:pt idx="3">
                  <c:v>2.2200000000000002</c:v>
                </c:pt>
                <c:pt idx="4">
                  <c:v>1.6900000000000011</c:v>
                </c:pt>
                <c:pt idx="5">
                  <c:v>1.59</c:v>
                </c:pt>
                <c:pt idx="6">
                  <c:v>1.6500000000000001</c:v>
                </c:pt>
              </c:numCache>
            </c:numRef>
          </c:val>
        </c:ser>
        <c:ser>
          <c:idx val="1"/>
          <c:order val="1"/>
          <c:tx>
            <c:strRef>
              <c:f>Лист1!$C$1</c:f>
              <c:strCache>
                <c:ptCount val="1"/>
                <c:pt idx="0">
                  <c:v>2018 год</c:v>
                </c:pt>
              </c:strCache>
            </c:strRef>
          </c:tx>
          <c:spPr>
            <a:solidFill>
              <a:srgbClr val="CE2284"/>
            </a:solidFill>
          </c:spPr>
          <c:invertIfNegative val="0"/>
          <c:dLbls>
            <c:dLbl>
              <c:idx val="0"/>
              <c:layout>
                <c:manualLayout>
                  <c:x val="1.5421455008208608E-2"/>
                  <c:y val="2.6703701406359939E-2"/>
                </c:manualLayout>
              </c:layout>
              <c:dLblPos val="outEnd"/>
              <c:showLegendKey val="0"/>
              <c:showVal val="1"/>
              <c:showCatName val="0"/>
              <c:showSerName val="0"/>
              <c:showPercent val="0"/>
              <c:showBubbleSize val="0"/>
            </c:dLbl>
            <c:dLbl>
              <c:idx val="1"/>
              <c:layout>
                <c:manualLayout>
                  <c:x val="3.855363752052152E-3"/>
                  <c:y val="-2.2253084505299912E-2"/>
                </c:manualLayout>
              </c:layout>
              <c:dLblPos val="outEnd"/>
              <c:showLegendKey val="0"/>
              <c:showVal val="1"/>
              <c:showCatName val="0"/>
              <c:showSerName val="0"/>
              <c:showPercent val="0"/>
              <c:showBubbleSize val="0"/>
            </c:dLbl>
            <c:dLbl>
              <c:idx val="2"/>
              <c:layout>
                <c:manualLayout>
                  <c:x val="1.1566091256156451E-2"/>
                  <c:y val="8.9012338021199726E-3"/>
                </c:manualLayout>
              </c:layout>
              <c:dLblPos val="outEnd"/>
              <c:showLegendKey val="0"/>
              <c:showVal val="1"/>
              <c:showCatName val="0"/>
              <c:showSerName val="0"/>
              <c:showPercent val="0"/>
              <c:showBubbleSize val="0"/>
            </c:dLbl>
            <c:dLbl>
              <c:idx val="5"/>
              <c:layout>
                <c:manualLayout>
                  <c:x val="7.7107275041043031E-3"/>
                  <c:y val="4.4506169010599013E-3"/>
                </c:manualLayout>
              </c:layout>
              <c:dLblPos val="outEnd"/>
              <c:showLegendKey val="0"/>
              <c:showVal val="1"/>
              <c:showCatName val="0"/>
              <c:showSerName val="0"/>
              <c:showPercent val="0"/>
              <c:showBubbleSize val="0"/>
            </c:dLbl>
            <c:dLbl>
              <c:idx val="6"/>
              <c:layout>
                <c:manualLayout>
                  <c:x val="1.7349136884234659E-2"/>
                  <c:y val="2.2253084505299912E-2"/>
                </c:manualLayout>
              </c:layout>
              <c:dLblPos val="outEnd"/>
              <c:showLegendKey val="0"/>
              <c:showVal val="1"/>
              <c:showCatName val="0"/>
              <c:showSerName val="0"/>
              <c:showPercent val="0"/>
              <c:showBubbleSize val="0"/>
            </c:dLbl>
            <c:txPr>
              <a:bodyPr/>
              <a:lstStyle/>
              <a:p>
                <a:pPr>
                  <a:defRPr sz="1100" b="1"/>
                </a:pPr>
                <a:endParaRPr lang="ru-RU"/>
              </a:p>
            </c:txPr>
            <c:dLblPos val="outEnd"/>
            <c:showLegendKey val="0"/>
            <c:showVal val="1"/>
            <c:showCatName val="0"/>
            <c:showSerName val="0"/>
            <c:showPercent val="0"/>
            <c:showBubbleSize val="0"/>
            <c:showLeaderLines val="0"/>
          </c:dLbls>
          <c:cat>
            <c:strRef>
              <c:f>Лист1!$A$2:$A$9</c:f>
              <c:strCache>
                <c:ptCount val="7"/>
                <c:pt idx="0">
                  <c:v>  Налог на доходы физических лиц</c:v>
                </c:pt>
                <c:pt idx="1">
                  <c:v>  Налог на прибыль организаций</c:v>
                </c:pt>
                <c:pt idx="2">
                  <c:v>  Налог на имущество организаций</c:v>
                </c:pt>
                <c:pt idx="3">
                  <c:v>Акцизы</c:v>
                </c:pt>
                <c:pt idx="4">
                  <c:v>Налоги на совокупный доход</c:v>
                </c:pt>
                <c:pt idx="5">
                  <c:v>НДПИ</c:v>
                </c:pt>
                <c:pt idx="6">
                  <c:v>Неналоговые доходы</c:v>
                </c:pt>
              </c:strCache>
            </c:strRef>
          </c:cat>
          <c:val>
            <c:numRef>
              <c:f>Лист1!$C$2:$C$9</c:f>
              <c:numCache>
                <c:formatCode>\О\с\н\о\в\н\о\й</c:formatCode>
                <c:ptCount val="7"/>
                <c:pt idx="0">
                  <c:v>13.893963354710001</c:v>
                </c:pt>
                <c:pt idx="1">
                  <c:v>9.3741514863099997</c:v>
                </c:pt>
                <c:pt idx="2">
                  <c:v>8.1471476442799986</c:v>
                </c:pt>
                <c:pt idx="3">
                  <c:v>2.5020288129399999</c:v>
                </c:pt>
                <c:pt idx="4">
                  <c:v>2.1039246323400023</c:v>
                </c:pt>
                <c:pt idx="5">
                  <c:v>0.88368456647000004</c:v>
                </c:pt>
                <c:pt idx="6">
                  <c:v>1.5396111901599987</c:v>
                </c:pt>
              </c:numCache>
            </c:numRef>
          </c:val>
        </c:ser>
        <c:ser>
          <c:idx val="2"/>
          <c:order val="2"/>
          <c:tx>
            <c:strRef>
              <c:f>Лист1!$D$1</c:f>
              <c:strCache>
                <c:ptCount val="1"/>
                <c:pt idx="0">
                  <c:v>Ряд 3</c:v>
                </c:pt>
              </c:strCache>
            </c:strRef>
          </c:tx>
          <c:invertIfNegative val="0"/>
          <c:cat>
            <c:strRef>
              <c:f>Лист1!$A$2:$A$9</c:f>
              <c:strCache>
                <c:ptCount val="7"/>
                <c:pt idx="0">
                  <c:v>  Налог на доходы физических лиц</c:v>
                </c:pt>
                <c:pt idx="1">
                  <c:v>  Налог на прибыль организаций</c:v>
                </c:pt>
                <c:pt idx="2">
                  <c:v>  Налог на имущество организаций</c:v>
                </c:pt>
                <c:pt idx="3">
                  <c:v>Акцизы</c:v>
                </c:pt>
                <c:pt idx="4">
                  <c:v>Налоги на совокупный доход</c:v>
                </c:pt>
                <c:pt idx="5">
                  <c:v>НДПИ</c:v>
                </c:pt>
                <c:pt idx="6">
                  <c:v>Неналоговые доходы</c:v>
                </c:pt>
              </c:strCache>
            </c:strRef>
          </c:cat>
          <c:val>
            <c:numRef>
              <c:f>Лист1!$D$2:$D$9</c:f>
              <c:numCache>
                <c:formatCode>General</c:formatCode>
                <c:ptCount val="7"/>
              </c:numCache>
            </c:numRef>
          </c:val>
        </c:ser>
        <c:dLbls>
          <c:showLegendKey val="0"/>
          <c:showVal val="1"/>
          <c:showCatName val="0"/>
          <c:showSerName val="0"/>
          <c:showPercent val="0"/>
          <c:showBubbleSize val="0"/>
        </c:dLbls>
        <c:gapWidth val="150"/>
        <c:axId val="103208064"/>
        <c:axId val="103209600"/>
      </c:barChart>
      <c:catAx>
        <c:axId val="103208064"/>
        <c:scaling>
          <c:orientation val="minMax"/>
        </c:scaling>
        <c:delete val="0"/>
        <c:axPos val="b"/>
        <c:majorTickMark val="out"/>
        <c:minorTickMark val="none"/>
        <c:tickLblPos val="nextTo"/>
        <c:txPr>
          <a:bodyPr/>
          <a:lstStyle/>
          <a:p>
            <a:pPr>
              <a:defRPr sz="1000" b="1"/>
            </a:pPr>
            <a:endParaRPr lang="ru-RU"/>
          </a:p>
        </c:txPr>
        <c:crossAx val="103209600"/>
        <c:crosses val="autoZero"/>
        <c:auto val="1"/>
        <c:lblAlgn val="ctr"/>
        <c:lblOffset val="100"/>
        <c:noMultiLvlLbl val="0"/>
      </c:catAx>
      <c:valAx>
        <c:axId val="103209600"/>
        <c:scaling>
          <c:orientation val="minMax"/>
        </c:scaling>
        <c:delete val="1"/>
        <c:axPos val="l"/>
        <c:numFmt formatCode="\О\с\н\о\в\н\о\й" sourceLinked="1"/>
        <c:majorTickMark val="out"/>
        <c:minorTickMark val="none"/>
        <c:tickLblPos val="nextTo"/>
        <c:crossAx val="10320806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92E-2"/>
          <c:y val="0.43174300992269032"/>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txPr>
              <a:bodyPr/>
              <a:lstStyle/>
              <a:p>
                <a:pPr>
                  <a:defRPr sz="1200">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114.2</c:v>
                </c:pt>
                <c:pt idx="1">
                  <c:v>113.5</c:v>
                </c:pt>
              </c:numCache>
            </c:numRef>
          </c:val>
          <c:smooth val="0"/>
        </c:ser>
        <c:dLbls>
          <c:showLegendKey val="0"/>
          <c:showVal val="0"/>
          <c:showCatName val="0"/>
          <c:showSerName val="0"/>
          <c:showPercent val="0"/>
          <c:showBubbleSize val="0"/>
        </c:dLbls>
        <c:marker val="1"/>
        <c:smooth val="0"/>
        <c:axId val="121045376"/>
        <c:axId val="121046912"/>
      </c:lineChart>
      <c:catAx>
        <c:axId val="121045376"/>
        <c:scaling>
          <c:orientation val="minMax"/>
        </c:scaling>
        <c:delete val="0"/>
        <c:axPos val="b"/>
        <c:numFmt formatCode="\О\с\н\о\в\н\о\й" sourceLinked="1"/>
        <c:majorTickMark val="out"/>
        <c:minorTickMark val="none"/>
        <c:tickLblPos val="nextTo"/>
        <c:txPr>
          <a:bodyPr/>
          <a:lstStyle/>
          <a:p>
            <a:pPr>
              <a:defRPr sz="1200">
                <a:latin typeface="Proxima Nova Bl" pitchFamily="50" charset="0"/>
              </a:defRPr>
            </a:pPr>
            <a:endParaRPr lang="ru-RU"/>
          </a:p>
        </c:txPr>
        <c:crossAx val="121046912"/>
        <c:crosses val="autoZero"/>
        <c:auto val="1"/>
        <c:lblAlgn val="ctr"/>
        <c:lblOffset val="100"/>
        <c:noMultiLvlLbl val="0"/>
      </c:catAx>
      <c:valAx>
        <c:axId val="121046912"/>
        <c:scaling>
          <c:orientation val="minMax"/>
        </c:scaling>
        <c:delete val="1"/>
        <c:axPos val="l"/>
        <c:numFmt formatCode="\О\с\н\о\в\н\о\й" sourceLinked="1"/>
        <c:majorTickMark val="out"/>
        <c:minorTickMark val="none"/>
        <c:tickLblPos val="none"/>
        <c:crossAx val="121045376"/>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64E-2"/>
          <c:y val="0.43174300992269032"/>
          <c:w val="0.88496812538391956"/>
          <c:h val="0.30072430439182823"/>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
              <c:idx val="0"/>
              <c:spPr/>
              <c:txPr>
                <a:bodyPr/>
                <a:lstStyle/>
                <a:p>
                  <a:pPr>
                    <a:defRPr sz="1200">
                      <a:latin typeface="Times New Roman" pitchFamily="18" charset="0"/>
                      <a:cs typeface="Times New Roman" pitchFamily="18" charset="0"/>
                    </a:defRPr>
                  </a:pPr>
                  <a:endParaRPr lang="ru-RU"/>
                </a:p>
              </c:txPr>
              <c:dLblPos val="t"/>
              <c:showLegendKey val="0"/>
              <c:showVal val="1"/>
              <c:showCatName val="0"/>
              <c:showSerName val="0"/>
              <c:showPercent val="0"/>
              <c:showBubbleSize val="0"/>
            </c:dLbl>
            <c:dLbl>
              <c:idx val="1"/>
              <c:spPr/>
              <c:txPr>
                <a:bodyPr/>
                <a:lstStyle/>
                <a:p>
                  <a:pPr>
                    <a:defRPr sz="1200">
                      <a:latin typeface="Times New Roman" pitchFamily="18" charset="0"/>
                      <a:cs typeface="Times New Roman" pitchFamily="18" charset="0"/>
                    </a:defRPr>
                  </a:pPr>
                  <a:endParaRPr lang="ru-RU"/>
                </a:p>
              </c:txPr>
              <c:dLblPos val="t"/>
              <c:showLegendKey val="0"/>
              <c:showVal val="1"/>
              <c:showCatName val="0"/>
              <c:showSerName val="0"/>
              <c:showPercent val="0"/>
              <c:showBubbleSize val="0"/>
            </c:dLbl>
            <c:txPr>
              <a:bodyPr/>
              <a:lstStyle/>
              <a:p>
                <a:pPr>
                  <a:defRPr sz="700">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1750</c:v>
                </c:pt>
                <c:pt idx="1">
                  <c:v>1818</c:v>
                </c:pt>
              </c:numCache>
            </c:numRef>
          </c:val>
          <c:smooth val="0"/>
        </c:ser>
        <c:dLbls>
          <c:showLegendKey val="0"/>
          <c:showVal val="0"/>
          <c:showCatName val="0"/>
          <c:showSerName val="0"/>
          <c:showPercent val="0"/>
          <c:showBubbleSize val="0"/>
        </c:dLbls>
        <c:marker val="1"/>
        <c:smooth val="0"/>
        <c:axId val="122495744"/>
        <c:axId val="122497280"/>
      </c:lineChart>
      <c:catAx>
        <c:axId val="122495744"/>
        <c:scaling>
          <c:orientation val="minMax"/>
        </c:scaling>
        <c:delete val="0"/>
        <c:axPos val="b"/>
        <c:numFmt formatCode="\О\с\н\о\в\н\о\й" sourceLinked="1"/>
        <c:majorTickMark val="out"/>
        <c:minorTickMark val="none"/>
        <c:tickLblPos val="nextTo"/>
        <c:txPr>
          <a:bodyPr/>
          <a:lstStyle/>
          <a:p>
            <a:pPr>
              <a:defRPr sz="1200">
                <a:latin typeface="Times New Roman" pitchFamily="18" charset="0"/>
                <a:cs typeface="Times New Roman" pitchFamily="18" charset="0"/>
              </a:defRPr>
            </a:pPr>
            <a:endParaRPr lang="ru-RU"/>
          </a:p>
        </c:txPr>
        <c:crossAx val="122497280"/>
        <c:crosses val="autoZero"/>
        <c:auto val="1"/>
        <c:lblAlgn val="ctr"/>
        <c:lblOffset val="100"/>
        <c:noMultiLvlLbl val="0"/>
      </c:catAx>
      <c:valAx>
        <c:axId val="122497280"/>
        <c:scaling>
          <c:orientation val="minMax"/>
        </c:scaling>
        <c:delete val="1"/>
        <c:axPos val="l"/>
        <c:numFmt formatCode="\О\с\н\о\в\н\о\й" sourceLinked="1"/>
        <c:majorTickMark val="out"/>
        <c:minorTickMark val="none"/>
        <c:tickLblPos val="none"/>
        <c:crossAx val="122495744"/>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192E-2"/>
          <c:y val="0.43174300992269032"/>
          <c:w val="0.88496812538391956"/>
          <c:h val="0.3007243043918284"/>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66</c:v>
                </c:pt>
                <c:pt idx="1">
                  <c:v>66.099999999999994</c:v>
                </c:pt>
              </c:numCache>
            </c:numRef>
          </c:val>
          <c:smooth val="0"/>
        </c:ser>
        <c:dLbls>
          <c:showLegendKey val="0"/>
          <c:showVal val="0"/>
          <c:showCatName val="0"/>
          <c:showSerName val="0"/>
          <c:showPercent val="0"/>
          <c:showBubbleSize val="0"/>
        </c:dLbls>
        <c:marker val="1"/>
        <c:smooth val="0"/>
        <c:axId val="122529664"/>
        <c:axId val="122531200"/>
      </c:lineChart>
      <c:catAx>
        <c:axId val="122529664"/>
        <c:scaling>
          <c:orientation val="minMax"/>
        </c:scaling>
        <c:delete val="0"/>
        <c:axPos val="b"/>
        <c:numFmt formatCode="\О\с\н\о\в\н\о\й" sourceLinked="1"/>
        <c:majorTickMark val="out"/>
        <c:minorTickMark val="none"/>
        <c:tickLblPos val="nextTo"/>
        <c:crossAx val="122531200"/>
        <c:crosses val="autoZero"/>
        <c:auto val="1"/>
        <c:lblAlgn val="ctr"/>
        <c:lblOffset val="100"/>
        <c:noMultiLvlLbl val="0"/>
      </c:catAx>
      <c:valAx>
        <c:axId val="122531200"/>
        <c:scaling>
          <c:orientation val="minMax"/>
        </c:scaling>
        <c:delete val="1"/>
        <c:axPos val="l"/>
        <c:numFmt formatCode="\О\с\н\о\в\н\о\й" sourceLinked="1"/>
        <c:majorTickMark val="out"/>
        <c:minorTickMark val="none"/>
        <c:tickLblPos val="none"/>
        <c:crossAx val="122529664"/>
        <c:crosses val="autoZero"/>
        <c:crossBetween val="between"/>
      </c:valAx>
    </c:plotArea>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13E-2"/>
          <c:y val="0.43174300992269032"/>
          <c:w val="0.88496812538391956"/>
          <c:h val="0.3007243043918285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24.3</c:v>
                </c:pt>
                <c:pt idx="1">
                  <c:v>23.6</c:v>
                </c:pt>
              </c:numCache>
            </c:numRef>
          </c:val>
          <c:smooth val="0"/>
        </c:ser>
        <c:dLbls>
          <c:showLegendKey val="0"/>
          <c:showVal val="0"/>
          <c:showCatName val="0"/>
          <c:showSerName val="0"/>
          <c:showPercent val="0"/>
          <c:showBubbleSize val="0"/>
        </c:dLbls>
        <c:marker val="1"/>
        <c:smooth val="0"/>
        <c:axId val="122232192"/>
        <c:axId val="122283136"/>
      </c:lineChart>
      <c:catAx>
        <c:axId val="122232192"/>
        <c:scaling>
          <c:orientation val="minMax"/>
        </c:scaling>
        <c:delete val="0"/>
        <c:axPos val="b"/>
        <c:numFmt formatCode="\О\с\н\о\в\н\о\й" sourceLinked="1"/>
        <c:majorTickMark val="out"/>
        <c:minorTickMark val="none"/>
        <c:tickLblPos val="nextTo"/>
        <c:crossAx val="122283136"/>
        <c:crosses val="autoZero"/>
        <c:auto val="1"/>
        <c:lblAlgn val="ctr"/>
        <c:lblOffset val="100"/>
        <c:noMultiLvlLbl val="0"/>
      </c:catAx>
      <c:valAx>
        <c:axId val="122283136"/>
        <c:scaling>
          <c:orientation val="minMax"/>
        </c:scaling>
        <c:delete val="1"/>
        <c:axPos val="l"/>
        <c:numFmt formatCode="\О\с\н\о\в\н\о\й" sourceLinked="1"/>
        <c:majorTickMark val="out"/>
        <c:minorTickMark val="none"/>
        <c:tickLblPos val="none"/>
        <c:crossAx val="122232192"/>
        <c:crosses val="autoZero"/>
        <c:crossBetween val="between"/>
      </c:valAx>
    </c:plotArea>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13E-2"/>
          <c:y val="0.43174300992269032"/>
          <c:w val="0.88496812538391956"/>
          <c:h val="0.30072430439182851"/>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68.8</c:v>
                </c:pt>
                <c:pt idx="1">
                  <c:v>32.4</c:v>
                </c:pt>
              </c:numCache>
            </c:numRef>
          </c:val>
          <c:smooth val="0"/>
        </c:ser>
        <c:dLbls>
          <c:showLegendKey val="0"/>
          <c:showVal val="0"/>
          <c:showCatName val="0"/>
          <c:showSerName val="0"/>
          <c:showPercent val="0"/>
          <c:showBubbleSize val="0"/>
        </c:dLbls>
        <c:marker val="1"/>
        <c:smooth val="0"/>
        <c:axId val="122450688"/>
        <c:axId val="122452224"/>
      </c:lineChart>
      <c:catAx>
        <c:axId val="122450688"/>
        <c:scaling>
          <c:orientation val="minMax"/>
        </c:scaling>
        <c:delete val="0"/>
        <c:axPos val="b"/>
        <c:numFmt formatCode="\О\с\н\о\в\н\о\й" sourceLinked="1"/>
        <c:majorTickMark val="out"/>
        <c:minorTickMark val="none"/>
        <c:tickLblPos val="nextTo"/>
        <c:crossAx val="122452224"/>
        <c:crosses val="autoZero"/>
        <c:auto val="1"/>
        <c:lblAlgn val="ctr"/>
        <c:lblOffset val="100"/>
        <c:noMultiLvlLbl val="0"/>
      </c:catAx>
      <c:valAx>
        <c:axId val="122452224"/>
        <c:scaling>
          <c:orientation val="minMax"/>
        </c:scaling>
        <c:delete val="1"/>
        <c:axPos val="l"/>
        <c:numFmt formatCode="\О\с\н\о\в\н\о\й" sourceLinked="1"/>
        <c:majorTickMark val="out"/>
        <c:minorTickMark val="none"/>
        <c:tickLblPos val="none"/>
        <c:crossAx val="122450688"/>
        <c:crosses val="autoZero"/>
        <c:crossBetween val="between"/>
      </c:valAx>
    </c:plotArea>
    <c:plotVisOnly val="1"/>
    <c:dispBlanksAs val="gap"/>
    <c:showDLblsOverMax val="0"/>
  </c:chart>
  <c:txPr>
    <a:bodyPr/>
    <a:lstStyle/>
    <a:p>
      <a:pPr>
        <a:defRPr sz="1200">
          <a:latin typeface="Times New Roman" pitchFamily="18" charset="0"/>
          <a:cs typeface="Times New Roman" pitchFamily="18" charset="0"/>
        </a:defRPr>
      </a:pPr>
      <a:endParaRPr lang="ru-RU"/>
    </a:p>
  </c:txPr>
  <c:externalData r:id="rId1">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48E-2"/>
          <c:y val="0.43174300992269032"/>
          <c:w val="0.88496812538391956"/>
          <c:h val="0.3007243043918286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500</c:v>
                </c:pt>
                <c:pt idx="1">
                  <c:v>663.1</c:v>
                </c:pt>
              </c:numCache>
            </c:numRef>
          </c:val>
          <c:smooth val="0"/>
        </c:ser>
        <c:dLbls>
          <c:showLegendKey val="0"/>
          <c:showVal val="0"/>
          <c:showCatName val="0"/>
          <c:showSerName val="0"/>
          <c:showPercent val="0"/>
          <c:showBubbleSize val="0"/>
        </c:dLbls>
        <c:marker val="1"/>
        <c:smooth val="0"/>
        <c:axId val="122472320"/>
        <c:axId val="122473856"/>
      </c:lineChart>
      <c:catAx>
        <c:axId val="122472320"/>
        <c:scaling>
          <c:orientation val="minMax"/>
        </c:scaling>
        <c:delete val="0"/>
        <c:axPos val="b"/>
        <c:numFmt formatCode="\О\с\н\о\в\н\о\й" sourceLinked="1"/>
        <c:majorTickMark val="out"/>
        <c:minorTickMark val="none"/>
        <c:tickLblPos val="nextTo"/>
        <c:crossAx val="122473856"/>
        <c:crosses val="autoZero"/>
        <c:auto val="1"/>
        <c:lblAlgn val="ctr"/>
        <c:lblOffset val="100"/>
        <c:noMultiLvlLbl val="0"/>
      </c:catAx>
      <c:valAx>
        <c:axId val="122473856"/>
        <c:scaling>
          <c:orientation val="minMax"/>
        </c:scaling>
        <c:delete val="1"/>
        <c:axPos val="l"/>
        <c:numFmt formatCode="\О\с\н\о\в\н\о\й" sourceLinked="1"/>
        <c:majorTickMark val="out"/>
        <c:minorTickMark val="none"/>
        <c:tickLblPos val="none"/>
        <c:crossAx val="122472320"/>
        <c:crosses val="autoZero"/>
        <c:crossBetween val="between"/>
      </c:valAx>
    </c:plotArea>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5937308042248E-2"/>
          <c:y val="0.43174300992269032"/>
          <c:w val="0.88496812538391956"/>
          <c:h val="0.30072430439182862"/>
        </c:manualLayout>
      </c:layout>
      <c:lineChart>
        <c:grouping val="standard"/>
        <c:varyColors val="0"/>
        <c:ser>
          <c:idx val="0"/>
          <c:order val="0"/>
          <c:tx>
            <c:strRef>
              <c:f>Лист1!$B$1</c:f>
              <c:strCache>
                <c:ptCount val="1"/>
                <c:pt idx="0">
                  <c:v>Ряд 1</c:v>
                </c:pt>
              </c:strCache>
            </c:strRef>
          </c:tx>
          <c:spPr>
            <a:ln w="12700">
              <a:solidFill>
                <a:srgbClr val="CE2284"/>
              </a:solidFill>
            </a:ln>
          </c:spPr>
          <c:marker>
            <c:symbol val="circle"/>
            <c:size val="5"/>
            <c:spPr>
              <a:solidFill>
                <a:schemeClr val="bg1"/>
              </a:solidFill>
              <a:ln w="22225">
                <a:solidFill>
                  <a:srgbClr val="CE2284"/>
                </a:solidFill>
              </a:ln>
            </c:spPr>
          </c:marker>
          <c:dLbls>
            <c:dLblPos val="t"/>
            <c:showLegendKey val="0"/>
            <c:showVal val="1"/>
            <c:showCatName val="0"/>
            <c:showSerName val="0"/>
            <c:showPercent val="0"/>
            <c:showBubbleSize val="0"/>
            <c:showLeaderLines val="0"/>
          </c:dLbls>
          <c:cat>
            <c:strRef>
              <c:f>Лист1!$A$2:$A$3</c:f>
              <c:strCache>
                <c:ptCount val="2"/>
                <c:pt idx="0">
                  <c:v>План</c:v>
                </c:pt>
                <c:pt idx="1">
                  <c:v>Факт</c:v>
                </c:pt>
              </c:strCache>
            </c:strRef>
          </c:cat>
          <c:val>
            <c:numRef>
              <c:f>Лист1!$B$2:$B$3</c:f>
              <c:numCache>
                <c:formatCode>\О\с\н\о\в\н\о\й</c:formatCode>
                <c:ptCount val="2"/>
                <c:pt idx="0">
                  <c:v>1</c:v>
                </c:pt>
                <c:pt idx="1">
                  <c:v>1</c:v>
                </c:pt>
              </c:numCache>
            </c:numRef>
          </c:val>
          <c:smooth val="0"/>
        </c:ser>
        <c:dLbls>
          <c:showLegendKey val="0"/>
          <c:showVal val="0"/>
          <c:showCatName val="0"/>
          <c:showSerName val="0"/>
          <c:showPercent val="0"/>
          <c:showBubbleSize val="0"/>
        </c:dLbls>
        <c:marker val="1"/>
        <c:smooth val="0"/>
        <c:axId val="122862592"/>
        <c:axId val="122864384"/>
      </c:lineChart>
      <c:catAx>
        <c:axId val="122862592"/>
        <c:scaling>
          <c:orientation val="minMax"/>
        </c:scaling>
        <c:delete val="0"/>
        <c:axPos val="b"/>
        <c:numFmt formatCode="\О\с\н\о\в\н\о\й" sourceLinked="1"/>
        <c:majorTickMark val="out"/>
        <c:minorTickMark val="none"/>
        <c:tickLblPos val="nextTo"/>
        <c:crossAx val="122864384"/>
        <c:crosses val="autoZero"/>
        <c:auto val="1"/>
        <c:lblAlgn val="ctr"/>
        <c:lblOffset val="100"/>
        <c:noMultiLvlLbl val="0"/>
      </c:catAx>
      <c:valAx>
        <c:axId val="122864384"/>
        <c:scaling>
          <c:orientation val="minMax"/>
        </c:scaling>
        <c:delete val="1"/>
        <c:axPos val="l"/>
        <c:numFmt formatCode="\О\с\н\о\в\н\о\й" sourceLinked="1"/>
        <c:majorTickMark val="out"/>
        <c:minorTickMark val="none"/>
        <c:tickLblPos val="none"/>
        <c:crossAx val="122862592"/>
        <c:crosses val="autoZero"/>
        <c:crossBetween val="between"/>
      </c:valAx>
    </c:plotArea>
    <c:plotVisOnly val="1"/>
    <c:dispBlanksAs val="gap"/>
    <c:showDLblsOverMax val="0"/>
  </c:chart>
  <c:txPr>
    <a:bodyPr/>
    <a:lstStyle/>
    <a:p>
      <a:pPr>
        <a:defRPr sz="1400">
          <a:latin typeface="Times New Roman" pitchFamily="18" charset="0"/>
          <a:cs typeface="Times New Roman" pitchFamily="18" charset="0"/>
        </a:defRPr>
      </a:pPr>
      <a:endParaRPr lang="ru-RU"/>
    </a:p>
  </c:txPr>
  <c:externalData r:id="rId1">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001580235853474E-2"/>
          <c:y val="0.3323753931147837"/>
          <c:w val="0.90841814941032373"/>
          <c:h val="0.442056515206663"/>
        </c:manualLayout>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00B0F0"/>
              </a:solidFill>
            </c:spPr>
          </c:dPt>
          <c:dPt>
            <c:idx val="1"/>
            <c:invertIfNegative val="0"/>
            <c:bubble3D val="0"/>
            <c:spPr>
              <a:solidFill>
                <a:srgbClr val="7030A0">
                  <a:alpha val="80000"/>
                </a:srgbClr>
              </a:solidFill>
            </c:spPr>
          </c:dPt>
          <c:dLbls>
            <c:dLbl>
              <c:idx val="0"/>
              <c:tx>
                <c:rich>
                  <a:bodyPr/>
                  <a:lstStyle/>
                  <a:p>
                    <a:r>
                      <a:rPr lang="ru-RU" sz="1400" dirty="0" smtClean="0">
                        <a:latin typeface="Times New Roman" pitchFamily="18" charset="0"/>
                        <a:cs typeface="Times New Roman" pitchFamily="18" charset="0"/>
                      </a:rPr>
                      <a:t>2,3</a:t>
                    </a:r>
                    <a:endParaRPr lang="en-US" sz="1400" dirty="0">
                      <a:latin typeface="Times New Roman" pitchFamily="18" charset="0"/>
                      <a:cs typeface="Times New Roman" pitchFamily="18" charset="0"/>
                    </a:endParaRPr>
                  </a:p>
                </c:rich>
              </c:tx>
              <c:showLegendKey val="0"/>
              <c:showVal val="1"/>
              <c:showCatName val="0"/>
              <c:showSerName val="0"/>
              <c:showPercent val="0"/>
              <c:showBubbleSize val="0"/>
            </c:dLbl>
            <c:dLbl>
              <c:idx val="1"/>
              <c:layout>
                <c:manualLayout>
                  <c:x val="0"/>
                  <c:y val="0"/>
                </c:manualLayout>
              </c:layout>
              <c:tx>
                <c:rich>
                  <a:bodyPr/>
                  <a:lstStyle/>
                  <a:p>
                    <a:r>
                      <a:rPr lang="en-US" sz="14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,3</a:t>
                    </a:r>
                    <a:endParaRPr lang="en-US" sz="1400" dirty="0">
                      <a:latin typeface="Times New Roman" pitchFamily="18" charset="0"/>
                      <a:cs typeface="Times New Roman" pitchFamily="18" charset="0"/>
                    </a:endParaRPr>
                  </a:p>
                </c:rich>
              </c:tx>
              <c:showLegendKey val="0"/>
              <c:showVal val="1"/>
              <c:showCatName val="0"/>
              <c:showSerName val="0"/>
              <c:showPercent val="0"/>
              <c:showBubbleSize val="0"/>
            </c:dLbl>
            <c:dLbl>
              <c:idx val="2"/>
              <c:layout>
                <c:manualLayout>
                  <c:x val="5.0597206396761924E-3"/>
                  <c:y val="-1.7770563830605997E-2"/>
                </c:manualLayout>
              </c:layout>
              <c:tx>
                <c:rich>
                  <a:bodyPr/>
                  <a:lstStyle/>
                  <a:p>
                    <a:r>
                      <a:rPr lang="ru-RU" sz="1400" smtClean="0">
                        <a:latin typeface="Times New Roman" pitchFamily="18" charset="0"/>
                        <a:cs typeface="Times New Roman" pitchFamily="18" charset="0"/>
                      </a:rPr>
                      <a:t>1</a:t>
                    </a:r>
                    <a:r>
                      <a:rPr lang="en-US" sz="1400" smtClean="0">
                        <a:latin typeface="Times New Roman" pitchFamily="18" charset="0"/>
                        <a:cs typeface="Times New Roman" pitchFamily="18" charset="0"/>
                      </a:rPr>
                      <a:t>,9</a:t>
                    </a:r>
                    <a:endParaRPr lang="en-US" sz="1400" dirty="0">
                      <a:latin typeface="Times New Roman" pitchFamily="18" charset="0"/>
                      <a:cs typeface="Times New Roman" pitchFamily="18" charset="0"/>
                    </a:endParaRPr>
                  </a:p>
                </c:rich>
              </c:tx>
              <c:showLegendKey val="0"/>
              <c:showVal val="1"/>
              <c:showCatName val="0"/>
              <c:showSerName val="0"/>
              <c:showPercent val="0"/>
              <c:showBubbleSize val="0"/>
            </c:dLbl>
            <c:txPr>
              <a:bodyPr/>
              <a:lstStyle/>
              <a:p>
                <a:pPr>
                  <a:defRPr sz="14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Лист1!$A$2:$A$3</c:f>
              <c:strCache>
                <c:ptCount val="2"/>
                <c:pt idx="0">
                  <c:v>план</c:v>
                </c:pt>
                <c:pt idx="1">
                  <c:v>исполнено</c:v>
                </c:pt>
              </c:strCache>
            </c:strRef>
          </c:cat>
          <c:val>
            <c:numRef>
              <c:f>Лист1!$B$2:$B$3</c:f>
              <c:numCache>
                <c:formatCode>\О\с\н\о\в\н\о\й</c:formatCode>
                <c:ptCount val="2"/>
                <c:pt idx="0">
                  <c:v>2.2000000000000002</c:v>
                </c:pt>
                <c:pt idx="1">
                  <c:v>2.2000000000000002</c:v>
                </c:pt>
              </c:numCache>
            </c:numRef>
          </c:val>
        </c:ser>
        <c:dLbls>
          <c:showLegendKey val="0"/>
          <c:showVal val="0"/>
          <c:showCatName val="0"/>
          <c:showSerName val="0"/>
          <c:showPercent val="0"/>
          <c:showBubbleSize val="0"/>
        </c:dLbls>
        <c:gapWidth val="150"/>
        <c:axId val="122614912"/>
        <c:axId val="122616448"/>
      </c:barChart>
      <c:catAx>
        <c:axId val="122614912"/>
        <c:scaling>
          <c:orientation val="minMax"/>
        </c:scaling>
        <c:delete val="0"/>
        <c:axPos val="b"/>
        <c:numFmt formatCode="\О\с\н\о\в\н\о\й" sourceLinked="1"/>
        <c:majorTickMark val="out"/>
        <c:minorTickMark val="none"/>
        <c:tickLblPos val="nextTo"/>
        <c:txPr>
          <a:bodyPr/>
          <a:lstStyle/>
          <a:p>
            <a:pPr>
              <a:defRPr sz="1600">
                <a:latin typeface="Times New Roman" pitchFamily="18" charset="0"/>
                <a:cs typeface="Times New Roman" pitchFamily="18" charset="0"/>
              </a:defRPr>
            </a:pPr>
            <a:endParaRPr lang="ru-RU"/>
          </a:p>
        </c:txPr>
        <c:crossAx val="122616448"/>
        <c:crosses val="autoZero"/>
        <c:auto val="1"/>
        <c:lblAlgn val="ctr"/>
        <c:lblOffset val="100"/>
        <c:tickLblSkip val="1"/>
        <c:noMultiLvlLbl val="0"/>
      </c:catAx>
      <c:valAx>
        <c:axId val="122616448"/>
        <c:scaling>
          <c:orientation val="minMax"/>
        </c:scaling>
        <c:delete val="1"/>
        <c:axPos val="l"/>
        <c:numFmt formatCode="\О\с\н\о\в\н\о\й" sourceLinked="1"/>
        <c:majorTickMark val="out"/>
        <c:minorTickMark val="none"/>
        <c:tickLblPos val="none"/>
        <c:crossAx val="122614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7283873220436371E-2"/>
          <c:y val="0.10682285301633172"/>
          <c:w val="0.90841814941032373"/>
          <c:h val="0.59810368292411953"/>
        </c:manualLayout>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00B0F0"/>
              </a:solidFill>
            </c:spPr>
          </c:dPt>
          <c:dPt>
            <c:idx val="1"/>
            <c:invertIfNegative val="0"/>
            <c:bubble3D val="0"/>
            <c:spPr>
              <a:solidFill>
                <a:srgbClr val="7030A0">
                  <a:alpha val="80000"/>
                </a:srgbClr>
              </a:solidFill>
            </c:spPr>
          </c:dPt>
          <c:dLbls>
            <c:dLbl>
              <c:idx val="0"/>
              <c:tx>
                <c:rich>
                  <a:bodyPr/>
                  <a:lstStyle/>
                  <a:p>
                    <a:pPr>
                      <a:defRPr sz="1400">
                        <a:latin typeface="Times New Roman" pitchFamily="18" charset="0"/>
                        <a:cs typeface="Times New Roman" pitchFamily="18" charset="0"/>
                      </a:defRPr>
                    </a:pPr>
                    <a:r>
                      <a:rPr lang="ru-RU" sz="1400" dirty="0" smtClean="0">
                        <a:latin typeface="Times New Roman" pitchFamily="18" charset="0"/>
                        <a:cs typeface="Times New Roman" pitchFamily="18" charset="0"/>
                      </a:rPr>
                      <a:t>1</a:t>
                    </a:r>
                    <a:r>
                      <a:rPr lang="en-US" sz="1400" dirty="0" smtClean="0">
                        <a:latin typeface="Times New Roman" pitchFamily="18" charset="0"/>
                        <a:cs typeface="Times New Roman" pitchFamily="18" charset="0"/>
                      </a:rPr>
                      <a:t>,</a:t>
                    </a:r>
                    <a:r>
                      <a:rPr lang="ru-RU" sz="1400" dirty="0" smtClean="0">
                        <a:latin typeface="Times New Roman" pitchFamily="18" charset="0"/>
                        <a:cs typeface="Times New Roman" pitchFamily="18" charset="0"/>
                      </a:rPr>
                      <a:t>2</a:t>
                    </a:r>
                    <a:endParaRPr lang="en-US" sz="1400" dirty="0">
                      <a:latin typeface="Times New Roman" pitchFamily="18" charset="0"/>
                      <a:cs typeface="Times New Roman" pitchFamily="18" charset="0"/>
                    </a:endParaRPr>
                  </a:p>
                </c:rich>
              </c:tx>
              <c:spPr/>
              <c:showLegendKey val="0"/>
              <c:showVal val="1"/>
              <c:showCatName val="0"/>
              <c:showSerName val="0"/>
              <c:showPercent val="0"/>
              <c:showBubbleSize val="0"/>
            </c:dLbl>
            <c:dLbl>
              <c:idx val="1"/>
              <c:tx>
                <c:rich>
                  <a:bodyPr/>
                  <a:lstStyle/>
                  <a:p>
                    <a:pPr>
                      <a:defRPr sz="1400">
                        <a:latin typeface="Times New Roman" pitchFamily="18" charset="0"/>
                        <a:cs typeface="Times New Roman" pitchFamily="18" charset="0"/>
                      </a:defRPr>
                    </a:pPr>
                    <a:r>
                      <a:rPr lang="ru-RU" sz="1400" dirty="0" smtClean="0">
                        <a:latin typeface="Times New Roman" pitchFamily="18" charset="0"/>
                        <a:cs typeface="Times New Roman" pitchFamily="18" charset="0"/>
                      </a:rPr>
                      <a:t>1,2</a:t>
                    </a:r>
                    <a:endParaRPr lang="en-US" sz="1400" dirty="0">
                      <a:latin typeface="Times New Roman" pitchFamily="18" charset="0"/>
                      <a:cs typeface="Times New Roman" pitchFamily="18" charset="0"/>
                    </a:endParaRPr>
                  </a:p>
                </c:rich>
              </c:tx>
              <c:spPr/>
              <c:showLegendKey val="0"/>
              <c:showVal val="1"/>
              <c:showCatName val="0"/>
              <c:showSerName val="0"/>
              <c:showPercent val="0"/>
              <c:showBubbleSize val="0"/>
            </c:dLbl>
            <c:dLbl>
              <c:idx val="2"/>
              <c:tx>
                <c:rich>
                  <a:bodyPr/>
                  <a:lstStyle/>
                  <a:p>
                    <a:r>
                      <a:rPr lang="ru-RU" sz="1600" smtClean="0">
                        <a:latin typeface="Times New Roman" pitchFamily="18" charset="0"/>
                        <a:cs typeface="Times New Roman" pitchFamily="18" charset="0"/>
                      </a:rPr>
                      <a:t>0,9</a:t>
                    </a:r>
                    <a:endParaRPr lang="en-US" sz="1600" dirty="0">
                      <a:latin typeface="Times New Roman" pitchFamily="18" charset="0"/>
                      <a:cs typeface="Times New Roman" pitchFamily="18" charset="0"/>
                    </a:endParaRPr>
                  </a:p>
                </c:rich>
              </c:tx>
              <c:showLegendKey val="0"/>
              <c:showVal val="1"/>
              <c:showCatName val="0"/>
              <c:showSerName val="0"/>
              <c:showPercent val="0"/>
              <c:showBubbleSize val="0"/>
            </c:dLbl>
            <c:txPr>
              <a:bodyPr/>
              <a:lstStyle/>
              <a:p>
                <a:pPr>
                  <a:defRPr sz="1600">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dLbls>
          <c:cat>
            <c:strRef>
              <c:f>Лист1!$A$2:$A$3</c:f>
              <c:strCache>
                <c:ptCount val="2"/>
                <c:pt idx="0">
                  <c:v>план</c:v>
                </c:pt>
                <c:pt idx="1">
                  <c:v>исполнено</c:v>
                </c:pt>
              </c:strCache>
            </c:strRef>
          </c:cat>
          <c:val>
            <c:numRef>
              <c:f>Лист1!$B$2:$B$3</c:f>
              <c:numCache>
                <c:formatCode>\О\с\н\о\в\н\о\й</c:formatCode>
                <c:ptCount val="2"/>
                <c:pt idx="0">
                  <c:v>1</c:v>
                </c:pt>
                <c:pt idx="1">
                  <c:v>1</c:v>
                </c:pt>
              </c:numCache>
            </c:numRef>
          </c:val>
        </c:ser>
        <c:dLbls>
          <c:showLegendKey val="0"/>
          <c:showVal val="0"/>
          <c:showCatName val="0"/>
          <c:showSerName val="0"/>
          <c:showPercent val="0"/>
          <c:showBubbleSize val="0"/>
        </c:dLbls>
        <c:gapWidth val="150"/>
        <c:axId val="122662912"/>
        <c:axId val="122664448"/>
      </c:barChart>
      <c:catAx>
        <c:axId val="122662912"/>
        <c:scaling>
          <c:orientation val="minMax"/>
        </c:scaling>
        <c:delete val="0"/>
        <c:axPos val="b"/>
        <c:numFmt formatCode="\О\с\н\о\в\н\о\й" sourceLinked="1"/>
        <c:majorTickMark val="out"/>
        <c:minorTickMark val="none"/>
        <c:tickLblPos val="nextTo"/>
        <c:txPr>
          <a:bodyPr/>
          <a:lstStyle/>
          <a:p>
            <a:pPr>
              <a:defRPr sz="1600">
                <a:latin typeface="Times New Roman" pitchFamily="18" charset="0"/>
                <a:cs typeface="Times New Roman" pitchFamily="18" charset="0"/>
              </a:defRPr>
            </a:pPr>
            <a:endParaRPr lang="ru-RU"/>
          </a:p>
        </c:txPr>
        <c:crossAx val="122664448"/>
        <c:crosses val="autoZero"/>
        <c:auto val="1"/>
        <c:lblAlgn val="ctr"/>
        <c:lblOffset val="100"/>
        <c:tickLblSkip val="1"/>
        <c:noMultiLvlLbl val="0"/>
      </c:catAx>
      <c:valAx>
        <c:axId val="122664448"/>
        <c:scaling>
          <c:orientation val="minMax"/>
        </c:scaling>
        <c:delete val="1"/>
        <c:axPos val="l"/>
        <c:numFmt formatCode="\О\с\н\о\в\н\о\й" sourceLinked="1"/>
        <c:majorTickMark val="out"/>
        <c:minorTickMark val="none"/>
        <c:tickLblPos val="none"/>
        <c:crossAx val="122662912"/>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323006090468794E-2"/>
          <c:y val="0.35312089506395528"/>
          <c:w val="0.90841814941032373"/>
          <c:h val="0.31768202225896974"/>
        </c:manualLayout>
      </c:layout>
      <c:barChart>
        <c:barDir val="col"/>
        <c:grouping val="clustered"/>
        <c:varyColors val="0"/>
        <c:ser>
          <c:idx val="0"/>
          <c:order val="0"/>
          <c:tx>
            <c:strRef>
              <c:f>Лист1!$B$1</c:f>
              <c:strCache>
                <c:ptCount val="1"/>
                <c:pt idx="0">
                  <c:v>Ряд 1</c:v>
                </c:pt>
              </c:strCache>
            </c:strRef>
          </c:tx>
          <c:spPr>
            <a:solidFill>
              <a:srgbClr val="A62EE8"/>
            </a:solidFill>
          </c:spPr>
          <c:invertIfNegative val="0"/>
          <c:dPt>
            <c:idx val="0"/>
            <c:invertIfNegative val="0"/>
            <c:bubble3D val="0"/>
            <c:spPr>
              <a:solidFill>
                <a:srgbClr val="00B0F0"/>
              </a:solidFill>
            </c:spPr>
          </c:dPt>
          <c:dPt>
            <c:idx val="1"/>
            <c:invertIfNegative val="0"/>
            <c:bubble3D val="0"/>
            <c:spPr>
              <a:solidFill>
                <a:srgbClr val="7030A0">
                  <a:alpha val="80000"/>
                </a:srgbClr>
              </a:solidFill>
            </c:spPr>
          </c:dPt>
          <c:dLbls>
            <c:dLbl>
              <c:idx val="0"/>
              <c:tx>
                <c:rich>
                  <a:bodyPr/>
                  <a:lstStyle/>
                  <a:p>
                    <a:r>
                      <a:rPr lang="en-US" sz="1400" dirty="0" smtClean="0">
                        <a:latin typeface="Times New Roman" pitchFamily="18" charset="0"/>
                        <a:cs typeface="Times New Roman" pitchFamily="18" charset="0"/>
                      </a:rPr>
                      <a:t>0</a:t>
                    </a:r>
                    <a:r>
                      <a:rPr lang="ru-RU" sz="1400" dirty="0" smtClean="0">
                        <a:latin typeface="Times New Roman" pitchFamily="18" charset="0"/>
                        <a:cs typeface="Times New Roman" pitchFamily="18" charset="0"/>
                      </a:rPr>
                      <a:t>,8</a:t>
                    </a:r>
                    <a:endParaRPr lang="en-US" sz="1400" dirty="0">
                      <a:latin typeface="Times New Roman" pitchFamily="18" charset="0"/>
                      <a:cs typeface="Times New Roman" pitchFamily="18" charset="0"/>
                    </a:endParaRPr>
                  </a:p>
                </c:rich>
              </c:tx>
              <c:showLegendKey val="0"/>
              <c:showVal val="1"/>
              <c:showCatName val="0"/>
              <c:showSerName val="0"/>
              <c:showPercent val="0"/>
              <c:showBubbleSize val="0"/>
            </c:dLbl>
            <c:dLbl>
              <c:idx val="1"/>
              <c:tx>
                <c:rich>
                  <a:bodyPr/>
                  <a:lstStyle/>
                  <a:p>
                    <a:r>
                      <a:rPr lang="en-US" sz="1400" dirty="0" smtClean="0">
                        <a:latin typeface="Times New Roman" pitchFamily="18" charset="0"/>
                        <a:cs typeface="Times New Roman" pitchFamily="18" charset="0"/>
                      </a:rPr>
                      <a:t>0</a:t>
                    </a:r>
                    <a:r>
                      <a:rPr lang="ru-RU" sz="1400" dirty="0" smtClean="0">
                        <a:latin typeface="Times New Roman" pitchFamily="18" charset="0"/>
                        <a:cs typeface="Times New Roman" pitchFamily="18" charset="0"/>
                      </a:rPr>
                      <a:t>,8</a:t>
                    </a:r>
                    <a:endParaRPr lang="en-US" sz="1400" dirty="0">
                      <a:latin typeface="Times New Roman" pitchFamily="18" charset="0"/>
                      <a:cs typeface="Times New Roman" pitchFamily="18" charset="0"/>
                    </a:endParaRPr>
                  </a:p>
                </c:rich>
              </c:tx>
              <c:showLegendKey val="0"/>
              <c:showVal val="1"/>
              <c:showCatName val="0"/>
              <c:showSerName val="0"/>
              <c:showPercent val="0"/>
              <c:showBubbleSize val="0"/>
            </c:dLbl>
            <c:dLbl>
              <c:idx val="2"/>
              <c:layout>
                <c:manualLayout>
                  <c:x val="-1.0078245274334598E-2"/>
                  <c:y val="-7.2622649770940489E-2"/>
                </c:manualLayout>
              </c:layout>
              <c:tx>
                <c:rich>
                  <a:bodyPr/>
                  <a:lstStyle/>
                  <a:p>
                    <a:r>
                      <a:rPr lang="en-US" sz="1400" smtClean="0">
                        <a:latin typeface="Times New Roman" pitchFamily="18" charset="0"/>
                        <a:cs typeface="Times New Roman" pitchFamily="18" charset="0"/>
                      </a:rPr>
                      <a:t>0,</a:t>
                    </a:r>
                    <a:r>
                      <a:rPr lang="ru-RU" sz="1400" smtClean="0">
                        <a:latin typeface="Times New Roman" pitchFamily="18" charset="0"/>
                        <a:cs typeface="Times New Roman" pitchFamily="18" charset="0"/>
                      </a:rPr>
                      <a:t>9</a:t>
                    </a:r>
                    <a:endParaRPr lang="en-US" sz="1400">
                      <a:latin typeface="Times New Roman" pitchFamily="18" charset="0"/>
                      <a:cs typeface="Times New Roman" pitchFamily="18" charset="0"/>
                    </a:endParaRPr>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Лист1!$A$2:$A$3</c:f>
              <c:strCache>
                <c:ptCount val="2"/>
                <c:pt idx="0">
                  <c:v>план</c:v>
                </c:pt>
                <c:pt idx="1">
                  <c:v>исполнено</c:v>
                </c:pt>
              </c:strCache>
            </c:strRef>
          </c:cat>
          <c:val>
            <c:numRef>
              <c:f>Лист1!$B$2:$B$3</c:f>
              <c:numCache>
                <c:formatCode>\О\с\н\о\в\н\о\й</c:formatCode>
                <c:ptCount val="2"/>
                <c:pt idx="0">
                  <c:v>0.70000000000000062</c:v>
                </c:pt>
                <c:pt idx="1">
                  <c:v>0.70000000000000062</c:v>
                </c:pt>
              </c:numCache>
            </c:numRef>
          </c:val>
        </c:ser>
        <c:dLbls>
          <c:showLegendKey val="0"/>
          <c:showVal val="0"/>
          <c:showCatName val="0"/>
          <c:showSerName val="0"/>
          <c:showPercent val="0"/>
          <c:showBubbleSize val="0"/>
        </c:dLbls>
        <c:gapWidth val="150"/>
        <c:axId val="122775424"/>
        <c:axId val="122776960"/>
      </c:barChart>
      <c:catAx>
        <c:axId val="122775424"/>
        <c:scaling>
          <c:orientation val="minMax"/>
        </c:scaling>
        <c:delete val="0"/>
        <c:axPos val="b"/>
        <c:numFmt formatCode="\О\с\н\о\в\н\о\й" sourceLinked="1"/>
        <c:majorTickMark val="out"/>
        <c:minorTickMark val="none"/>
        <c:tickLblPos val="nextTo"/>
        <c:crossAx val="122776960"/>
        <c:crosses val="autoZero"/>
        <c:auto val="1"/>
        <c:lblAlgn val="ctr"/>
        <c:lblOffset val="100"/>
        <c:tickLblSkip val="1"/>
        <c:noMultiLvlLbl val="0"/>
      </c:catAx>
      <c:valAx>
        <c:axId val="122776960"/>
        <c:scaling>
          <c:orientation val="minMax"/>
        </c:scaling>
        <c:delete val="1"/>
        <c:axPos val="l"/>
        <c:numFmt formatCode="\О\с\н\о\в\н\о\й" sourceLinked="1"/>
        <c:majorTickMark val="out"/>
        <c:minorTickMark val="none"/>
        <c:tickLblPos val="none"/>
        <c:crossAx val="122775424"/>
        <c:crosses val="autoZero"/>
        <c:crossBetween val="between"/>
      </c:valAx>
    </c:plotArea>
    <c:plotVisOnly val="1"/>
    <c:dispBlanksAs val="gap"/>
    <c:showDLblsOverMax val="0"/>
  </c:chart>
  <c:txPr>
    <a:bodyPr/>
    <a:lstStyle/>
    <a:p>
      <a:pPr>
        <a:defRPr sz="1900" baseline="0">
          <a:latin typeface="Times New Roman" pitchFamily="18" charset="0"/>
          <a:cs typeface="Times New Roman" pitchFamily="18" charset="0"/>
        </a:defRPr>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63C52C-7110-442A-9233-73771C9E87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8433C640-1872-4C2E-808E-86B0C5C0E941}">
      <dgm:prSet phldrT="[Текст]" custT="1"/>
      <dgm:spPr>
        <a:solidFill>
          <a:schemeClr val="tx2">
            <a:lumMod val="60000"/>
            <a:lumOff val="40000"/>
            <a:alpha val="24000"/>
          </a:schemeClr>
        </a:solidFill>
        <a:ln>
          <a:noFill/>
        </a:ln>
      </dgm:spPr>
      <dgm:t>
        <a:bodyPr/>
        <a:lstStyle/>
        <a:p>
          <a:pPr>
            <a:lnSpc>
              <a:spcPct val="100000"/>
            </a:lnSpc>
            <a:spcAft>
              <a:spcPts val="0"/>
            </a:spcAft>
          </a:pPr>
          <a:r>
            <a:rPr lang="ru-RU" sz="1400" b="1" dirty="0" smtClean="0">
              <a:solidFill>
                <a:schemeClr val="tx1"/>
              </a:solidFill>
              <a:latin typeface="Times New Roman" pitchFamily="18" charset="0"/>
              <a:cs typeface="Times New Roman" pitchFamily="18" charset="0"/>
            </a:rPr>
            <a:t>Реконструкция автомобильной дороги «Зея –Тыгда», км 33- км 40 с реконструкцией мостового перехода через </a:t>
          </a:r>
          <a:r>
            <a:rPr lang="ru-RU" sz="1400" b="1" dirty="0" err="1" smtClean="0">
              <a:solidFill>
                <a:schemeClr val="tx1"/>
              </a:solidFill>
              <a:latin typeface="Times New Roman" pitchFamily="18" charset="0"/>
              <a:cs typeface="Times New Roman" pitchFamily="18" charset="0"/>
            </a:rPr>
            <a:t>р.Уркан</a:t>
          </a:r>
          <a:r>
            <a:rPr lang="ru-RU" sz="1400" b="1" dirty="0" smtClean="0">
              <a:solidFill>
                <a:schemeClr val="tx1"/>
              </a:solidFill>
              <a:latin typeface="Times New Roman" pitchFamily="18" charset="0"/>
              <a:cs typeface="Times New Roman" pitchFamily="18" charset="0"/>
            </a:rPr>
            <a:t> на 36 км и мостового перехода через </a:t>
          </a:r>
          <a:r>
            <a:rPr lang="ru-RU" sz="1400" b="1" dirty="0" err="1" smtClean="0">
              <a:solidFill>
                <a:schemeClr val="tx1"/>
              </a:solidFill>
              <a:latin typeface="Times New Roman" pitchFamily="18" charset="0"/>
              <a:cs typeface="Times New Roman" pitchFamily="18" charset="0"/>
            </a:rPr>
            <a:t>р.Подбиралиха</a:t>
          </a:r>
          <a:r>
            <a:rPr lang="ru-RU" sz="1400" b="1" dirty="0" smtClean="0">
              <a:solidFill>
                <a:schemeClr val="tx1"/>
              </a:solidFill>
              <a:latin typeface="Times New Roman" pitchFamily="18" charset="0"/>
              <a:cs typeface="Times New Roman" pitchFamily="18" charset="0"/>
            </a:rPr>
            <a:t> на 34 км</a:t>
          </a:r>
        </a:p>
        <a:p>
          <a:pPr>
            <a:lnSpc>
              <a:spcPct val="100000"/>
            </a:lnSpc>
            <a:spcAft>
              <a:spcPts val="0"/>
            </a:spcAft>
          </a:pPr>
          <a:r>
            <a:rPr lang="ru-RU" sz="1400" b="1" dirty="0" smtClean="0">
              <a:solidFill>
                <a:schemeClr val="tx1"/>
              </a:solidFill>
              <a:latin typeface="Times New Roman" pitchFamily="18" charset="0"/>
              <a:cs typeface="Times New Roman" pitchFamily="18" charset="0"/>
            </a:rPr>
            <a:t>Областной бюджет – 29,7 </a:t>
          </a:r>
          <a:r>
            <a:rPr lang="ru-RU" sz="1400" b="1" dirty="0" smtClean="0">
              <a:ln>
                <a:solidFill>
                  <a:srgbClr val="0070C0"/>
                </a:solidFill>
              </a:ln>
              <a:solidFill>
                <a:schemeClr val="tx1"/>
              </a:solidFill>
              <a:latin typeface="Times New Roman" pitchFamily="18" charset="0"/>
              <a:cs typeface="Times New Roman" pitchFamily="18" charset="0"/>
            </a:rPr>
            <a:t> млн.руб. </a:t>
          </a:r>
          <a:endParaRPr lang="ru-RU" sz="1400" dirty="0">
            <a:ln>
              <a:solidFill>
                <a:srgbClr val="0070C0"/>
              </a:solidFill>
            </a:ln>
            <a:solidFill>
              <a:schemeClr val="tx1"/>
            </a:solidFill>
            <a:latin typeface="Times New Roman" pitchFamily="18" charset="0"/>
            <a:cs typeface="Times New Roman" pitchFamily="18" charset="0"/>
          </a:endParaRPr>
        </a:p>
      </dgm:t>
    </dgm:pt>
    <dgm:pt modelId="{CBFD9BC8-105C-4099-86FA-2E2C8FAE7FA0}" type="parTrans" cxnId="{0943253E-80DC-47A3-BC0A-F5E3981A703D}">
      <dgm:prSet/>
      <dgm:spPr/>
      <dgm:t>
        <a:bodyPr/>
        <a:lstStyle/>
        <a:p>
          <a:endParaRPr lang="ru-RU">
            <a:solidFill>
              <a:schemeClr val="tx1"/>
            </a:solidFill>
            <a:latin typeface="Proxima Nova Lt" pitchFamily="50" charset="0"/>
          </a:endParaRPr>
        </a:p>
      </dgm:t>
    </dgm:pt>
    <dgm:pt modelId="{649FF6D9-19A9-4F54-962C-2425C297D99D}" type="sibTrans" cxnId="{0943253E-80DC-47A3-BC0A-F5E3981A703D}">
      <dgm:prSet/>
      <dgm:spPr/>
      <dgm:t>
        <a:bodyPr/>
        <a:lstStyle/>
        <a:p>
          <a:endParaRPr lang="ru-RU">
            <a:solidFill>
              <a:schemeClr val="tx1"/>
            </a:solidFill>
            <a:latin typeface="Proxima Nova Lt" pitchFamily="50" charset="0"/>
          </a:endParaRPr>
        </a:p>
      </dgm:t>
    </dgm:pt>
    <dgm:pt modelId="{77435DB3-6228-4173-912A-0461435EBB25}">
      <dgm:prSet phldrT="[Текст]" custT="1"/>
      <dgm:spPr>
        <a:solidFill>
          <a:srgbClr val="FCE1FF">
            <a:alpha val="43000"/>
          </a:srgbClr>
        </a:solidFill>
      </dgm:spPr>
      <dgm:t>
        <a:bodyPr/>
        <a:lstStyle/>
        <a:p>
          <a:r>
            <a:rPr lang="ru-RU" sz="1400" dirty="0" smtClean="0">
              <a:solidFill>
                <a:schemeClr val="tx1"/>
              </a:solidFill>
              <a:latin typeface="Times New Roman" pitchFamily="18" charset="0"/>
              <a:cs typeface="Times New Roman" pitchFamily="18" charset="0"/>
            </a:rPr>
            <a:t>Реконструировано  и введено в эксплуатацию 6,126  км  дорог и 485,8 </a:t>
          </a:r>
          <a:r>
            <a:rPr lang="ru-RU" sz="1400" dirty="0" err="1" smtClean="0">
              <a:solidFill>
                <a:schemeClr val="tx1"/>
              </a:solidFill>
              <a:latin typeface="Times New Roman" pitchFamily="18" charset="0"/>
              <a:cs typeface="Times New Roman" pitchFamily="18" charset="0"/>
            </a:rPr>
            <a:t>пог.м</a:t>
          </a:r>
          <a:r>
            <a:rPr lang="ru-RU" sz="1400" dirty="0" smtClean="0">
              <a:solidFill>
                <a:schemeClr val="tx1"/>
              </a:solidFill>
              <a:latin typeface="Times New Roman" pitchFamily="18" charset="0"/>
              <a:cs typeface="Times New Roman" pitchFamily="18" charset="0"/>
            </a:rPr>
            <a:t>. мостовых переходов в </a:t>
          </a:r>
          <a:r>
            <a:rPr lang="ru-RU" sz="1400" dirty="0" err="1" smtClean="0">
              <a:solidFill>
                <a:schemeClr val="tx1"/>
              </a:solidFill>
              <a:latin typeface="Times New Roman" pitchFamily="18" charset="0"/>
              <a:cs typeface="Times New Roman" pitchFamily="18" charset="0"/>
            </a:rPr>
            <a:t>Зейском</a:t>
          </a:r>
          <a:r>
            <a:rPr lang="ru-RU" sz="1400" dirty="0" smtClean="0">
              <a:solidFill>
                <a:schemeClr val="tx1"/>
              </a:solidFill>
              <a:latin typeface="Times New Roman" pitchFamily="18" charset="0"/>
              <a:cs typeface="Times New Roman" pitchFamily="18" charset="0"/>
            </a:rPr>
            <a:t> районе</a:t>
          </a:r>
          <a:endParaRPr lang="ru-RU" sz="1400" dirty="0">
            <a:solidFill>
              <a:schemeClr val="tx1"/>
            </a:solidFill>
            <a:latin typeface="Times New Roman" pitchFamily="18" charset="0"/>
            <a:cs typeface="Times New Roman" pitchFamily="18" charset="0"/>
          </a:endParaRPr>
        </a:p>
      </dgm:t>
    </dgm:pt>
    <dgm:pt modelId="{E83A5A3A-5680-40F8-86D4-F53EB03B5769}" type="parTrans" cxnId="{F9060562-742E-4DCA-A890-ED9E1211FFCD}">
      <dgm:prSet/>
      <dgm:spPr/>
      <dgm:t>
        <a:bodyPr/>
        <a:lstStyle/>
        <a:p>
          <a:endParaRPr lang="ru-RU">
            <a:solidFill>
              <a:schemeClr val="tx1"/>
            </a:solidFill>
            <a:latin typeface="Proxima Nova Lt" pitchFamily="50" charset="0"/>
          </a:endParaRPr>
        </a:p>
      </dgm:t>
    </dgm:pt>
    <dgm:pt modelId="{0E2C7B09-ED4A-4E58-9736-0052DB832ACD}" type="sibTrans" cxnId="{F9060562-742E-4DCA-A890-ED9E1211FFCD}">
      <dgm:prSet/>
      <dgm:spPr/>
      <dgm:t>
        <a:bodyPr/>
        <a:lstStyle/>
        <a:p>
          <a:endParaRPr lang="ru-RU">
            <a:solidFill>
              <a:schemeClr val="tx1"/>
            </a:solidFill>
            <a:latin typeface="Proxima Nova Lt" pitchFamily="50" charset="0"/>
          </a:endParaRPr>
        </a:p>
      </dgm:t>
    </dgm:pt>
    <dgm:pt modelId="{2466D07B-EC30-4F17-9A87-E4597A7E0D7C}">
      <dgm:prSet phldrT="[Текст]" custT="1"/>
      <dgm:spPr>
        <a:solidFill>
          <a:schemeClr val="tx2">
            <a:lumMod val="60000"/>
            <a:lumOff val="40000"/>
            <a:alpha val="24000"/>
          </a:schemeClr>
        </a:solidFill>
        <a:ln>
          <a:noFill/>
        </a:ln>
      </dgm:spPr>
      <dgm:t>
        <a:bodyPr/>
        <a:lstStyle/>
        <a:p>
          <a:pPr>
            <a:lnSpc>
              <a:spcPct val="100000"/>
            </a:lnSpc>
            <a:spcAft>
              <a:spcPct val="35000"/>
            </a:spcAft>
          </a:pPr>
          <a:r>
            <a:rPr lang="ru-RU" sz="1400" b="1" dirty="0" smtClean="0">
              <a:solidFill>
                <a:schemeClr val="tx1"/>
              </a:solidFill>
              <a:latin typeface="Times New Roman" pitchFamily="18" charset="0"/>
              <a:cs typeface="Times New Roman" pitchFamily="18" charset="0"/>
            </a:rPr>
            <a:t>Реконструкция мостового перехода на км 15 автомобильной дороги «</a:t>
          </a:r>
          <a:r>
            <a:rPr lang="ru-RU" sz="1400" b="1" dirty="0" err="1" smtClean="0">
              <a:solidFill>
                <a:schemeClr val="tx1"/>
              </a:solidFill>
              <a:latin typeface="Times New Roman" pitchFamily="18" charset="0"/>
              <a:cs typeface="Times New Roman" pitchFamily="18" charset="0"/>
            </a:rPr>
            <a:t>Крестовоздвиженка</a:t>
          </a:r>
          <a:r>
            <a:rPr lang="ru-RU" sz="1400" b="1" dirty="0" smtClean="0">
              <a:solidFill>
                <a:schemeClr val="tx1"/>
              </a:solidFill>
              <a:latin typeface="Times New Roman" pitchFamily="18" charset="0"/>
              <a:cs typeface="Times New Roman" pitchFamily="18" charset="0"/>
            </a:rPr>
            <a:t> – Поярково- Калинино»</a:t>
          </a:r>
        </a:p>
        <a:p>
          <a:pPr>
            <a:lnSpc>
              <a:spcPct val="100000"/>
            </a:lnSpc>
            <a:spcAft>
              <a:spcPts val="0"/>
            </a:spcAft>
          </a:pPr>
          <a:r>
            <a:rPr lang="ru-RU" sz="1400" b="1" dirty="0" smtClean="0">
              <a:solidFill>
                <a:schemeClr val="tx1"/>
              </a:solidFill>
              <a:latin typeface="Times New Roman" pitchFamily="18" charset="0"/>
              <a:cs typeface="Times New Roman" pitchFamily="18" charset="0"/>
            </a:rPr>
            <a:t>Областной бюджет – 39,3</a:t>
          </a:r>
          <a:r>
            <a:rPr lang="ru-RU" sz="1400" b="1" dirty="0" smtClean="0">
              <a:ln>
                <a:solidFill>
                  <a:srgbClr val="0070C0"/>
                </a:solidFill>
              </a:ln>
              <a:solidFill>
                <a:schemeClr val="tx1"/>
              </a:solidFill>
              <a:latin typeface="Times New Roman" pitchFamily="18" charset="0"/>
              <a:cs typeface="Times New Roman" pitchFamily="18" charset="0"/>
            </a:rPr>
            <a:t>  млн.руб. </a:t>
          </a:r>
          <a:endParaRPr lang="ru-RU" sz="1400" dirty="0">
            <a:ln>
              <a:solidFill>
                <a:srgbClr val="0070C0"/>
              </a:solidFill>
            </a:ln>
            <a:solidFill>
              <a:schemeClr val="tx1"/>
            </a:solidFill>
            <a:latin typeface="Times New Roman" pitchFamily="18" charset="0"/>
            <a:cs typeface="Times New Roman" pitchFamily="18" charset="0"/>
          </a:endParaRPr>
        </a:p>
      </dgm:t>
    </dgm:pt>
    <dgm:pt modelId="{ADA5F906-34CC-41AE-817A-C71535DBD9AE}" type="parTrans" cxnId="{A1D1E29E-2867-47A4-B31E-6813FC6B503D}">
      <dgm:prSet/>
      <dgm:spPr/>
      <dgm:t>
        <a:bodyPr/>
        <a:lstStyle/>
        <a:p>
          <a:endParaRPr lang="ru-RU">
            <a:solidFill>
              <a:schemeClr val="tx1"/>
            </a:solidFill>
            <a:latin typeface="Proxima Nova Lt" pitchFamily="50" charset="0"/>
          </a:endParaRPr>
        </a:p>
      </dgm:t>
    </dgm:pt>
    <dgm:pt modelId="{B1213A13-B03F-46D9-8AF5-95A2057184CF}" type="sibTrans" cxnId="{A1D1E29E-2867-47A4-B31E-6813FC6B503D}">
      <dgm:prSet/>
      <dgm:spPr/>
      <dgm:t>
        <a:bodyPr/>
        <a:lstStyle/>
        <a:p>
          <a:endParaRPr lang="ru-RU">
            <a:solidFill>
              <a:schemeClr val="tx1"/>
            </a:solidFill>
            <a:latin typeface="Proxima Nova Lt" pitchFamily="50" charset="0"/>
          </a:endParaRPr>
        </a:p>
      </dgm:t>
    </dgm:pt>
    <dgm:pt modelId="{3831AB2D-6D5E-4BAA-9058-B27791BF35B2}">
      <dgm:prSet phldrT="[Текст]" custT="1"/>
      <dgm:spPr>
        <a:solidFill>
          <a:srgbClr val="FCE1FF">
            <a:alpha val="43000"/>
          </a:srgbClr>
        </a:solidFill>
      </dgm:spPr>
      <dgm:t>
        <a:bodyPr/>
        <a:lstStyle/>
        <a:p>
          <a:r>
            <a:rPr lang="ru-RU" sz="1400" dirty="0" smtClean="0">
              <a:solidFill>
                <a:schemeClr val="tx1"/>
              </a:solidFill>
              <a:latin typeface="Times New Roman" pitchFamily="18" charset="0"/>
              <a:cs typeface="Times New Roman" pitchFamily="18" charset="0"/>
            </a:rPr>
            <a:t>Реконструировано  и введено в эксплуатацию 0,579 км  дорог 48,75 </a:t>
          </a:r>
          <a:r>
            <a:rPr lang="ru-RU" sz="1400" dirty="0" err="1" smtClean="0">
              <a:solidFill>
                <a:schemeClr val="tx1"/>
              </a:solidFill>
              <a:latin typeface="Times New Roman" pitchFamily="18" charset="0"/>
              <a:cs typeface="Times New Roman" pitchFamily="18" charset="0"/>
            </a:rPr>
            <a:t>пог.м</a:t>
          </a:r>
          <a:r>
            <a:rPr lang="ru-RU" sz="1400" dirty="0" smtClean="0">
              <a:solidFill>
                <a:schemeClr val="tx1"/>
              </a:solidFill>
              <a:latin typeface="Times New Roman" pitchFamily="18" charset="0"/>
              <a:cs typeface="Times New Roman" pitchFamily="18" charset="0"/>
            </a:rPr>
            <a:t>. мостовых переходов   в Константиновском  районе</a:t>
          </a:r>
          <a:endParaRPr lang="ru-RU" sz="1400" dirty="0">
            <a:solidFill>
              <a:schemeClr val="tx1"/>
            </a:solidFill>
            <a:latin typeface="Times New Roman" pitchFamily="18" charset="0"/>
            <a:cs typeface="Times New Roman" pitchFamily="18" charset="0"/>
          </a:endParaRPr>
        </a:p>
      </dgm:t>
    </dgm:pt>
    <dgm:pt modelId="{33C5E52A-B0D9-4456-BECC-A5ED68D272FA}" type="parTrans" cxnId="{9D14D158-83F7-4FA2-935A-69CD3D544CF0}">
      <dgm:prSet/>
      <dgm:spPr/>
      <dgm:t>
        <a:bodyPr/>
        <a:lstStyle/>
        <a:p>
          <a:endParaRPr lang="ru-RU">
            <a:solidFill>
              <a:schemeClr val="tx1"/>
            </a:solidFill>
            <a:latin typeface="Proxima Nova Lt" pitchFamily="50" charset="0"/>
          </a:endParaRPr>
        </a:p>
      </dgm:t>
    </dgm:pt>
    <dgm:pt modelId="{7D9BA284-D74B-49D0-A7B9-7E6D0B09C442}" type="sibTrans" cxnId="{9D14D158-83F7-4FA2-935A-69CD3D544CF0}">
      <dgm:prSet/>
      <dgm:spPr/>
      <dgm:t>
        <a:bodyPr/>
        <a:lstStyle/>
        <a:p>
          <a:endParaRPr lang="ru-RU">
            <a:solidFill>
              <a:schemeClr val="tx1"/>
            </a:solidFill>
            <a:latin typeface="Proxima Nova Lt" pitchFamily="50" charset="0"/>
          </a:endParaRPr>
        </a:p>
      </dgm:t>
    </dgm:pt>
    <dgm:pt modelId="{4E51CCAF-4380-4E63-8079-6DDCDCE2A6FF}">
      <dgm:prSet phldrT="[Текст]" custT="1"/>
      <dgm:spPr>
        <a:solidFill>
          <a:schemeClr val="tx2">
            <a:lumMod val="60000"/>
            <a:lumOff val="40000"/>
            <a:alpha val="24000"/>
          </a:schemeClr>
        </a:solidFill>
        <a:ln>
          <a:noFill/>
        </a:ln>
      </dgm:spPr>
      <dgm:t>
        <a:bodyPr/>
        <a:lstStyle/>
        <a:p>
          <a:pPr>
            <a:lnSpc>
              <a:spcPct val="100000"/>
            </a:lnSpc>
            <a:spcAft>
              <a:spcPts val="0"/>
            </a:spcAft>
          </a:pPr>
          <a:r>
            <a:rPr lang="ru-RU" sz="1400" b="1" dirty="0" smtClean="0">
              <a:solidFill>
                <a:schemeClr val="tx1"/>
              </a:solidFill>
              <a:latin typeface="Times New Roman" pitchFamily="18" charset="0"/>
              <a:cs typeface="Times New Roman" pitchFamily="18" charset="0"/>
            </a:rPr>
            <a:t>Реконструкция мостового перехода на км 51 автомобильной дороги «Зея - Золотая Гора»</a:t>
          </a:r>
        </a:p>
        <a:p>
          <a:pPr>
            <a:lnSpc>
              <a:spcPct val="100000"/>
            </a:lnSpc>
            <a:spcAft>
              <a:spcPts val="0"/>
            </a:spcAft>
          </a:pPr>
          <a:r>
            <a:rPr lang="ru-RU" sz="1400" b="1" dirty="0" smtClean="0">
              <a:solidFill>
                <a:schemeClr val="tx1"/>
              </a:solidFill>
              <a:latin typeface="Times New Roman" pitchFamily="18" charset="0"/>
              <a:cs typeface="Times New Roman" pitchFamily="18" charset="0"/>
            </a:rPr>
            <a:t>Областной бюджет – 30,5 </a:t>
          </a:r>
          <a:r>
            <a:rPr lang="ru-RU" sz="1400" b="1" dirty="0" err="1" smtClean="0">
              <a:ln>
                <a:solidFill>
                  <a:srgbClr val="0070C0"/>
                </a:solidFill>
              </a:ln>
              <a:solidFill>
                <a:schemeClr val="tx1"/>
              </a:solidFill>
              <a:latin typeface="Times New Roman" pitchFamily="18" charset="0"/>
              <a:cs typeface="Times New Roman" pitchFamily="18" charset="0"/>
            </a:rPr>
            <a:t>млн.руб</a:t>
          </a:r>
          <a:endParaRPr lang="ru-RU" sz="1400" dirty="0">
            <a:ln>
              <a:solidFill>
                <a:srgbClr val="0070C0"/>
              </a:solidFill>
            </a:ln>
            <a:solidFill>
              <a:schemeClr val="tx1"/>
            </a:solidFill>
            <a:latin typeface="Times New Roman" pitchFamily="18" charset="0"/>
            <a:cs typeface="Times New Roman" pitchFamily="18" charset="0"/>
          </a:endParaRPr>
        </a:p>
      </dgm:t>
    </dgm:pt>
    <dgm:pt modelId="{194B58DC-29CE-4AAC-A7B9-352D0778474D}" type="parTrans" cxnId="{B7B5F4EC-CE21-4E29-BDA3-05CD5CAA95E9}">
      <dgm:prSet/>
      <dgm:spPr/>
      <dgm:t>
        <a:bodyPr/>
        <a:lstStyle/>
        <a:p>
          <a:endParaRPr lang="ru-RU">
            <a:solidFill>
              <a:schemeClr val="tx1"/>
            </a:solidFill>
            <a:latin typeface="Proxima Nova Lt" pitchFamily="50" charset="0"/>
          </a:endParaRPr>
        </a:p>
      </dgm:t>
    </dgm:pt>
    <dgm:pt modelId="{4382923E-2A55-4F23-A7E7-261662FBC536}" type="sibTrans" cxnId="{B7B5F4EC-CE21-4E29-BDA3-05CD5CAA95E9}">
      <dgm:prSet/>
      <dgm:spPr/>
      <dgm:t>
        <a:bodyPr/>
        <a:lstStyle/>
        <a:p>
          <a:endParaRPr lang="ru-RU">
            <a:solidFill>
              <a:schemeClr val="tx1"/>
            </a:solidFill>
            <a:latin typeface="Proxima Nova Lt" pitchFamily="50" charset="0"/>
          </a:endParaRPr>
        </a:p>
      </dgm:t>
    </dgm:pt>
    <dgm:pt modelId="{938C84FF-8FF8-4EF8-B756-037E4D9C988A}">
      <dgm:prSet phldrT="[Текст]" custT="1"/>
      <dgm:spPr>
        <a:solidFill>
          <a:srgbClr val="FCE1FF">
            <a:alpha val="43000"/>
          </a:srgbClr>
        </a:solidFill>
      </dgm:spPr>
      <dgm:t>
        <a:bodyPr/>
        <a:lstStyle/>
        <a:p>
          <a:r>
            <a:rPr lang="ru-RU" sz="1400" dirty="0" smtClean="0">
              <a:solidFill>
                <a:schemeClr val="tx1"/>
              </a:solidFill>
              <a:latin typeface="Times New Roman" pitchFamily="18" charset="0"/>
              <a:cs typeface="Times New Roman" pitchFamily="18" charset="0"/>
            </a:rPr>
            <a:t>Реконструировано  и введено в эксплуатацию 0,382 км  дорог и 18 </a:t>
          </a:r>
          <a:r>
            <a:rPr lang="ru-RU" sz="1400" dirty="0" err="1" smtClean="0">
              <a:solidFill>
                <a:schemeClr val="tx1"/>
              </a:solidFill>
              <a:latin typeface="Times New Roman" pitchFamily="18" charset="0"/>
              <a:cs typeface="Times New Roman" pitchFamily="18" charset="0"/>
            </a:rPr>
            <a:t>пог.м</a:t>
          </a:r>
          <a:r>
            <a:rPr lang="ru-RU" sz="1400" dirty="0" smtClean="0">
              <a:solidFill>
                <a:schemeClr val="tx1"/>
              </a:solidFill>
              <a:latin typeface="Times New Roman" pitchFamily="18" charset="0"/>
              <a:cs typeface="Times New Roman" pitchFamily="18" charset="0"/>
            </a:rPr>
            <a:t>. мостовых переходов в </a:t>
          </a:r>
          <a:r>
            <a:rPr lang="ru-RU" sz="1400" dirty="0" err="1" smtClean="0">
              <a:solidFill>
                <a:schemeClr val="tx1"/>
              </a:solidFill>
              <a:latin typeface="Times New Roman" pitchFamily="18" charset="0"/>
              <a:cs typeface="Times New Roman" pitchFamily="18" charset="0"/>
            </a:rPr>
            <a:t>Зейском</a:t>
          </a:r>
          <a:r>
            <a:rPr lang="ru-RU" sz="1400" dirty="0" smtClean="0">
              <a:solidFill>
                <a:schemeClr val="tx1"/>
              </a:solidFill>
              <a:latin typeface="Times New Roman" pitchFamily="18" charset="0"/>
              <a:cs typeface="Times New Roman" pitchFamily="18" charset="0"/>
            </a:rPr>
            <a:t> районе</a:t>
          </a:r>
          <a:endParaRPr lang="ru-RU" sz="1400" dirty="0">
            <a:solidFill>
              <a:schemeClr val="tx1"/>
            </a:solidFill>
            <a:latin typeface="Times New Roman" pitchFamily="18" charset="0"/>
            <a:cs typeface="Times New Roman" pitchFamily="18" charset="0"/>
          </a:endParaRPr>
        </a:p>
      </dgm:t>
    </dgm:pt>
    <dgm:pt modelId="{44CB2EDA-7251-4805-B0A5-062A0E4A7897}" type="parTrans" cxnId="{993D5D80-A6AE-44BA-8794-7C60C8717D55}">
      <dgm:prSet/>
      <dgm:spPr/>
      <dgm:t>
        <a:bodyPr/>
        <a:lstStyle/>
        <a:p>
          <a:endParaRPr lang="ru-RU">
            <a:solidFill>
              <a:schemeClr val="tx1"/>
            </a:solidFill>
            <a:latin typeface="Proxima Nova Lt" pitchFamily="50" charset="0"/>
          </a:endParaRPr>
        </a:p>
      </dgm:t>
    </dgm:pt>
    <dgm:pt modelId="{F0D20D62-248D-4EDD-96A8-C98E6BD84B69}" type="sibTrans" cxnId="{993D5D80-A6AE-44BA-8794-7C60C8717D55}">
      <dgm:prSet/>
      <dgm:spPr/>
      <dgm:t>
        <a:bodyPr/>
        <a:lstStyle/>
        <a:p>
          <a:endParaRPr lang="ru-RU">
            <a:solidFill>
              <a:schemeClr val="tx1"/>
            </a:solidFill>
            <a:latin typeface="Proxima Nova Lt" pitchFamily="50" charset="0"/>
          </a:endParaRPr>
        </a:p>
      </dgm:t>
    </dgm:pt>
    <dgm:pt modelId="{3DAB8328-D028-42EE-9E98-C3A1A2DEF9CA}">
      <dgm:prSet phldrT="[Текст]" custT="1"/>
      <dgm:spPr>
        <a:solidFill>
          <a:schemeClr val="tx2">
            <a:lumMod val="60000"/>
            <a:lumOff val="40000"/>
            <a:alpha val="24000"/>
          </a:schemeClr>
        </a:solidFill>
        <a:ln>
          <a:noFill/>
        </a:ln>
      </dgm:spPr>
      <dgm:t>
        <a:bodyPr/>
        <a:lstStyle/>
        <a:p>
          <a:pPr>
            <a:lnSpc>
              <a:spcPct val="100000"/>
            </a:lnSpc>
          </a:pPr>
          <a:r>
            <a:rPr lang="ru-RU" sz="1400" b="1" dirty="0" smtClean="0">
              <a:solidFill>
                <a:schemeClr val="tx1"/>
              </a:solidFill>
              <a:latin typeface="Times New Roman" pitchFamily="18" charset="0"/>
              <a:cs typeface="Times New Roman" pitchFamily="18" charset="0"/>
            </a:rPr>
            <a:t>Реконструкция мостового перехода на км 57 автомобильной дороги «Зея - Золотая Гора»</a:t>
          </a:r>
        </a:p>
        <a:p>
          <a:pPr>
            <a:lnSpc>
              <a:spcPct val="100000"/>
            </a:lnSpc>
          </a:pPr>
          <a:r>
            <a:rPr lang="ru-RU" sz="1400" b="1" dirty="0" smtClean="0">
              <a:solidFill>
                <a:schemeClr val="tx1"/>
              </a:solidFill>
              <a:latin typeface="Times New Roman" pitchFamily="18" charset="0"/>
              <a:cs typeface="Times New Roman" pitchFamily="18" charset="0"/>
            </a:rPr>
            <a:t>Областной бюджет –29,8 </a:t>
          </a:r>
          <a:r>
            <a:rPr lang="ru-RU" sz="1400" b="1" dirty="0" smtClean="0">
              <a:ln>
                <a:solidFill>
                  <a:srgbClr val="0070C0"/>
                </a:solidFill>
              </a:ln>
              <a:solidFill>
                <a:schemeClr val="tx1"/>
              </a:solidFill>
              <a:latin typeface="Times New Roman" pitchFamily="18" charset="0"/>
              <a:cs typeface="Times New Roman" pitchFamily="18" charset="0"/>
            </a:rPr>
            <a:t>млн.руб</a:t>
          </a:r>
          <a:r>
            <a:rPr lang="ru-RU" sz="1400" b="1" dirty="0" smtClean="0">
              <a:solidFill>
                <a:schemeClr val="tx1"/>
              </a:solidFill>
              <a:latin typeface="Times New Roman" pitchFamily="18" charset="0"/>
              <a:cs typeface="Times New Roman" pitchFamily="18" charset="0"/>
            </a:rPr>
            <a:t>.</a:t>
          </a:r>
          <a:endParaRPr lang="ru-RU" sz="1400" dirty="0">
            <a:solidFill>
              <a:schemeClr val="tx1"/>
            </a:solidFill>
            <a:latin typeface="Times New Roman" pitchFamily="18" charset="0"/>
            <a:cs typeface="Times New Roman" pitchFamily="18" charset="0"/>
          </a:endParaRPr>
        </a:p>
      </dgm:t>
    </dgm:pt>
    <dgm:pt modelId="{985874D9-0C07-46B6-92BC-6631C90C3C8A}" type="parTrans" cxnId="{157A2EA4-0971-488F-8F68-5C5C410D3954}">
      <dgm:prSet/>
      <dgm:spPr/>
      <dgm:t>
        <a:bodyPr/>
        <a:lstStyle/>
        <a:p>
          <a:endParaRPr lang="ru-RU">
            <a:solidFill>
              <a:schemeClr val="tx1"/>
            </a:solidFill>
            <a:latin typeface="Proxima Nova Lt" pitchFamily="50" charset="0"/>
          </a:endParaRPr>
        </a:p>
      </dgm:t>
    </dgm:pt>
    <dgm:pt modelId="{E37A9695-2E48-4CEE-BA5B-2DA5C9F3E73F}" type="sibTrans" cxnId="{157A2EA4-0971-488F-8F68-5C5C410D3954}">
      <dgm:prSet/>
      <dgm:spPr/>
      <dgm:t>
        <a:bodyPr/>
        <a:lstStyle/>
        <a:p>
          <a:endParaRPr lang="ru-RU">
            <a:solidFill>
              <a:schemeClr val="tx1"/>
            </a:solidFill>
            <a:latin typeface="Proxima Nova Lt" pitchFamily="50" charset="0"/>
          </a:endParaRPr>
        </a:p>
      </dgm:t>
    </dgm:pt>
    <dgm:pt modelId="{B46DF486-7F74-4D64-A138-99D3DA770D9C}">
      <dgm:prSet phldrT="[Текст]" custT="1"/>
      <dgm:spPr>
        <a:solidFill>
          <a:srgbClr val="FCE1FF">
            <a:alpha val="43000"/>
          </a:srgbClr>
        </a:solidFill>
      </dgm:spPr>
      <dgm:t>
        <a:bodyPr/>
        <a:lstStyle/>
        <a:p>
          <a:r>
            <a:rPr lang="ru-RU" sz="1400" dirty="0" smtClean="0">
              <a:solidFill>
                <a:schemeClr val="tx1"/>
              </a:solidFill>
              <a:latin typeface="Times New Roman" pitchFamily="18" charset="0"/>
              <a:cs typeface="Times New Roman" pitchFamily="18" charset="0"/>
            </a:rPr>
            <a:t>Реконструировано и введено в эксплуатацию 0,393 км дорог и    24,7 </a:t>
          </a:r>
          <a:r>
            <a:rPr lang="ru-RU" sz="1400" dirty="0" err="1" smtClean="0">
              <a:solidFill>
                <a:schemeClr val="tx1"/>
              </a:solidFill>
              <a:latin typeface="Times New Roman" pitchFamily="18" charset="0"/>
              <a:cs typeface="Times New Roman" pitchFamily="18" charset="0"/>
            </a:rPr>
            <a:t>пог.м</a:t>
          </a:r>
          <a:r>
            <a:rPr lang="ru-RU" sz="1400" dirty="0" smtClean="0">
              <a:solidFill>
                <a:schemeClr val="tx1"/>
              </a:solidFill>
              <a:latin typeface="Times New Roman" pitchFamily="18" charset="0"/>
              <a:cs typeface="Times New Roman" pitchFamily="18" charset="0"/>
            </a:rPr>
            <a:t>. мостовых переходов  в </a:t>
          </a:r>
          <a:r>
            <a:rPr lang="ru-RU" sz="1400" dirty="0" err="1" smtClean="0">
              <a:solidFill>
                <a:schemeClr val="tx1"/>
              </a:solidFill>
              <a:latin typeface="Times New Roman" pitchFamily="18" charset="0"/>
              <a:cs typeface="Times New Roman" pitchFamily="18" charset="0"/>
            </a:rPr>
            <a:t>Зейском</a:t>
          </a:r>
          <a:r>
            <a:rPr lang="ru-RU" sz="1400" dirty="0" smtClean="0">
              <a:solidFill>
                <a:schemeClr val="tx1"/>
              </a:solidFill>
              <a:latin typeface="Times New Roman" pitchFamily="18" charset="0"/>
              <a:cs typeface="Times New Roman" pitchFamily="18" charset="0"/>
            </a:rPr>
            <a:t> районе</a:t>
          </a:r>
          <a:endParaRPr lang="ru-RU" sz="1400" dirty="0">
            <a:solidFill>
              <a:schemeClr val="tx1"/>
            </a:solidFill>
            <a:latin typeface="Times New Roman" pitchFamily="18" charset="0"/>
            <a:cs typeface="Times New Roman" pitchFamily="18" charset="0"/>
          </a:endParaRPr>
        </a:p>
      </dgm:t>
    </dgm:pt>
    <dgm:pt modelId="{D88F37B4-AC5F-4C0C-ADBF-4FC7DCE17DC7}" type="parTrans" cxnId="{91A9BB85-6EE2-438D-8554-2B46439A3EF8}">
      <dgm:prSet/>
      <dgm:spPr/>
      <dgm:t>
        <a:bodyPr/>
        <a:lstStyle/>
        <a:p>
          <a:endParaRPr lang="ru-RU">
            <a:solidFill>
              <a:schemeClr val="tx1"/>
            </a:solidFill>
            <a:latin typeface="Proxima Nova Lt" pitchFamily="50" charset="0"/>
          </a:endParaRPr>
        </a:p>
      </dgm:t>
    </dgm:pt>
    <dgm:pt modelId="{906A58AA-0952-4C96-BCAD-290EC8BDD7C3}" type="sibTrans" cxnId="{91A9BB85-6EE2-438D-8554-2B46439A3EF8}">
      <dgm:prSet/>
      <dgm:spPr/>
      <dgm:t>
        <a:bodyPr/>
        <a:lstStyle/>
        <a:p>
          <a:endParaRPr lang="ru-RU">
            <a:solidFill>
              <a:schemeClr val="tx1"/>
            </a:solidFill>
            <a:latin typeface="Proxima Nova Lt" pitchFamily="50" charset="0"/>
          </a:endParaRPr>
        </a:p>
      </dgm:t>
    </dgm:pt>
    <dgm:pt modelId="{3C649E55-87B4-4EB1-8704-BAF5241604CB}" type="pres">
      <dgm:prSet presAssocID="{4463C52C-7110-442A-9233-73771C9E87A7}" presName="Name0" presStyleCnt="0">
        <dgm:presLayoutVars>
          <dgm:dir/>
          <dgm:animLvl val="lvl"/>
          <dgm:resizeHandles val="exact"/>
        </dgm:presLayoutVars>
      </dgm:prSet>
      <dgm:spPr/>
      <dgm:t>
        <a:bodyPr/>
        <a:lstStyle/>
        <a:p>
          <a:endParaRPr lang="ru-RU"/>
        </a:p>
      </dgm:t>
    </dgm:pt>
    <dgm:pt modelId="{75BC8144-277F-41C9-AFB3-4BBC0CDCE8E4}" type="pres">
      <dgm:prSet presAssocID="{8433C640-1872-4C2E-808E-86B0C5C0E941}" presName="linNode" presStyleCnt="0"/>
      <dgm:spPr/>
      <dgm:t>
        <a:bodyPr/>
        <a:lstStyle/>
        <a:p>
          <a:endParaRPr lang="ru-RU"/>
        </a:p>
      </dgm:t>
    </dgm:pt>
    <dgm:pt modelId="{5A2DBE18-F8BE-4A23-BD2E-FC8769A8918B}" type="pres">
      <dgm:prSet presAssocID="{8433C640-1872-4C2E-808E-86B0C5C0E941}" presName="parentText" presStyleLbl="node1" presStyleIdx="0" presStyleCnt="4" custScaleX="244070" custScaleY="88250" custLinFactNeighborX="-49" custLinFactNeighborY="-40">
        <dgm:presLayoutVars>
          <dgm:chMax val="1"/>
          <dgm:bulletEnabled val="1"/>
        </dgm:presLayoutVars>
      </dgm:prSet>
      <dgm:spPr/>
      <dgm:t>
        <a:bodyPr/>
        <a:lstStyle/>
        <a:p>
          <a:endParaRPr lang="ru-RU"/>
        </a:p>
      </dgm:t>
    </dgm:pt>
    <dgm:pt modelId="{C774C173-07A9-4073-AF33-5147E1C65AAA}" type="pres">
      <dgm:prSet presAssocID="{8433C640-1872-4C2E-808E-86B0C5C0E941}" presName="descendantText" presStyleLbl="alignAccFollowNode1" presStyleIdx="0" presStyleCnt="4" custAng="0" custScaleY="108643" custLinFactNeighborX="4269" custLinFactNeighborY="-111">
        <dgm:presLayoutVars>
          <dgm:bulletEnabled val="1"/>
        </dgm:presLayoutVars>
      </dgm:prSet>
      <dgm:spPr/>
      <dgm:t>
        <a:bodyPr/>
        <a:lstStyle/>
        <a:p>
          <a:endParaRPr lang="ru-RU"/>
        </a:p>
      </dgm:t>
    </dgm:pt>
    <dgm:pt modelId="{89DF632F-9635-437C-9306-C2276C4E2123}" type="pres">
      <dgm:prSet presAssocID="{649FF6D9-19A9-4F54-962C-2425C297D99D}" presName="sp" presStyleCnt="0"/>
      <dgm:spPr/>
      <dgm:t>
        <a:bodyPr/>
        <a:lstStyle/>
        <a:p>
          <a:endParaRPr lang="ru-RU"/>
        </a:p>
      </dgm:t>
    </dgm:pt>
    <dgm:pt modelId="{5876D71E-14F1-441F-BBF2-4FB226540C8A}" type="pres">
      <dgm:prSet presAssocID="{2466D07B-EC30-4F17-9A87-E4597A7E0D7C}" presName="linNode" presStyleCnt="0"/>
      <dgm:spPr/>
      <dgm:t>
        <a:bodyPr/>
        <a:lstStyle/>
        <a:p>
          <a:endParaRPr lang="ru-RU"/>
        </a:p>
      </dgm:t>
    </dgm:pt>
    <dgm:pt modelId="{9141994D-777E-4572-A1DE-45C9E49B08C1}" type="pres">
      <dgm:prSet presAssocID="{2466D07B-EC30-4F17-9A87-E4597A7E0D7C}" presName="parentText" presStyleLbl="node1" presStyleIdx="1" presStyleCnt="4" custScaleX="244073" custScaleY="64262" custLinFactNeighborX="-49" custLinFactNeighborY="2519">
        <dgm:presLayoutVars>
          <dgm:chMax val="1"/>
          <dgm:bulletEnabled val="1"/>
        </dgm:presLayoutVars>
      </dgm:prSet>
      <dgm:spPr/>
      <dgm:t>
        <a:bodyPr/>
        <a:lstStyle/>
        <a:p>
          <a:endParaRPr lang="ru-RU"/>
        </a:p>
      </dgm:t>
    </dgm:pt>
    <dgm:pt modelId="{EE9FB761-F318-45B4-8666-CE6D878974A8}" type="pres">
      <dgm:prSet presAssocID="{2466D07B-EC30-4F17-9A87-E4597A7E0D7C}" presName="descendantText" presStyleLbl="alignAccFollowNode1" presStyleIdx="1" presStyleCnt="4" custScaleY="87483" custLinFactNeighborX="4266" custLinFactNeighborY="-204">
        <dgm:presLayoutVars>
          <dgm:bulletEnabled val="1"/>
        </dgm:presLayoutVars>
      </dgm:prSet>
      <dgm:spPr/>
      <dgm:t>
        <a:bodyPr/>
        <a:lstStyle/>
        <a:p>
          <a:endParaRPr lang="ru-RU"/>
        </a:p>
      </dgm:t>
    </dgm:pt>
    <dgm:pt modelId="{F4ADDF57-3372-4B44-99DF-3C2DC4377011}" type="pres">
      <dgm:prSet presAssocID="{B1213A13-B03F-46D9-8AF5-95A2057184CF}" presName="sp" presStyleCnt="0"/>
      <dgm:spPr/>
      <dgm:t>
        <a:bodyPr/>
        <a:lstStyle/>
        <a:p>
          <a:endParaRPr lang="ru-RU"/>
        </a:p>
      </dgm:t>
    </dgm:pt>
    <dgm:pt modelId="{AA69CF5E-AC42-4E98-990A-19C1E33162C1}" type="pres">
      <dgm:prSet presAssocID="{4E51CCAF-4380-4E63-8079-6DDCDCE2A6FF}" presName="linNode" presStyleCnt="0"/>
      <dgm:spPr/>
      <dgm:t>
        <a:bodyPr/>
        <a:lstStyle/>
        <a:p>
          <a:endParaRPr lang="ru-RU"/>
        </a:p>
      </dgm:t>
    </dgm:pt>
    <dgm:pt modelId="{E8584B19-A8E4-4ED3-9FFD-6B874F0AD7DE}" type="pres">
      <dgm:prSet presAssocID="{4E51CCAF-4380-4E63-8079-6DDCDCE2A6FF}" presName="parentText" presStyleLbl="node1" presStyleIdx="2" presStyleCnt="4" custScaleX="244074" custScaleY="58668" custLinFactNeighborX="-49" custLinFactNeighborY="835">
        <dgm:presLayoutVars>
          <dgm:chMax val="1"/>
          <dgm:bulletEnabled val="1"/>
        </dgm:presLayoutVars>
      </dgm:prSet>
      <dgm:spPr/>
      <dgm:t>
        <a:bodyPr/>
        <a:lstStyle/>
        <a:p>
          <a:endParaRPr lang="ru-RU"/>
        </a:p>
      </dgm:t>
    </dgm:pt>
    <dgm:pt modelId="{4682A089-32A9-4DE4-8F56-FD4F1D53C349}" type="pres">
      <dgm:prSet presAssocID="{4E51CCAF-4380-4E63-8079-6DDCDCE2A6FF}" presName="descendantText" presStyleLbl="alignAccFollowNode1" presStyleIdx="2" presStyleCnt="4" custScaleY="81771">
        <dgm:presLayoutVars>
          <dgm:bulletEnabled val="1"/>
        </dgm:presLayoutVars>
      </dgm:prSet>
      <dgm:spPr/>
      <dgm:t>
        <a:bodyPr/>
        <a:lstStyle/>
        <a:p>
          <a:endParaRPr lang="ru-RU"/>
        </a:p>
      </dgm:t>
    </dgm:pt>
    <dgm:pt modelId="{5186FD4A-F315-4335-B9F7-A7DE27D39233}" type="pres">
      <dgm:prSet presAssocID="{4382923E-2A55-4F23-A7E7-261662FBC536}" presName="sp" presStyleCnt="0"/>
      <dgm:spPr/>
      <dgm:t>
        <a:bodyPr/>
        <a:lstStyle/>
        <a:p>
          <a:endParaRPr lang="ru-RU"/>
        </a:p>
      </dgm:t>
    </dgm:pt>
    <dgm:pt modelId="{473B3C29-56DF-45F9-AD3F-63B4EEA95854}" type="pres">
      <dgm:prSet presAssocID="{3DAB8328-D028-42EE-9E98-C3A1A2DEF9CA}" presName="linNode" presStyleCnt="0"/>
      <dgm:spPr/>
      <dgm:t>
        <a:bodyPr/>
        <a:lstStyle/>
        <a:p>
          <a:endParaRPr lang="ru-RU"/>
        </a:p>
      </dgm:t>
    </dgm:pt>
    <dgm:pt modelId="{5E76374A-E3A0-4E4E-9ADC-DC031EEB59B8}" type="pres">
      <dgm:prSet presAssocID="{3DAB8328-D028-42EE-9E98-C3A1A2DEF9CA}" presName="parentText" presStyleLbl="node1" presStyleIdx="3" presStyleCnt="4" custScaleX="237236" custScaleY="69587" custLinFactNeighborX="-2360" custLinFactNeighborY="5663">
        <dgm:presLayoutVars>
          <dgm:chMax val="1"/>
          <dgm:bulletEnabled val="1"/>
        </dgm:presLayoutVars>
      </dgm:prSet>
      <dgm:spPr/>
      <dgm:t>
        <a:bodyPr/>
        <a:lstStyle/>
        <a:p>
          <a:endParaRPr lang="ru-RU"/>
        </a:p>
      </dgm:t>
    </dgm:pt>
    <dgm:pt modelId="{956C0720-9055-42EB-8724-34D7F2C17AD9}" type="pres">
      <dgm:prSet presAssocID="{3DAB8328-D028-42EE-9E98-C3A1A2DEF9CA}" presName="descendantText" presStyleLbl="alignAccFollowNode1" presStyleIdx="3" presStyleCnt="4" custScaleY="84205">
        <dgm:presLayoutVars>
          <dgm:bulletEnabled val="1"/>
        </dgm:presLayoutVars>
      </dgm:prSet>
      <dgm:spPr/>
      <dgm:t>
        <a:bodyPr/>
        <a:lstStyle/>
        <a:p>
          <a:endParaRPr lang="ru-RU"/>
        </a:p>
      </dgm:t>
    </dgm:pt>
  </dgm:ptLst>
  <dgm:cxnLst>
    <dgm:cxn modelId="{157A2EA4-0971-488F-8F68-5C5C410D3954}" srcId="{4463C52C-7110-442A-9233-73771C9E87A7}" destId="{3DAB8328-D028-42EE-9E98-C3A1A2DEF9CA}" srcOrd="3" destOrd="0" parTransId="{985874D9-0C07-46B6-92BC-6631C90C3C8A}" sibTransId="{E37A9695-2E48-4CEE-BA5B-2DA5C9F3E73F}"/>
    <dgm:cxn modelId="{91A9BB85-6EE2-438D-8554-2B46439A3EF8}" srcId="{3DAB8328-D028-42EE-9E98-C3A1A2DEF9CA}" destId="{B46DF486-7F74-4D64-A138-99D3DA770D9C}" srcOrd="0" destOrd="0" parTransId="{D88F37B4-AC5F-4C0C-ADBF-4FC7DCE17DC7}" sibTransId="{906A58AA-0952-4C96-BCAD-290EC8BDD7C3}"/>
    <dgm:cxn modelId="{8CD9C386-9D9D-41D6-ABB3-115A94E046D3}" type="presOf" srcId="{77435DB3-6228-4173-912A-0461435EBB25}" destId="{C774C173-07A9-4073-AF33-5147E1C65AAA}" srcOrd="0" destOrd="0" presId="urn:microsoft.com/office/officeart/2005/8/layout/vList5"/>
    <dgm:cxn modelId="{F9060562-742E-4DCA-A890-ED9E1211FFCD}" srcId="{8433C640-1872-4C2E-808E-86B0C5C0E941}" destId="{77435DB3-6228-4173-912A-0461435EBB25}" srcOrd="0" destOrd="0" parTransId="{E83A5A3A-5680-40F8-86D4-F53EB03B5769}" sibTransId="{0E2C7B09-ED4A-4E58-9736-0052DB832ACD}"/>
    <dgm:cxn modelId="{0943253E-80DC-47A3-BC0A-F5E3981A703D}" srcId="{4463C52C-7110-442A-9233-73771C9E87A7}" destId="{8433C640-1872-4C2E-808E-86B0C5C0E941}" srcOrd="0" destOrd="0" parTransId="{CBFD9BC8-105C-4099-86FA-2E2C8FAE7FA0}" sibTransId="{649FF6D9-19A9-4F54-962C-2425C297D99D}"/>
    <dgm:cxn modelId="{128EDFA6-15D1-44F5-8244-52F4732FAF26}" type="presOf" srcId="{3DAB8328-D028-42EE-9E98-C3A1A2DEF9CA}" destId="{5E76374A-E3A0-4E4E-9ADC-DC031EEB59B8}" srcOrd="0" destOrd="0" presId="urn:microsoft.com/office/officeart/2005/8/layout/vList5"/>
    <dgm:cxn modelId="{7D409BD9-0D9D-49D6-8174-D6F701FCA2C7}" type="presOf" srcId="{4463C52C-7110-442A-9233-73771C9E87A7}" destId="{3C649E55-87B4-4EB1-8704-BAF5241604CB}" srcOrd="0" destOrd="0" presId="urn:microsoft.com/office/officeart/2005/8/layout/vList5"/>
    <dgm:cxn modelId="{399FB0EE-0E74-480E-8C45-24B9EC59A646}" type="presOf" srcId="{8433C640-1872-4C2E-808E-86B0C5C0E941}" destId="{5A2DBE18-F8BE-4A23-BD2E-FC8769A8918B}" srcOrd="0" destOrd="0" presId="urn:microsoft.com/office/officeart/2005/8/layout/vList5"/>
    <dgm:cxn modelId="{C75C8284-8768-4C83-B8ED-D6694FCDBD08}" type="presOf" srcId="{B46DF486-7F74-4D64-A138-99D3DA770D9C}" destId="{956C0720-9055-42EB-8724-34D7F2C17AD9}" srcOrd="0" destOrd="0" presId="urn:microsoft.com/office/officeart/2005/8/layout/vList5"/>
    <dgm:cxn modelId="{3D8092F9-4F50-4455-A481-B7932D3F80B2}" type="presOf" srcId="{938C84FF-8FF8-4EF8-B756-037E4D9C988A}" destId="{4682A089-32A9-4DE4-8F56-FD4F1D53C349}" srcOrd="0" destOrd="0" presId="urn:microsoft.com/office/officeart/2005/8/layout/vList5"/>
    <dgm:cxn modelId="{C9305A74-E39A-4AF0-8E92-D4790F6A4F37}" type="presOf" srcId="{2466D07B-EC30-4F17-9A87-E4597A7E0D7C}" destId="{9141994D-777E-4572-A1DE-45C9E49B08C1}" srcOrd="0" destOrd="0" presId="urn:microsoft.com/office/officeart/2005/8/layout/vList5"/>
    <dgm:cxn modelId="{A1D1E29E-2867-47A4-B31E-6813FC6B503D}" srcId="{4463C52C-7110-442A-9233-73771C9E87A7}" destId="{2466D07B-EC30-4F17-9A87-E4597A7E0D7C}" srcOrd="1" destOrd="0" parTransId="{ADA5F906-34CC-41AE-817A-C71535DBD9AE}" sibTransId="{B1213A13-B03F-46D9-8AF5-95A2057184CF}"/>
    <dgm:cxn modelId="{F2A881E2-1ECF-423C-B408-3B51879E1BDF}" type="presOf" srcId="{3831AB2D-6D5E-4BAA-9058-B27791BF35B2}" destId="{EE9FB761-F318-45B4-8666-CE6D878974A8}" srcOrd="0" destOrd="0" presId="urn:microsoft.com/office/officeart/2005/8/layout/vList5"/>
    <dgm:cxn modelId="{993D5D80-A6AE-44BA-8794-7C60C8717D55}" srcId="{4E51CCAF-4380-4E63-8079-6DDCDCE2A6FF}" destId="{938C84FF-8FF8-4EF8-B756-037E4D9C988A}" srcOrd="0" destOrd="0" parTransId="{44CB2EDA-7251-4805-B0A5-062A0E4A7897}" sibTransId="{F0D20D62-248D-4EDD-96A8-C98E6BD84B69}"/>
    <dgm:cxn modelId="{539B35BE-CB1A-410E-85CD-D7AFDD576735}" type="presOf" srcId="{4E51CCAF-4380-4E63-8079-6DDCDCE2A6FF}" destId="{E8584B19-A8E4-4ED3-9FFD-6B874F0AD7DE}" srcOrd="0" destOrd="0" presId="urn:microsoft.com/office/officeart/2005/8/layout/vList5"/>
    <dgm:cxn modelId="{B7B5F4EC-CE21-4E29-BDA3-05CD5CAA95E9}" srcId="{4463C52C-7110-442A-9233-73771C9E87A7}" destId="{4E51CCAF-4380-4E63-8079-6DDCDCE2A6FF}" srcOrd="2" destOrd="0" parTransId="{194B58DC-29CE-4AAC-A7B9-352D0778474D}" sibTransId="{4382923E-2A55-4F23-A7E7-261662FBC536}"/>
    <dgm:cxn modelId="{9D14D158-83F7-4FA2-935A-69CD3D544CF0}" srcId="{2466D07B-EC30-4F17-9A87-E4597A7E0D7C}" destId="{3831AB2D-6D5E-4BAA-9058-B27791BF35B2}" srcOrd="0" destOrd="0" parTransId="{33C5E52A-B0D9-4456-BECC-A5ED68D272FA}" sibTransId="{7D9BA284-D74B-49D0-A7B9-7E6D0B09C442}"/>
    <dgm:cxn modelId="{96038517-857B-4F03-AE1C-1318945E9F9B}" type="presParOf" srcId="{3C649E55-87B4-4EB1-8704-BAF5241604CB}" destId="{75BC8144-277F-41C9-AFB3-4BBC0CDCE8E4}" srcOrd="0" destOrd="0" presId="urn:microsoft.com/office/officeart/2005/8/layout/vList5"/>
    <dgm:cxn modelId="{70ABE7C6-DFAB-4B11-9938-CE5D7A7B7FC5}" type="presParOf" srcId="{75BC8144-277F-41C9-AFB3-4BBC0CDCE8E4}" destId="{5A2DBE18-F8BE-4A23-BD2E-FC8769A8918B}" srcOrd="0" destOrd="0" presId="urn:microsoft.com/office/officeart/2005/8/layout/vList5"/>
    <dgm:cxn modelId="{1FFA745A-DF85-4C77-A9C5-851346DE40A5}" type="presParOf" srcId="{75BC8144-277F-41C9-AFB3-4BBC0CDCE8E4}" destId="{C774C173-07A9-4073-AF33-5147E1C65AAA}" srcOrd="1" destOrd="0" presId="urn:microsoft.com/office/officeart/2005/8/layout/vList5"/>
    <dgm:cxn modelId="{432E827D-04B5-45D3-9240-30E038142050}" type="presParOf" srcId="{3C649E55-87B4-4EB1-8704-BAF5241604CB}" destId="{89DF632F-9635-437C-9306-C2276C4E2123}" srcOrd="1" destOrd="0" presId="urn:microsoft.com/office/officeart/2005/8/layout/vList5"/>
    <dgm:cxn modelId="{10DD18D2-306C-4946-8254-5BA708983CC1}" type="presParOf" srcId="{3C649E55-87B4-4EB1-8704-BAF5241604CB}" destId="{5876D71E-14F1-441F-BBF2-4FB226540C8A}" srcOrd="2" destOrd="0" presId="urn:microsoft.com/office/officeart/2005/8/layout/vList5"/>
    <dgm:cxn modelId="{F064098E-9F93-46AD-887E-ACD4ED7F4B82}" type="presParOf" srcId="{5876D71E-14F1-441F-BBF2-4FB226540C8A}" destId="{9141994D-777E-4572-A1DE-45C9E49B08C1}" srcOrd="0" destOrd="0" presId="urn:microsoft.com/office/officeart/2005/8/layout/vList5"/>
    <dgm:cxn modelId="{AE8A75C2-A7CC-4359-A0A0-22571E2E05A8}" type="presParOf" srcId="{5876D71E-14F1-441F-BBF2-4FB226540C8A}" destId="{EE9FB761-F318-45B4-8666-CE6D878974A8}" srcOrd="1" destOrd="0" presId="urn:microsoft.com/office/officeart/2005/8/layout/vList5"/>
    <dgm:cxn modelId="{20269BC6-F2CA-496E-BB26-16E2625BE1AB}" type="presParOf" srcId="{3C649E55-87B4-4EB1-8704-BAF5241604CB}" destId="{F4ADDF57-3372-4B44-99DF-3C2DC4377011}" srcOrd="3" destOrd="0" presId="urn:microsoft.com/office/officeart/2005/8/layout/vList5"/>
    <dgm:cxn modelId="{C56D405A-B497-4889-A739-A6C7BD00118B}" type="presParOf" srcId="{3C649E55-87B4-4EB1-8704-BAF5241604CB}" destId="{AA69CF5E-AC42-4E98-990A-19C1E33162C1}" srcOrd="4" destOrd="0" presId="urn:microsoft.com/office/officeart/2005/8/layout/vList5"/>
    <dgm:cxn modelId="{7BB52515-4A62-47CD-A69F-12D9E22234B2}" type="presParOf" srcId="{AA69CF5E-AC42-4E98-990A-19C1E33162C1}" destId="{E8584B19-A8E4-4ED3-9FFD-6B874F0AD7DE}" srcOrd="0" destOrd="0" presId="urn:microsoft.com/office/officeart/2005/8/layout/vList5"/>
    <dgm:cxn modelId="{461E7098-2E9C-4AFC-BA90-5E132DF469E8}" type="presParOf" srcId="{AA69CF5E-AC42-4E98-990A-19C1E33162C1}" destId="{4682A089-32A9-4DE4-8F56-FD4F1D53C349}" srcOrd="1" destOrd="0" presId="urn:microsoft.com/office/officeart/2005/8/layout/vList5"/>
    <dgm:cxn modelId="{BB83D64B-CDCB-4DEB-A17E-8D3B33EF3D8C}" type="presParOf" srcId="{3C649E55-87B4-4EB1-8704-BAF5241604CB}" destId="{5186FD4A-F315-4335-B9F7-A7DE27D39233}" srcOrd="5" destOrd="0" presId="urn:microsoft.com/office/officeart/2005/8/layout/vList5"/>
    <dgm:cxn modelId="{C0E6F39F-7964-4491-8FC8-B8E8CC138A17}" type="presParOf" srcId="{3C649E55-87B4-4EB1-8704-BAF5241604CB}" destId="{473B3C29-56DF-45F9-AD3F-63B4EEA95854}" srcOrd="6" destOrd="0" presId="urn:microsoft.com/office/officeart/2005/8/layout/vList5"/>
    <dgm:cxn modelId="{1F23D68C-6887-4911-B21A-DB43889B2E77}" type="presParOf" srcId="{473B3C29-56DF-45F9-AD3F-63B4EEA95854}" destId="{5E76374A-E3A0-4E4E-9ADC-DC031EEB59B8}" srcOrd="0" destOrd="0" presId="urn:microsoft.com/office/officeart/2005/8/layout/vList5"/>
    <dgm:cxn modelId="{1A4B2E0F-BF18-4277-B8C6-75F3A60FF9E9}" type="presParOf" srcId="{473B3C29-56DF-45F9-AD3F-63B4EEA95854}" destId="{956C0720-9055-42EB-8724-34D7F2C17AD9}"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0.05882</cdr:x>
      <cdr:y>0.43478</cdr:y>
    </cdr:from>
    <cdr:to>
      <cdr:x>0.23529</cdr:x>
      <cdr:y>0.65778</cdr:y>
    </cdr:to>
    <cdr:sp macro="" textlink="">
      <cdr:nvSpPr>
        <cdr:cNvPr id="3" name="Прямоугольник 2"/>
        <cdr:cNvSpPr/>
      </cdr:nvSpPr>
      <cdr:spPr>
        <a:xfrm xmlns:a="http://schemas.openxmlformats.org/drawingml/2006/main">
          <a:off x="235311" y="720080"/>
          <a:ext cx="705973" cy="369332"/>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ru-RU" sz="1000" b="1" dirty="0" smtClean="0">
              <a:latin typeface="Proxima Nova ExCn Bl" pitchFamily="50" charset="0"/>
              <a:cs typeface="Times New Roman" pitchFamily="18" charset="0"/>
            </a:rPr>
            <a:t>27,7</a:t>
          </a:r>
        </a:p>
        <a:p xmlns:a="http://schemas.openxmlformats.org/drawingml/2006/main">
          <a:pPr algn="ctr"/>
          <a:r>
            <a:rPr lang="ru-RU" sz="800" dirty="0" smtClean="0">
              <a:latin typeface="Proxima Nova Lt" pitchFamily="50" charset="0"/>
              <a:cs typeface="Times New Roman" pitchFamily="18" charset="0"/>
            </a:rPr>
            <a:t>млрд. руб</a:t>
          </a:r>
          <a:r>
            <a:rPr lang="ru-RU" sz="700" dirty="0" smtClean="0">
              <a:latin typeface="Proxima Nova Lt" pitchFamily="50" charset="0"/>
              <a:cs typeface="Times New Roman" pitchFamily="18" charset="0"/>
            </a:rPr>
            <a:t>.</a:t>
          </a:r>
          <a:endParaRPr lang="ru-RU" sz="700" dirty="0">
            <a:latin typeface="Proxima Nova Lt" pitchFamily="50" charset="0"/>
            <a:cs typeface="Times New Roman" pitchFamily="18" charset="0"/>
          </a:endParaRPr>
        </a:p>
      </cdr:txBody>
    </cdr:sp>
  </cdr:relSizeAnchor>
  <cdr:relSizeAnchor xmlns:cdr="http://schemas.openxmlformats.org/drawingml/2006/chartDrawing">
    <cdr:from>
      <cdr:x>0.41177</cdr:x>
      <cdr:y>0.38462</cdr:y>
    </cdr:from>
    <cdr:to>
      <cdr:x>0.58824</cdr:x>
      <cdr:y>0.67266</cdr:y>
    </cdr:to>
    <cdr:sp macro="" textlink="">
      <cdr:nvSpPr>
        <cdr:cNvPr id="4" name="Прямоугольник 3"/>
        <cdr:cNvSpPr/>
      </cdr:nvSpPr>
      <cdr:spPr>
        <a:xfrm xmlns:a="http://schemas.openxmlformats.org/drawingml/2006/main">
          <a:off x="1647297" y="637001"/>
          <a:ext cx="705974" cy="477054"/>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endParaRPr lang="ru-RU" sz="700" b="1" dirty="0" smtClean="0">
            <a:latin typeface="Proxima Nova ExCn Bl" pitchFamily="50" charset="0"/>
            <a:cs typeface="Times New Roman" pitchFamily="18" charset="0"/>
          </a:endParaRPr>
        </a:p>
        <a:p xmlns:a="http://schemas.openxmlformats.org/drawingml/2006/main">
          <a:pPr algn="ctr"/>
          <a:r>
            <a:rPr lang="ru-RU" sz="1000" b="1" dirty="0" smtClean="0">
              <a:latin typeface="Proxima Nova ExCn Bl" pitchFamily="50" charset="0"/>
              <a:cs typeface="Times New Roman" pitchFamily="18" charset="0"/>
            </a:rPr>
            <a:t>27,4 </a:t>
          </a:r>
          <a:r>
            <a:rPr lang="ru-RU" sz="800" dirty="0" smtClean="0">
              <a:latin typeface="Proxima Nova ExCn Bl" pitchFamily="50" charset="0"/>
              <a:cs typeface="Times New Roman" pitchFamily="18" charset="0"/>
            </a:rPr>
            <a:t>млрд.руб.</a:t>
          </a:r>
          <a:endParaRPr lang="ru-RU" sz="1000" b="1" dirty="0" smtClean="0">
            <a:latin typeface="Proxima Nova ExCn Bl" pitchFamily="50" charset="0"/>
            <a:cs typeface="Times New Roman" pitchFamily="18" charset="0"/>
          </a:endParaRPr>
        </a:p>
      </cdr:txBody>
    </cdr:sp>
  </cdr:relSizeAnchor>
  <cdr:relSizeAnchor xmlns:cdr="http://schemas.openxmlformats.org/drawingml/2006/chartDrawing">
    <cdr:from>
      <cdr:x>0.78432</cdr:x>
      <cdr:y>0.46154</cdr:y>
    </cdr:from>
    <cdr:to>
      <cdr:x>0.96079</cdr:x>
      <cdr:y>0.68454</cdr:y>
    </cdr:to>
    <cdr:sp macro="" textlink="">
      <cdr:nvSpPr>
        <cdr:cNvPr id="6" name="Прямоугольник 5"/>
        <cdr:cNvSpPr/>
      </cdr:nvSpPr>
      <cdr:spPr>
        <a:xfrm xmlns:a="http://schemas.openxmlformats.org/drawingml/2006/main">
          <a:off x="3137694" y="764395"/>
          <a:ext cx="705973" cy="369332"/>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ru-RU" sz="1000" b="1" dirty="0" smtClean="0">
              <a:latin typeface="Proxima Nova ExCn Bl" pitchFamily="50" charset="0"/>
              <a:cs typeface="Times New Roman" pitchFamily="18" charset="0"/>
            </a:rPr>
            <a:t>27,4</a:t>
          </a:r>
        </a:p>
        <a:p xmlns:a="http://schemas.openxmlformats.org/drawingml/2006/main">
          <a:pPr algn="ctr"/>
          <a:r>
            <a:rPr lang="ru-RU" sz="800" dirty="0" smtClean="0">
              <a:latin typeface="Proxima Nova Lt" pitchFamily="50" charset="0"/>
              <a:cs typeface="Times New Roman" pitchFamily="18" charset="0"/>
            </a:rPr>
            <a:t>млрд. руб.</a:t>
          </a:r>
          <a:endParaRPr lang="ru-RU" sz="800" dirty="0">
            <a:latin typeface="Proxima Nova Lt" pitchFamily="50" charset="0"/>
            <a:cs typeface="Times New Roman"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0.74902</cdr:x>
      <cdr:y>0.36232</cdr:y>
    </cdr:from>
    <cdr:to>
      <cdr:x>1</cdr:x>
      <cdr:y>0.54782</cdr:y>
    </cdr:to>
    <cdr:sp macro="" textlink="">
      <cdr:nvSpPr>
        <cdr:cNvPr id="2" name="TextBox 1"/>
        <cdr:cNvSpPr txBox="1"/>
      </cdr:nvSpPr>
      <cdr:spPr>
        <a:xfrm xmlns:a="http://schemas.openxmlformats.org/drawingml/2006/main">
          <a:off x="3143240" y="178595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ru-RU"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3"/>
            <a:ext cx="2950475" cy="497046"/>
          </a:xfrm>
          <a:prstGeom prst="rect">
            <a:avLst/>
          </a:prstGeom>
        </p:spPr>
        <p:txBody>
          <a:bodyPr vert="horz" lIns="91449" tIns="45725" rIns="91449" bIns="45725" rtlCol="0"/>
          <a:lstStyle>
            <a:lvl1pPr algn="l">
              <a:defRPr sz="1200"/>
            </a:lvl1pPr>
          </a:lstStyle>
          <a:p>
            <a:endParaRPr lang="ru-RU"/>
          </a:p>
        </p:txBody>
      </p:sp>
      <p:sp>
        <p:nvSpPr>
          <p:cNvPr id="3" name="Дата 2"/>
          <p:cNvSpPr>
            <a:spLocks noGrp="1"/>
          </p:cNvSpPr>
          <p:nvPr>
            <p:ph type="dt" idx="1"/>
          </p:nvPr>
        </p:nvSpPr>
        <p:spPr>
          <a:xfrm>
            <a:off x="3856739" y="3"/>
            <a:ext cx="2950475" cy="497046"/>
          </a:xfrm>
          <a:prstGeom prst="rect">
            <a:avLst/>
          </a:prstGeom>
        </p:spPr>
        <p:txBody>
          <a:bodyPr vert="horz" lIns="91449" tIns="45725" rIns="91449" bIns="45725" rtlCol="0"/>
          <a:lstStyle>
            <a:lvl1pPr algn="r">
              <a:defRPr sz="1200"/>
            </a:lvl1pPr>
          </a:lstStyle>
          <a:p>
            <a:fld id="{4F6C9EF9-C4D0-492B-AF77-A07163DDE62B}" type="datetimeFigureOut">
              <a:rPr lang="ru-RU" smtClean="0"/>
              <a:pPr/>
              <a:t>12.09.2019</a:t>
            </a:fld>
            <a:endParaRPr lang="ru-RU"/>
          </a:p>
        </p:txBody>
      </p:sp>
      <p:sp>
        <p:nvSpPr>
          <p:cNvPr id="4" name="Образ слайда 3"/>
          <p:cNvSpPr>
            <a:spLocks noGrp="1" noRot="1" noChangeAspect="1"/>
          </p:cNvSpPr>
          <p:nvPr>
            <p:ph type="sldImg" idx="2"/>
          </p:nvPr>
        </p:nvSpPr>
        <p:spPr>
          <a:xfrm>
            <a:off x="920750" y="746125"/>
            <a:ext cx="4968875" cy="3727450"/>
          </a:xfrm>
          <a:prstGeom prst="rect">
            <a:avLst/>
          </a:prstGeom>
          <a:noFill/>
          <a:ln w="12700">
            <a:solidFill>
              <a:prstClr val="black"/>
            </a:solidFill>
          </a:ln>
        </p:spPr>
        <p:txBody>
          <a:bodyPr vert="horz" lIns="91449" tIns="45725" rIns="91449" bIns="45725" rtlCol="0" anchor="ctr"/>
          <a:lstStyle/>
          <a:p>
            <a:endParaRPr lang="ru-RU"/>
          </a:p>
        </p:txBody>
      </p:sp>
      <p:sp>
        <p:nvSpPr>
          <p:cNvPr id="5" name="Заметки 4"/>
          <p:cNvSpPr>
            <a:spLocks noGrp="1"/>
          </p:cNvSpPr>
          <p:nvPr>
            <p:ph type="body" sz="quarter" idx="3"/>
          </p:nvPr>
        </p:nvSpPr>
        <p:spPr>
          <a:xfrm>
            <a:off x="680880" y="4721940"/>
            <a:ext cx="5447030" cy="4473416"/>
          </a:xfrm>
          <a:prstGeom prst="rect">
            <a:avLst/>
          </a:prstGeom>
        </p:spPr>
        <p:txBody>
          <a:bodyPr vert="horz" lIns="91449" tIns="45725" rIns="91449" bIns="45725"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442155"/>
            <a:ext cx="2950475" cy="497046"/>
          </a:xfrm>
          <a:prstGeom prst="rect">
            <a:avLst/>
          </a:prstGeom>
        </p:spPr>
        <p:txBody>
          <a:bodyPr vert="horz" lIns="91449" tIns="45725" rIns="91449" bIns="45725" rtlCol="0" anchor="b"/>
          <a:lstStyle>
            <a:lvl1pPr algn="l">
              <a:defRPr sz="1200"/>
            </a:lvl1pPr>
          </a:lstStyle>
          <a:p>
            <a:endParaRPr lang="ru-RU"/>
          </a:p>
        </p:txBody>
      </p:sp>
      <p:sp>
        <p:nvSpPr>
          <p:cNvPr id="7" name="Номер слайда 6"/>
          <p:cNvSpPr>
            <a:spLocks noGrp="1"/>
          </p:cNvSpPr>
          <p:nvPr>
            <p:ph type="sldNum" sz="quarter" idx="5"/>
          </p:nvPr>
        </p:nvSpPr>
        <p:spPr>
          <a:xfrm>
            <a:off x="3856739" y="9442155"/>
            <a:ext cx="2950475" cy="497046"/>
          </a:xfrm>
          <a:prstGeom prst="rect">
            <a:avLst/>
          </a:prstGeom>
        </p:spPr>
        <p:txBody>
          <a:bodyPr vert="horz" lIns="91449" tIns="45725" rIns="91449" bIns="45725" rtlCol="0" anchor="b"/>
          <a:lstStyle>
            <a:lvl1pPr algn="r">
              <a:defRPr sz="1200"/>
            </a:lvl1pPr>
          </a:lstStyle>
          <a:p>
            <a:fld id="{CA1D46D5-FBF3-48F7-978C-946D658E023E}" type="slidenum">
              <a:rPr lang="ru-RU" smtClean="0"/>
              <a:pPr/>
              <a:t>‹#›</a:t>
            </a:fld>
            <a:endParaRPr lang="ru-RU"/>
          </a:p>
        </p:txBody>
      </p:sp>
    </p:spTree>
    <p:extLst>
      <p:ext uri="{BB962C8B-B14F-4D97-AF65-F5344CB8AC3E}">
        <p14:creationId xmlns:p14="http://schemas.microsoft.com/office/powerpoint/2010/main" val="3006406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14886D-7F63-4DE9-92DF-FF9823BD66D6}" type="slidenum">
              <a:rPr lang="ru-RU" smtClean="0"/>
              <a:pPr/>
              <a:t>26</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27</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36</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84202B5-3279-4AE5-94F8-7266DF7CE724}" type="slidenum">
              <a:rPr lang="ru-RU" smtClean="0"/>
              <a:pPr/>
              <a:t>44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58</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59</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64</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65</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smtClean="0"/>
          </a:p>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66</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1D1B01F-DFDA-4D04-A5A6-28EE40D9F1C5}" type="slidenum">
              <a:rPr lang="ru-RU" smtClean="0"/>
              <a:pPr/>
              <a:t>7</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68</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69</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70</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71</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13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17</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Сложившийся уровень исполнения расходов обусловлен нарушением подрядными организациями сроков исполнения и иных условий государственных контрактов, экономией, сложившаяся по результатам проведения конкурсных процедур.</a:t>
            </a:r>
            <a:endParaRPr lang="ru-RU" dirty="0"/>
          </a:p>
        </p:txBody>
      </p:sp>
      <p:sp>
        <p:nvSpPr>
          <p:cNvPr id="4" name="Номер слайда 3"/>
          <p:cNvSpPr>
            <a:spLocks noGrp="1"/>
          </p:cNvSpPr>
          <p:nvPr>
            <p:ph type="sldNum" sz="quarter" idx="10"/>
          </p:nvPr>
        </p:nvSpPr>
        <p:spPr/>
        <p:txBody>
          <a:bodyPr/>
          <a:lstStyle/>
          <a:p>
            <a:fld id="{B84202B5-3279-4AE5-94F8-7266DF7CE724}" type="slidenum">
              <a:rPr lang="ru-RU" smtClean="0"/>
              <a:pPr/>
              <a:t>19</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Сложившийся уровень исполнения расходов обусловлен нарушением подрядными организациями сроков исполнения и иных условий государственных контрактов, экономией, сложившаяся по результатам проведения конкурсных процедур.</a:t>
            </a:r>
            <a:endParaRPr lang="ru-RU" dirty="0"/>
          </a:p>
        </p:txBody>
      </p:sp>
      <p:sp>
        <p:nvSpPr>
          <p:cNvPr id="4" name="Номер слайда 3"/>
          <p:cNvSpPr>
            <a:spLocks noGrp="1"/>
          </p:cNvSpPr>
          <p:nvPr>
            <p:ph type="sldNum" sz="quarter" idx="10"/>
          </p:nvPr>
        </p:nvSpPr>
        <p:spPr/>
        <p:txBody>
          <a:bodyPr/>
          <a:lstStyle/>
          <a:p>
            <a:fld id="{B84202B5-3279-4AE5-94F8-7266DF7CE724}" type="slidenum">
              <a:rPr lang="ru-RU" smtClean="0"/>
              <a:pPr/>
              <a:t>20</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21</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22</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1D46D5-FBF3-48F7-978C-946D658E023E}" type="slidenum">
              <a:rPr lang="ru-RU" smtClean="0"/>
              <a:pPr/>
              <a:t>25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41DCD05-8FC4-400B-A560-7B7970191F19}" type="datetime1">
              <a:rPr lang="ru-RU" smtClean="0"/>
              <a:pPr/>
              <a:t>12.09.2019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5B9F92A-70FB-4232-A43D-A4E01928999B}" type="datetime1">
              <a:rPr lang="ru-RU" smtClean="0"/>
              <a:pPr/>
              <a:t>12.09.2019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DA71B2-880D-4F16-8FE5-4415447D8364}" type="datetime1">
              <a:rPr lang="ru-RU" smtClean="0"/>
              <a:pPr/>
              <a:t>12.09.2019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62846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233814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95957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1685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02813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53391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780089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89214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8492C30-4523-420D-BB06-EB4C2594CCF9}" type="datetime1">
              <a:rPr lang="ru-RU" smtClean="0"/>
              <a:pPr/>
              <a:t>12.09.2019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407851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1232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51861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397251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55202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68598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952869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207475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853809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15177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979A01A-0F29-40CE-8480-CBFE9DF15491}" type="datetime1">
              <a:rPr lang="ru-RU" smtClean="0"/>
              <a:pPr/>
              <a:t>12.09.2019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022983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938429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961521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449411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828589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85032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62535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009948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63500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8426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0F43382-E88F-4AC8-878D-B7EF6632DE9F}" type="datetime1">
              <a:rPr lang="ru-RU" smtClean="0"/>
              <a:pPr/>
              <a:t>12.09.2019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628522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59571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217216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602567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482642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84119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856060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39237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295786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6506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8700938-441E-49F9-9B1E-BEED437AE804}" type="datetime1">
              <a:rPr lang="ru-RU" smtClean="0"/>
              <a:pPr/>
              <a:t>12.09.2019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300478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463332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433733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694265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7080694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A0213AE-7A10-4F8C-9583-B23D4EB8F9E7}"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4AAB390-896A-4703-BE4C-2EDB5FA2DF1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09814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51211F6-53A8-435C-A35F-E1E48690859E}" type="datetime1">
              <a:rPr lang="ru-RU" smtClean="0"/>
              <a:pPr/>
              <a:t>12.09.2019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348771C-2D66-4332-9C2D-2C2F62BDBA6F}" type="datetime1">
              <a:rPr lang="ru-RU" smtClean="0"/>
              <a:pPr/>
              <a:t>12.09.2019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30F9E95-2DBE-42F5-B4E6-86FFB774E7EC}" type="datetime1">
              <a:rPr lang="ru-RU" smtClean="0"/>
              <a:pPr/>
              <a:t>12.09.2019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1EDC73-C3FC-4344-9EE9-C71BEF216A23}" type="datetime1">
              <a:rPr lang="ru-RU" smtClean="0"/>
              <a:pPr/>
              <a:t>12.09.2019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4AAB390-896A-4703-BE4C-2EDB5FA2DF1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6E758-7C0A-4C66-833D-A28049369BD7}" type="datetime1">
              <a:rPr lang="ru-RU" smtClean="0"/>
              <a:pPr/>
              <a:t>12.09.2019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AAB390-896A-4703-BE4C-2EDB5FA2DF1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48537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274039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F1AF1-CC2B-4473-B4A0-69F628688ED2}" type="datetimeFigureOut">
              <a:rPr lang="ru-RU" smtClean="0">
                <a:solidFill>
                  <a:prstClr val="black">
                    <a:tint val="75000"/>
                  </a:prstClr>
                </a:solidFill>
              </a:rPr>
              <a:pPr/>
              <a:t>12.09.2019</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39687D-8305-4F17-A2F2-20DF08B98F42}"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2899759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pPr>
            <a:fld id="{8A0213AE-7A10-4F8C-9583-B23D4EB8F9E7}" type="datetimeFigureOut">
              <a:rPr lang="ru-RU" smtClean="0">
                <a:solidFill>
                  <a:prstClr val="black">
                    <a:tint val="75000"/>
                  </a:prstClr>
                </a:solidFill>
                <a:latin typeface="Arial" charset="0"/>
                <a:cs typeface="Arial" charset="0"/>
              </a:rPr>
              <a:pPr fontAlgn="base">
                <a:spcBef>
                  <a:spcPct val="0"/>
                </a:spcBef>
                <a:spcAft>
                  <a:spcPct val="0"/>
                </a:spcAft>
              </a:pPr>
              <a:t>12.09.2019</a:t>
            </a:fld>
            <a:endParaRPr lang="ru-RU">
              <a:solidFill>
                <a:prstClr val="black">
                  <a:tint val="75000"/>
                </a:prstClr>
              </a:solidFill>
              <a:latin typeface="Arial" charset="0"/>
              <a:cs typeface="Arial" charset="0"/>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ru-RU">
              <a:solidFill>
                <a:prstClr val="black">
                  <a:tint val="75000"/>
                </a:prstClr>
              </a:solidFill>
              <a:latin typeface="Arial" charset="0"/>
              <a:cs typeface="Arial" charset="0"/>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34AAB390-896A-4703-BE4C-2EDB5FA2DF14}" type="slidenum">
              <a:rPr lang="ru-RU" smtClean="0">
                <a:solidFill>
                  <a:prstClr val="black">
                    <a:tint val="75000"/>
                  </a:prstClr>
                </a:solidFill>
                <a:latin typeface="Arial" charset="0"/>
                <a:cs typeface="Arial" charset="0"/>
              </a:rPr>
              <a:pPr fontAlgn="base">
                <a:spcBef>
                  <a:spcPct val="0"/>
                </a:spcBef>
                <a:spcAft>
                  <a:spcPct val="0"/>
                </a:spcAft>
              </a:pPr>
              <a:t>‹#›</a:t>
            </a:fld>
            <a:endParaRPr lang="ru-RU">
              <a:solidFill>
                <a:prstClr val="black">
                  <a:tint val="75000"/>
                </a:prstClr>
              </a:solidFill>
              <a:latin typeface="Arial" charset="0"/>
              <a:cs typeface="Arial" charset="0"/>
            </a:endParaRPr>
          </a:p>
        </p:txBody>
      </p:sp>
    </p:spTree>
    <p:extLst>
      <p:ext uri="{BB962C8B-B14F-4D97-AF65-F5344CB8AC3E}">
        <p14:creationId xmlns:p14="http://schemas.microsoft.com/office/powerpoint/2010/main" val="263192317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image" Target="../media/image6.pn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chart" Target="../charts/chart2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chart" Target="../charts/chart24.xml"/></Relationships>
</file>

<file path=ppt/slides/_rels/slide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openxmlformats.org/officeDocument/2006/relationships/chart" Target="../charts/chart29.xml"/><Relationship Id="rId13" Type="http://schemas.openxmlformats.org/officeDocument/2006/relationships/chart" Target="../charts/chart34.xml"/><Relationship Id="rId3" Type="http://schemas.openxmlformats.org/officeDocument/2006/relationships/image" Target="../media/image25.jpeg"/><Relationship Id="rId7" Type="http://schemas.openxmlformats.org/officeDocument/2006/relationships/chart" Target="../charts/chart28.xml"/><Relationship Id="rId12" Type="http://schemas.openxmlformats.org/officeDocument/2006/relationships/chart" Target="../charts/chart3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27.xml"/><Relationship Id="rId11" Type="http://schemas.openxmlformats.org/officeDocument/2006/relationships/chart" Target="../charts/chart32.xml"/><Relationship Id="rId5" Type="http://schemas.openxmlformats.org/officeDocument/2006/relationships/chart" Target="../charts/chart26.xml"/><Relationship Id="rId10" Type="http://schemas.openxmlformats.org/officeDocument/2006/relationships/chart" Target="../charts/chart31.xml"/><Relationship Id="rId4" Type="http://schemas.openxmlformats.org/officeDocument/2006/relationships/chart" Target="../charts/chart25.xml"/><Relationship Id="rId9" Type="http://schemas.openxmlformats.org/officeDocument/2006/relationships/chart" Target="../charts/chart30.xml"/></Relationships>
</file>

<file path=ppt/slides/_rels/slide22.xml.rels><?xml version="1.0" encoding="UTF-8" standalone="yes"?>
<Relationships xmlns="http://schemas.openxmlformats.org/package/2006/relationships"><Relationship Id="rId8" Type="http://schemas.openxmlformats.org/officeDocument/2006/relationships/chart" Target="../charts/chart39.xml"/><Relationship Id="rId3" Type="http://schemas.openxmlformats.org/officeDocument/2006/relationships/image" Target="../media/image26.jpeg"/><Relationship Id="rId7" Type="http://schemas.openxmlformats.org/officeDocument/2006/relationships/chart" Target="../charts/chart38.xml"/><Relationship Id="rId12" Type="http://schemas.openxmlformats.org/officeDocument/2006/relationships/chart" Target="../charts/chart4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37.xml"/><Relationship Id="rId11" Type="http://schemas.openxmlformats.org/officeDocument/2006/relationships/chart" Target="../charts/chart42.xml"/><Relationship Id="rId5" Type="http://schemas.openxmlformats.org/officeDocument/2006/relationships/chart" Target="../charts/chart36.xml"/><Relationship Id="rId10" Type="http://schemas.openxmlformats.org/officeDocument/2006/relationships/chart" Target="../charts/chart41.xml"/><Relationship Id="rId4" Type="http://schemas.openxmlformats.org/officeDocument/2006/relationships/chart" Target="../charts/chart35.xml"/><Relationship Id="rId9" Type="http://schemas.openxmlformats.org/officeDocument/2006/relationships/chart" Target="../charts/chart40.xml"/></Relationships>
</file>

<file path=ppt/slides/_rels/slide23.xml.rels><?xml version="1.0" encoding="UTF-8" standalone="yes"?>
<Relationships xmlns="http://schemas.openxmlformats.org/package/2006/relationships"><Relationship Id="rId8" Type="http://schemas.openxmlformats.org/officeDocument/2006/relationships/chart" Target="../charts/chart49.xml"/><Relationship Id="rId3" Type="http://schemas.openxmlformats.org/officeDocument/2006/relationships/chart" Target="../charts/chart44.xml"/><Relationship Id="rId7" Type="http://schemas.openxmlformats.org/officeDocument/2006/relationships/chart" Target="../charts/chart48.xml"/><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chart" Target="../charts/chart47.xml"/><Relationship Id="rId11" Type="http://schemas.openxmlformats.org/officeDocument/2006/relationships/chart" Target="../charts/chart52.xml"/><Relationship Id="rId5" Type="http://schemas.openxmlformats.org/officeDocument/2006/relationships/chart" Target="../charts/chart46.xml"/><Relationship Id="rId10" Type="http://schemas.openxmlformats.org/officeDocument/2006/relationships/chart" Target="../charts/chart51.xml"/><Relationship Id="rId4" Type="http://schemas.openxmlformats.org/officeDocument/2006/relationships/chart" Target="../charts/chart45.xml"/><Relationship Id="rId9" Type="http://schemas.openxmlformats.org/officeDocument/2006/relationships/chart" Target="../charts/chart50.xml"/></Relationships>
</file>

<file path=ppt/slides/_rels/slide24.xml.rels><?xml version="1.0" encoding="UTF-8" standalone="yes"?>
<Relationships xmlns="http://schemas.openxmlformats.org/package/2006/relationships"><Relationship Id="rId8" Type="http://schemas.openxmlformats.org/officeDocument/2006/relationships/chart" Target="../charts/chart58.xml"/><Relationship Id="rId3" Type="http://schemas.openxmlformats.org/officeDocument/2006/relationships/chart" Target="../charts/chart53.xml"/><Relationship Id="rId7" Type="http://schemas.openxmlformats.org/officeDocument/2006/relationships/chart" Target="../charts/chart57.xm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chart" Target="../charts/chart56.xml"/><Relationship Id="rId5" Type="http://schemas.openxmlformats.org/officeDocument/2006/relationships/chart" Target="../charts/chart55.xml"/><Relationship Id="rId4" Type="http://schemas.openxmlformats.org/officeDocument/2006/relationships/chart" Target="../charts/chart54.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59.xml"/></Relationships>
</file>

<file path=ppt/slides/_rels/slide26.xml.rels><?xml version="1.0" encoding="UTF-8" standalone="yes"?>
<Relationships xmlns="http://schemas.openxmlformats.org/package/2006/relationships"><Relationship Id="rId8" Type="http://schemas.openxmlformats.org/officeDocument/2006/relationships/chart" Target="../charts/chart64.xml"/><Relationship Id="rId3" Type="http://schemas.openxmlformats.org/officeDocument/2006/relationships/image" Target="../media/image30.jpeg"/><Relationship Id="rId7" Type="http://schemas.openxmlformats.org/officeDocument/2006/relationships/chart" Target="../charts/chart6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62.xml"/><Relationship Id="rId5" Type="http://schemas.openxmlformats.org/officeDocument/2006/relationships/chart" Target="../charts/chart61.xml"/><Relationship Id="rId4" Type="http://schemas.openxmlformats.org/officeDocument/2006/relationships/chart" Target="../charts/chart60.xml"/><Relationship Id="rId9" Type="http://schemas.openxmlformats.org/officeDocument/2006/relationships/chart" Target="../charts/chart65.xml"/></Relationships>
</file>

<file path=ppt/slides/_rels/slide27.xml.rels><?xml version="1.0" encoding="UTF-8" standalone="yes"?>
<Relationships xmlns="http://schemas.openxmlformats.org/package/2006/relationships"><Relationship Id="rId8" Type="http://schemas.openxmlformats.org/officeDocument/2006/relationships/chart" Target="../charts/chart70.xml"/><Relationship Id="rId3" Type="http://schemas.openxmlformats.org/officeDocument/2006/relationships/image" Target="../media/image31.jpeg"/><Relationship Id="rId7" Type="http://schemas.openxmlformats.org/officeDocument/2006/relationships/chart" Target="../charts/chart69.xml"/><Relationship Id="rId12" Type="http://schemas.openxmlformats.org/officeDocument/2006/relationships/chart" Target="../charts/chart7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chart" Target="../charts/chart68.xml"/><Relationship Id="rId11" Type="http://schemas.openxmlformats.org/officeDocument/2006/relationships/chart" Target="../charts/chart73.xml"/><Relationship Id="rId5" Type="http://schemas.openxmlformats.org/officeDocument/2006/relationships/chart" Target="../charts/chart67.xml"/><Relationship Id="rId10" Type="http://schemas.openxmlformats.org/officeDocument/2006/relationships/chart" Target="../charts/chart72.xml"/><Relationship Id="rId4" Type="http://schemas.openxmlformats.org/officeDocument/2006/relationships/chart" Target="../charts/chart66.xml"/><Relationship Id="rId9" Type="http://schemas.openxmlformats.org/officeDocument/2006/relationships/chart" Target="../charts/chart71.xml"/></Relationships>
</file>

<file path=ppt/slides/_rels/slide28.xml.rels><?xml version="1.0" encoding="UTF-8" standalone="yes"?>
<Relationships xmlns="http://schemas.openxmlformats.org/package/2006/relationships"><Relationship Id="rId8" Type="http://schemas.openxmlformats.org/officeDocument/2006/relationships/chart" Target="../charts/chart80.xml"/><Relationship Id="rId13" Type="http://schemas.openxmlformats.org/officeDocument/2006/relationships/chart" Target="../charts/chart85.xml"/><Relationship Id="rId3" Type="http://schemas.openxmlformats.org/officeDocument/2006/relationships/chart" Target="../charts/chart75.xml"/><Relationship Id="rId7" Type="http://schemas.openxmlformats.org/officeDocument/2006/relationships/chart" Target="../charts/chart79.xml"/><Relationship Id="rId12" Type="http://schemas.openxmlformats.org/officeDocument/2006/relationships/chart" Target="../charts/chart84.xml"/><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chart" Target="../charts/chart78.xml"/><Relationship Id="rId11" Type="http://schemas.openxmlformats.org/officeDocument/2006/relationships/chart" Target="../charts/chart83.xml"/><Relationship Id="rId5" Type="http://schemas.openxmlformats.org/officeDocument/2006/relationships/chart" Target="../charts/chart77.xml"/><Relationship Id="rId10" Type="http://schemas.openxmlformats.org/officeDocument/2006/relationships/chart" Target="../charts/chart82.xml"/><Relationship Id="rId4" Type="http://schemas.openxmlformats.org/officeDocument/2006/relationships/chart" Target="../charts/chart76.xml"/><Relationship Id="rId9" Type="http://schemas.openxmlformats.org/officeDocument/2006/relationships/chart" Target="../charts/chart81.xml"/><Relationship Id="rId14" Type="http://schemas.openxmlformats.org/officeDocument/2006/relationships/chart" Target="../charts/chart86.xml"/></Relationships>
</file>

<file path=ppt/slides/_rels/slide29.xml.rels><?xml version="1.0" encoding="UTF-8" standalone="yes"?>
<Relationships xmlns="http://schemas.openxmlformats.org/package/2006/relationships"><Relationship Id="rId3" Type="http://schemas.openxmlformats.org/officeDocument/2006/relationships/chart" Target="../charts/chart87.xml"/><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chart" Target="../charts/chart90.xml"/><Relationship Id="rId5" Type="http://schemas.openxmlformats.org/officeDocument/2006/relationships/chart" Target="../charts/chart89.xml"/><Relationship Id="rId4" Type="http://schemas.openxmlformats.org/officeDocument/2006/relationships/chart" Target="../charts/chart8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chart" Target="../charts/chart96.xml"/><Relationship Id="rId3" Type="http://schemas.openxmlformats.org/officeDocument/2006/relationships/chart" Target="../charts/chart91.xml"/><Relationship Id="rId7" Type="http://schemas.openxmlformats.org/officeDocument/2006/relationships/chart" Target="../charts/chart95.xml"/><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chart" Target="../charts/chart94.xml"/><Relationship Id="rId5" Type="http://schemas.openxmlformats.org/officeDocument/2006/relationships/chart" Target="../charts/chart93.xml"/><Relationship Id="rId4" Type="http://schemas.openxmlformats.org/officeDocument/2006/relationships/chart" Target="../charts/chart92.xml"/></Relationships>
</file>

<file path=ppt/slides/_rels/slide31.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chart" Target="../charts/chart100.xml"/><Relationship Id="rId5" Type="http://schemas.openxmlformats.org/officeDocument/2006/relationships/chart" Target="../charts/chart99.xml"/><Relationship Id="rId4" Type="http://schemas.openxmlformats.org/officeDocument/2006/relationships/chart" Target="../charts/chart98.xml"/></Relationships>
</file>

<file path=ppt/slides/_rels/slide32.xml.rels><?xml version="1.0" encoding="UTF-8" standalone="yes"?>
<Relationships xmlns="http://schemas.openxmlformats.org/package/2006/relationships"><Relationship Id="rId8" Type="http://schemas.openxmlformats.org/officeDocument/2006/relationships/chart" Target="../charts/chart106.xml"/><Relationship Id="rId3" Type="http://schemas.openxmlformats.org/officeDocument/2006/relationships/chart" Target="../charts/chart101.xml"/><Relationship Id="rId7" Type="http://schemas.openxmlformats.org/officeDocument/2006/relationships/chart" Target="../charts/chart105.xml"/><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chart" Target="../charts/chart104.xml"/><Relationship Id="rId11" Type="http://schemas.openxmlformats.org/officeDocument/2006/relationships/chart" Target="../charts/chart109.xml"/><Relationship Id="rId5" Type="http://schemas.openxmlformats.org/officeDocument/2006/relationships/chart" Target="../charts/chart103.xml"/><Relationship Id="rId10" Type="http://schemas.openxmlformats.org/officeDocument/2006/relationships/chart" Target="../charts/chart108.xml"/><Relationship Id="rId4" Type="http://schemas.openxmlformats.org/officeDocument/2006/relationships/chart" Target="../charts/chart102.xml"/><Relationship Id="rId9" Type="http://schemas.openxmlformats.org/officeDocument/2006/relationships/chart" Target="../charts/chart107.xml"/></Relationships>
</file>

<file path=ppt/slides/_rels/slide33.xml.rels><?xml version="1.0" encoding="UTF-8" standalone="yes"?>
<Relationships xmlns="http://schemas.openxmlformats.org/package/2006/relationships"><Relationship Id="rId8" Type="http://schemas.openxmlformats.org/officeDocument/2006/relationships/chart" Target="../charts/chart115.xml"/><Relationship Id="rId13" Type="http://schemas.openxmlformats.org/officeDocument/2006/relationships/chart" Target="../charts/chart120.xml"/><Relationship Id="rId18" Type="http://schemas.openxmlformats.org/officeDocument/2006/relationships/chart" Target="../charts/chart125.xml"/><Relationship Id="rId3" Type="http://schemas.openxmlformats.org/officeDocument/2006/relationships/chart" Target="../charts/chart110.xml"/><Relationship Id="rId7" Type="http://schemas.openxmlformats.org/officeDocument/2006/relationships/chart" Target="../charts/chart114.xml"/><Relationship Id="rId12" Type="http://schemas.openxmlformats.org/officeDocument/2006/relationships/chart" Target="../charts/chart119.xml"/><Relationship Id="rId17" Type="http://schemas.openxmlformats.org/officeDocument/2006/relationships/chart" Target="../charts/chart124.xml"/><Relationship Id="rId2" Type="http://schemas.openxmlformats.org/officeDocument/2006/relationships/image" Target="../media/image37.jpeg"/><Relationship Id="rId16" Type="http://schemas.openxmlformats.org/officeDocument/2006/relationships/chart" Target="../charts/chart123.xml"/><Relationship Id="rId20" Type="http://schemas.openxmlformats.org/officeDocument/2006/relationships/chart" Target="../charts/chart127.xml"/><Relationship Id="rId1" Type="http://schemas.openxmlformats.org/officeDocument/2006/relationships/slideLayout" Target="../slideLayouts/slideLayout2.xml"/><Relationship Id="rId6" Type="http://schemas.openxmlformats.org/officeDocument/2006/relationships/chart" Target="../charts/chart113.xml"/><Relationship Id="rId11" Type="http://schemas.openxmlformats.org/officeDocument/2006/relationships/chart" Target="../charts/chart118.xml"/><Relationship Id="rId5" Type="http://schemas.openxmlformats.org/officeDocument/2006/relationships/chart" Target="../charts/chart112.xml"/><Relationship Id="rId15" Type="http://schemas.openxmlformats.org/officeDocument/2006/relationships/chart" Target="../charts/chart122.xml"/><Relationship Id="rId10" Type="http://schemas.openxmlformats.org/officeDocument/2006/relationships/chart" Target="../charts/chart117.xml"/><Relationship Id="rId19" Type="http://schemas.openxmlformats.org/officeDocument/2006/relationships/chart" Target="../charts/chart126.xml"/><Relationship Id="rId4" Type="http://schemas.openxmlformats.org/officeDocument/2006/relationships/chart" Target="../charts/chart111.xml"/><Relationship Id="rId9" Type="http://schemas.openxmlformats.org/officeDocument/2006/relationships/chart" Target="../charts/chart116.xml"/><Relationship Id="rId14" Type="http://schemas.openxmlformats.org/officeDocument/2006/relationships/chart" Target="../charts/chart121.xml"/></Relationships>
</file>

<file path=ppt/slides/_rels/slide34.xml.rels><?xml version="1.0" encoding="UTF-8" standalone="yes"?>
<Relationships xmlns="http://schemas.openxmlformats.org/package/2006/relationships"><Relationship Id="rId3" Type="http://schemas.openxmlformats.org/officeDocument/2006/relationships/chart" Target="../charts/chart128.xml"/><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chart" Target="../charts/chart129.xml"/></Relationships>
</file>

<file path=ppt/slides/_rels/slide35.xml.rels><?xml version="1.0" encoding="UTF-8" standalone="yes"?>
<Relationships xmlns="http://schemas.openxmlformats.org/package/2006/relationships"><Relationship Id="rId8" Type="http://schemas.openxmlformats.org/officeDocument/2006/relationships/chart" Target="../charts/chart135.xml"/><Relationship Id="rId3" Type="http://schemas.openxmlformats.org/officeDocument/2006/relationships/image" Target="../media/image39.jpeg"/><Relationship Id="rId7" Type="http://schemas.openxmlformats.org/officeDocument/2006/relationships/chart" Target="../charts/chart134.xml"/><Relationship Id="rId2" Type="http://schemas.openxmlformats.org/officeDocument/2006/relationships/chart" Target="../charts/chart130.xml"/><Relationship Id="rId1" Type="http://schemas.openxmlformats.org/officeDocument/2006/relationships/slideLayout" Target="../slideLayouts/slideLayout2.xml"/><Relationship Id="rId6" Type="http://schemas.openxmlformats.org/officeDocument/2006/relationships/chart" Target="../charts/chart133.xml"/><Relationship Id="rId11" Type="http://schemas.openxmlformats.org/officeDocument/2006/relationships/chart" Target="../charts/chart138.xml"/><Relationship Id="rId5" Type="http://schemas.openxmlformats.org/officeDocument/2006/relationships/chart" Target="../charts/chart132.xml"/><Relationship Id="rId10" Type="http://schemas.openxmlformats.org/officeDocument/2006/relationships/chart" Target="../charts/chart137.xml"/><Relationship Id="rId4" Type="http://schemas.openxmlformats.org/officeDocument/2006/relationships/chart" Target="../charts/chart131.xml"/><Relationship Id="rId9" Type="http://schemas.openxmlformats.org/officeDocument/2006/relationships/chart" Target="../charts/chart136.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hart" Target="../charts/chart140.xml"/><Relationship Id="rId4" Type="http://schemas.openxmlformats.org/officeDocument/2006/relationships/chart" Target="../charts/chart139.xml"/></Relationships>
</file>

<file path=ppt/slides/_rels/slide37.xml.rels><?xml version="1.0" encoding="UTF-8" standalone="yes"?>
<Relationships xmlns="http://schemas.openxmlformats.org/package/2006/relationships"><Relationship Id="rId3" Type="http://schemas.openxmlformats.org/officeDocument/2006/relationships/chart" Target="../charts/chart141.xml"/><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chart" Target="../charts/chart142.xml"/></Relationships>
</file>

<file path=ppt/slides/_rels/slide38.xml.rels><?xml version="1.0" encoding="UTF-8" standalone="yes"?>
<Relationships xmlns="http://schemas.openxmlformats.org/package/2006/relationships"><Relationship Id="rId3" Type="http://schemas.openxmlformats.org/officeDocument/2006/relationships/chart" Target="../charts/chart143.xm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chart" Target="../charts/chart144.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46.xml"/><Relationship Id="rId2" Type="http://schemas.openxmlformats.org/officeDocument/2006/relationships/chart" Target="../charts/chart145.xml"/><Relationship Id="rId1" Type="http://schemas.openxmlformats.org/officeDocument/2006/relationships/slideLayout" Target="../slideLayouts/slideLayout2.xml"/><Relationship Id="rId6" Type="http://schemas.openxmlformats.org/officeDocument/2006/relationships/chart" Target="../charts/chart149.xml"/><Relationship Id="rId5" Type="http://schemas.openxmlformats.org/officeDocument/2006/relationships/chart" Target="../charts/chart148.xml"/><Relationship Id="rId4" Type="http://schemas.openxmlformats.org/officeDocument/2006/relationships/chart" Target="../charts/chart147.xml"/></Relationships>
</file>

<file path=ppt/slides/_rels/slide41.xml.rels><?xml version="1.0" encoding="UTF-8" standalone="yes"?>
<Relationships xmlns="http://schemas.openxmlformats.org/package/2006/relationships"><Relationship Id="rId3" Type="http://schemas.openxmlformats.org/officeDocument/2006/relationships/chart" Target="../charts/chart151.xml"/><Relationship Id="rId7" Type="http://schemas.openxmlformats.org/officeDocument/2006/relationships/image" Target="../media/image46.jpeg"/><Relationship Id="rId2" Type="http://schemas.openxmlformats.org/officeDocument/2006/relationships/chart" Target="../charts/chart150.xml"/><Relationship Id="rId1" Type="http://schemas.openxmlformats.org/officeDocument/2006/relationships/slideLayout" Target="../slideLayouts/slideLayout2.xml"/><Relationship Id="rId6" Type="http://schemas.openxmlformats.org/officeDocument/2006/relationships/chart" Target="../charts/chart154.xml"/><Relationship Id="rId5" Type="http://schemas.openxmlformats.org/officeDocument/2006/relationships/chart" Target="../charts/chart153.xml"/><Relationship Id="rId4" Type="http://schemas.openxmlformats.org/officeDocument/2006/relationships/chart" Target="../charts/chart152.xml"/></Relationships>
</file>

<file path=ppt/slides/_rels/slide42.xml.rels><?xml version="1.0" encoding="UTF-8" standalone="yes"?>
<Relationships xmlns="http://schemas.openxmlformats.org/package/2006/relationships"><Relationship Id="rId3" Type="http://schemas.openxmlformats.org/officeDocument/2006/relationships/chart" Target="../charts/chart155.xml"/><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chart" Target="../charts/chart158.xml"/><Relationship Id="rId5" Type="http://schemas.openxmlformats.org/officeDocument/2006/relationships/chart" Target="../charts/chart157.xml"/><Relationship Id="rId4" Type="http://schemas.openxmlformats.org/officeDocument/2006/relationships/chart" Target="../charts/chart156.xml"/></Relationships>
</file>

<file path=ppt/slides/_rels/slide43.xml.rels><?xml version="1.0" encoding="UTF-8" standalone="yes"?>
<Relationships xmlns="http://schemas.openxmlformats.org/package/2006/relationships"><Relationship Id="rId3" Type="http://schemas.openxmlformats.org/officeDocument/2006/relationships/chart" Target="../charts/chart159.xml"/><Relationship Id="rId7" Type="http://schemas.openxmlformats.org/officeDocument/2006/relationships/chart" Target="../charts/chart163.xml"/><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chart" Target="../charts/chart162.xml"/><Relationship Id="rId5" Type="http://schemas.openxmlformats.org/officeDocument/2006/relationships/chart" Target="../charts/chart161.xml"/><Relationship Id="rId4" Type="http://schemas.openxmlformats.org/officeDocument/2006/relationships/chart" Target="../charts/chart160.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164.xml"/><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chart" Target="../charts/chart167.xml"/><Relationship Id="rId5" Type="http://schemas.openxmlformats.org/officeDocument/2006/relationships/chart" Target="../charts/chart166.xml"/><Relationship Id="rId4" Type="http://schemas.openxmlformats.org/officeDocument/2006/relationships/chart" Target="../charts/chart165.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168.xml"/><Relationship Id="rId7" Type="http://schemas.openxmlformats.org/officeDocument/2006/relationships/chart" Target="../charts/chart172.xml"/><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chart" Target="../charts/chart171.xml"/><Relationship Id="rId5" Type="http://schemas.openxmlformats.org/officeDocument/2006/relationships/chart" Target="../charts/chart170.xml"/><Relationship Id="rId4" Type="http://schemas.openxmlformats.org/officeDocument/2006/relationships/chart" Target="../charts/chart169.xml"/></Relationships>
</file>

<file path=ppt/slides/_rels/slide48.xml.rels><?xml version="1.0" encoding="UTF-8" standalone="yes"?>
<Relationships xmlns="http://schemas.openxmlformats.org/package/2006/relationships"><Relationship Id="rId8" Type="http://schemas.openxmlformats.org/officeDocument/2006/relationships/chart" Target="../charts/chart178.xml"/><Relationship Id="rId13" Type="http://schemas.openxmlformats.org/officeDocument/2006/relationships/chart" Target="../charts/chart183.xml"/><Relationship Id="rId3" Type="http://schemas.openxmlformats.org/officeDocument/2006/relationships/chart" Target="../charts/chart173.xml"/><Relationship Id="rId7" Type="http://schemas.openxmlformats.org/officeDocument/2006/relationships/chart" Target="../charts/chart177.xml"/><Relationship Id="rId12" Type="http://schemas.openxmlformats.org/officeDocument/2006/relationships/chart" Target="../charts/chart182.xml"/><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chart" Target="../charts/chart176.xml"/><Relationship Id="rId11" Type="http://schemas.openxmlformats.org/officeDocument/2006/relationships/chart" Target="../charts/chart181.xml"/><Relationship Id="rId5" Type="http://schemas.openxmlformats.org/officeDocument/2006/relationships/chart" Target="../charts/chart175.xml"/><Relationship Id="rId10" Type="http://schemas.openxmlformats.org/officeDocument/2006/relationships/chart" Target="../charts/chart180.xml"/><Relationship Id="rId4" Type="http://schemas.openxmlformats.org/officeDocument/2006/relationships/chart" Target="../charts/chart174.xml"/><Relationship Id="rId9" Type="http://schemas.openxmlformats.org/officeDocument/2006/relationships/chart" Target="../charts/chart179.xml"/><Relationship Id="rId14" Type="http://schemas.openxmlformats.org/officeDocument/2006/relationships/chart" Target="../charts/chart184.xml"/></Relationships>
</file>

<file path=ppt/slides/_rels/slide49.xml.rels><?xml version="1.0" encoding="UTF-8" standalone="yes"?>
<Relationships xmlns="http://schemas.openxmlformats.org/package/2006/relationships"><Relationship Id="rId3" Type="http://schemas.openxmlformats.org/officeDocument/2006/relationships/chart" Target="../charts/chart185.xml"/><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chart" Target="../charts/chart18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chart" Target="../charts/chart192.xml"/><Relationship Id="rId3" Type="http://schemas.openxmlformats.org/officeDocument/2006/relationships/chart" Target="../charts/chart187.xml"/><Relationship Id="rId7" Type="http://schemas.openxmlformats.org/officeDocument/2006/relationships/chart" Target="../charts/chart191.xml"/><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chart" Target="../charts/chart190.xml"/><Relationship Id="rId5" Type="http://schemas.openxmlformats.org/officeDocument/2006/relationships/chart" Target="../charts/chart189.xml"/><Relationship Id="rId4" Type="http://schemas.openxmlformats.org/officeDocument/2006/relationships/chart" Target="../charts/chart188.xml"/><Relationship Id="rId9" Type="http://schemas.openxmlformats.org/officeDocument/2006/relationships/chart" Target="../charts/chart193.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194.xml"/><Relationship Id="rId2" Type="http://schemas.openxmlformats.org/officeDocument/2006/relationships/image" Target="../media/image58.jpe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60.jpeg"/><Relationship Id="rId7" Type="http://schemas.openxmlformats.org/officeDocument/2006/relationships/diagramData" Target="../diagrams/data1.xml"/><Relationship Id="rId2" Type="http://schemas.openxmlformats.org/officeDocument/2006/relationships/image" Target="../media/image59.jpeg"/><Relationship Id="rId1" Type="http://schemas.openxmlformats.org/officeDocument/2006/relationships/slideLayout" Target="../slideLayouts/slideLayout40.xml"/><Relationship Id="rId6" Type="http://schemas.openxmlformats.org/officeDocument/2006/relationships/image" Target="../media/image63.jpeg"/><Relationship Id="rId11" Type="http://schemas.microsoft.com/office/2007/relationships/diagramDrawing" Target="../diagrams/drawing1.xml"/><Relationship Id="rId5" Type="http://schemas.openxmlformats.org/officeDocument/2006/relationships/image" Target="../media/image62.jpeg"/><Relationship Id="rId10" Type="http://schemas.openxmlformats.org/officeDocument/2006/relationships/diagramColors" Target="../diagrams/colors1.xml"/><Relationship Id="rId4" Type="http://schemas.openxmlformats.org/officeDocument/2006/relationships/image" Target="../media/image61.jpeg"/><Relationship Id="rId9" Type="http://schemas.openxmlformats.org/officeDocument/2006/relationships/diagramQuickStyle" Target="../diagrams/quickStyle1.xml"/></Relationships>
</file>

<file path=ppt/slides/_rels/slide56.xml.rels><?xml version="1.0" encoding="UTF-8" standalone="yes"?>
<Relationships xmlns="http://schemas.openxmlformats.org/package/2006/relationships"><Relationship Id="rId3" Type="http://schemas.openxmlformats.org/officeDocument/2006/relationships/chart" Target="../charts/chart195.xml"/><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197.xml"/><Relationship Id="rId5" Type="http://schemas.openxmlformats.org/officeDocument/2006/relationships/chart" Target="../charts/chart196.xml"/><Relationship Id="rId4" Type="http://schemas.openxmlformats.org/officeDocument/2006/relationships/image" Target="../media/image67.png"/></Relationships>
</file>

<file path=ppt/slides/_rels/slide5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chart" Target="../charts/chart199.xml"/><Relationship Id="rId4" Type="http://schemas.openxmlformats.org/officeDocument/2006/relationships/chart" Target="../charts/chart198.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46.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6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chart" Target="../charts/chart20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hart" Target="../charts/chart202.xml"/><Relationship Id="rId5" Type="http://schemas.openxmlformats.org/officeDocument/2006/relationships/chart" Target="../charts/chart201.xml"/><Relationship Id="rId4" Type="http://schemas.openxmlformats.org/officeDocument/2006/relationships/chart" Target="../charts/chart200.xml"/></Relationships>
</file>

<file path=ppt/slides/_rels/slide6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xml"/><Relationship Id="rId1" Type="http://schemas.openxmlformats.org/officeDocument/2006/relationships/slideLayout" Target="../slideLayouts/slideLayout46.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7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royan\Desktop\С1 .jpg"/>
          <p:cNvPicPr>
            <a:picLocks noChangeAspect="1" noChangeArrowheads="1"/>
          </p:cNvPicPr>
          <p:nvPr/>
        </p:nvPicPr>
        <p:blipFill>
          <a:blip r:embed="rId2" cstate="print"/>
          <a:srcRect/>
          <a:stretch>
            <a:fillRect/>
          </a:stretch>
        </p:blipFill>
        <p:spPr bwMode="auto">
          <a:xfrm>
            <a:off x="0" y="392709"/>
            <a:ext cx="9144000" cy="6465291"/>
          </a:xfrm>
          <a:prstGeom prst="rect">
            <a:avLst/>
          </a:prstGeom>
          <a:noFill/>
        </p:spPr>
      </p:pic>
      <p:sp>
        <p:nvSpPr>
          <p:cNvPr id="2" name="Заголовок 1"/>
          <p:cNvSpPr>
            <a:spLocks noGrp="1"/>
          </p:cNvSpPr>
          <p:nvPr>
            <p:ph type="ctrTitle"/>
          </p:nvPr>
        </p:nvSpPr>
        <p:spPr>
          <a:xfrm>
            <a:off x="251520" y="4509120"/>
            <a:ext cx="7929618" cy="1857388"/>
          </a:xfrm>
        </p:spPr>
        <p:txBody>
          <a:bodyPr>
            <a:noAutofit/>
          </a:bodyPr>
          <a:lstStyle/>
          <a:p>
            <a:pPr lvl="0" algn="l" fontAlgn="base">
              <a:spcBef>
                <a:spcPct val="20000"/>
              </a:spcBef>
              <a:spcAft>
                <a:spcPct val="0"/>
              </a:spcAft>
              <a:defRPr/>
            </a:pPr>
            <a:r>
              <a:rPr lang="ru-RU" altLang="zh-CN" sz="3200" b="1" kern="0" dirty="0">
                <a:solidFill>
                  <a:srgbClr val="0707B9"/>
                </a:solidFill>
                <a:latin typeface="Proxima Nova Lt" pitchFamily="50" charset="0"/>
                <a:cs typeface="Times New Roman" pitchFamily="18" charset="0"/>
              </a:rPr>
              <a:t>К</a:t>
            </a:r>
            <a:r>
              <a:rPr lang="ru-RU" altLang="zh-CN" sz="3200" b="1" kern="0" dirty="0" smtClean="0">
                <a:solidFill>
                  <a:srgbClr val="0707B9"/>
                </a:solidFill>
                <a:latin typeface="Proxima Nova Lt" pitchFamily="50" charset="0"/>
                <a:cs typeface="Times New Roman" pitchFamily="18" charset="0"/>
              </a:rPr>
              <a:t> </a:t>
            </a:r>
            <a:r>
              <a:rPr lang="ru-RU" altLang="zh-CN" sz="3200" b="1" kern="0" dirty="0" smtClean="0">
                <a:solidFill>
                  <a:srgbClr val="0707B9"/>
                </a:solidFill>
                <a:latin typeface="Proxima Nova Lt" pitchFamily="50" charset="0"/>
                <a:cs typeface="Times New Roman" pitchFamily="18" charset="0"/>
              </a:rPr>
              <a:t>Закону </a:t>
            </a:r>
            <a:r>
              <a:rPr lang="ru-RU" altLang="zh-CN" sz="3200" b="1" kern="0" dirty="0" smtClean="0">
                <a:solidFill>
                  <a:srgbClr val="0707B9"/>
                </a:solidFill>
                <a:latin typeface="Proxima Nova Lt" pitchFamily="50" charset="0"/>
                <a:cs typeface="Times New Roman" pitchFamily="18" charset="0"/>
              </a:rPr>
              <a:t>Амурской области от 10.09.2019 № 390-ОЗ  </a:t>
            </a:r>
            <a:br>
              <a:rPr lang="ru-RU" altLang="zh-CN" sz="3200" b="1" kern="0" dirty="0" smtClean="0">
                <a:solidFill>
                  <a:srgbClr val="0707B9"/>
                </a:solidFill>
                <a:latin typeface="Proxima Nova Lt" pitchFamily="50" charset="0"/>
                <a:cs typeface="Times New Roman" pitchFamily="18" charset="0"/>
              </a:rPr>
            </a:br>
            <a:r>
              <a:rPr lang="ru-RU" altLang="zh-CN" sz="3200" b="1" kern="0" dirty="0" smtClean="0">
                <a:solidFill>
                  <a:srgbClr val="0707B9"/>
                </a:solidFill>
                <a:latin typeface="Proxima Nova Lt" pitchFamily="50" charset="0"/>
                <a:cs typeface="Times New Roman" pitchFamily="18" charset="0"/>
              </a:rPr>
              <a:t>«Об исполнении областного </a:t>
            </a:r>
            <a:br>
              <a:rPr lang="ru-RU" altLang="zh-CN" sz="3200" b="1" kern="0" dirty="0" smtClean="0">
                <a:solidFill>
                  <a:srgbClr val="0707B9"/>
                </a:solidFill>
                <a:latin typeface="Proxima Nova Lt" pitchFamily="50" charset="0"/>
                <a:cs typeface="Times New Roman" pitchFamily="18" charset="0"/>
              </a:rPr>
            </a:br>
            <a:r>
              <a:rPr lang="ru-RU" altLang="zh-CN" sz="3200" b="1" kern="0" dirty="0" smtClean="0">
                <a:solidFill>
                  <a:srgbClr val="0707B9"/>
                </a:solidFill>
                <a:latin typeface="Proxima Nova Lt" pitchFamily="50" charset="0"/>
                <a:cs typeface="Times New Roman" pitchFamily="18" charset="0"/>
              </a:rPr>
              <a:t>бюджета за 2018 год»</a:t>
            </a:r>
            <a:r>
              <a:rPr lang="zh-CN" altLang="en-US" sz="3200" b="1" kern="0" dirty="0" smtClean="0">
                <a:solidFill>
                  <a:srgbClr val="0707B9"/>
                </a:solidFill>
                <a:latin typeface="Proxima Nova Lt" pitchFamily="50" charset="0"/>
                <a:cs typeface="Times New Roman" pitchFamily="18" charset="0"/>
              </a:rPr>
              <a:t/>
            </a:r>
            <a:br>
              <a:rPr lang="zh-CN" altLang="en-US" sz="3200" b="1" kern="0" dirty="0" smtClean="0">
                <a:solidFill>
                  <a:srgbClr val="0707B9"/>
                </a:solidFill>
                <a:latin typeface="Proxima Nova Lt" pitchFamily="50" charset="0"/>
                <a:cs typeface="Times New Roman" pitchFamily="18" charset="0"/>
              </a:rPr>
            </a:br>
            <a:endParaRPr lang="ru-RU" sz="3200" dirty="0">
              <a:solidFill>
                <a:srgbClr val="0707B9"/>
              </a:solidFill>
              <a:latin typeface="Proxima Nova Lt" pitchFamily="50" charset="0"/>
            </a:endParaRPr>
          </a:p>
        </p:txBody>
      </p:sp>
      <p:sp>
        <p:nvSpPr>
          <p:cNvPr id="4" name="Номер слайда 3"/>
          <p:cNvSpPr>
            <a:spLocks noGrp="1"/>
          </p:cNvSpPr>
          <p:nvPr>
            <p:ph type="sldNum" sz="quarter" idx="12"/>
          </p:nvPr>
        </p:nvSpPr>
        <p:spPr/>
        <p:txBody>
          <a:bodyPr/>
          <a:lstStyle/>
          <a:p>
            <a:fld id="{34AAB390-896A-4703-BE4C-2EDB5FA2DF14}" type="slidenum">
              <a:rPr lang="ru-RU" smtClean="0"/>
              <a:pPr/>
              <a:t>1</a:t>
            </a:fld>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1130863939"/>
              </p:ext>
            </p:extLst>
          </p:nvPr>
        </p:nvGraphicFramePr>
        <p:xfrm>
          <a:off x="0" y="908720"/>
          <a:ext cx="8028384" cy="5616624"/>
        </p:xfrm>
        <a:graphic>
          <a:graphicData uri="http://schemas.openxmlformats.org/drawingml/2006/chart">
            <c:chart xmlns:c="http://schemas.openxmlformats.org/drawingml/2006/chart" xmlns:r="http://schemas.openxmlformats.org/officeDocument/2006/relationships" r:id="rId2"/>
          </a:graphicData>
        </a:graphic>
      </p:graphicFrame>
      <p:sp>
        <p:nvSpPr>
          <p:cNvPr id="7" name="Прямоугольник 6"/>
          <p:cNvSpPr/>
          <p:nvPr/>
        </p:nvSpPr>
        <p:spPr>
          <a:xfrm>
            <a:off x="285720" y="142852"/>
            <a:ext cx="8715436" cy="677108"/>
          </a:xfrm>
          <a:prstGeom prst="rect">
            <a:avLst/>
          </a:prstGeom>
        </p:spPr>
        <p:txBody>
          <a:bodyPr wrap="square">
            <a:spAutoFit/>
          </a:bodyPr>
          <a:lstStyle/>
          <a:p>
            <a:pPr algn="ctr"/>
            <a:r>
              <a:rPr lang="ru-RU" b="1" dirty="0" smtClean="0">
                <a:latin typeface="Times New Roman" pitchFamily="18" charset="0"/>
                <a:cs typeface="Times New Roman" pitchFamily="18" charset="0"/>
              </a:rPr>
              <a:t>Анализ  исполнения доходов областного бюджета к уточненным плановым назначениям по видам </a:t>
            </a:r>
            <a:r>
              <a:rPr lang="ru-RU" sz="2000" b="1" dirty="0" smtClean="0">
                <a:latin typeface="Times New Roman" pitchFamily="18" charset="0"/>
                <a:cs typeface="Times New Roman" pitchFamily="18" charset="0"/>
              </a:rPr>
              <a:t>доходов</a:t>
            </a:r>
            <a:r>
              <a:rPr lang="ru-RU" b="1" dirty="0" smtClean="0">
                <a:latin typeface="Times New Roman" pitchFamily="18" charset="0"/>
                <a:cs typeface="Times New Roman" pitchFamily="18" charset="0"/>
              </a:rPr>
              <a:t> по итогам 2018 года, млрд.рублей</a:t>
            </a:r>
          </a:p>
        </p:txBody>
      </p:sp>
      <p:sp>
        <p:nvSpPr>
          <p:cNvPr id="47" name="Прямоугольник 46"/>
          <p:cNvSpPr/>
          <p:nvPr/>
        </p:nvSpPr>
        <p:spPr>
          <a:xfrm>
            <a:off x="4965628" y="2524459"/>
            <a:ext cx="3893701" cy="868478"/>
          </a:xfrm>
          <a:prstGeom prst="rect">
            <a:avLst/>
          </a:prstGeom>
          <a:solidFill>
            <a:srgbClr val="2FD5E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Снижение по налогу на прибыль организаций в связи с уменьшением  поступлений от налогоплательщиков золотодобывающей отрасли и КГН</a:t>
            </a:r>
            <a:endParaRPr lang="ru-RU" sz="1400" dirty="0">
              <a:solidFill>
                <a:schemeClr val="tx1"/>
              </a:solidFill>
              <a:latin typeface="Times New Roman" pitchFamily="18" charset="0"/>
              <a:cs typeface="Times New Roman" pitchFamily="18" charset="0"/>
            </a:endParaRPr>
          </a:p>
        </p:txBody>
      </p:sp>
      <p:sp>
        <p:nvSpPr>
          <p:cNvPr id="52" name="Прямоугольник 51"/>
          <p:cNvSpPr/>
          <p:nvPr/>
        </p:nvSpPr>
        <p:spPr>
          <a:xfrm>
            <a:off x="4965629" y="3870385"/>
            <a:ext cx="3893701" cy="1449850"/>
          </a:xfrm>
          <a:prstGeom prst="rect">
            <a:avLst/>
          </a:prstGeom>
          <a:solidFill>
            <a:srgbClr val="2FD5E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a:solidFill>
                  <a:schemeClr val="tx1"/>
                </a:solidFill>
                <a:latin typeface="Times New Roman" pitchFamily="18" charset="0"/>
                <a:cs typeface="Times New Roman" pitchFamily="18" charset="0"/>
              </a:rPr>
              <a:t>По субвенциям и иным межбюджетным трансфертам дополнительные поступления в соответствии с заключенными соглашениями без внесения изменений в закон, согласно бюджетного законодательства</a:t>
            </a:r>
          </a:p>
        </p:txBody>
      </p:sp>
    </p:spTree>
    <p:extLst>
      <p:ext uri="{BB962C8B-B14F-4D97-AF65-F5344CB8AC3E}">
        <p14:creationId xmlns:p14="http://schemas.microsoft.com/office/powerpoint/2010/main" val="32648894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835603"/>
              </p:ext>
            </p:extLst>
          </p:nvPr>
        </p:nvGraphicFramePr>
        <p:xfrm>
          <a:off x="179511" y="1397000"/>
          <a:ext cx="8784977" cy="28240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3530326346"/>
              </p:ext>
            </p:extLst>
          </p:nvPr>
        </p:nvGraphicFramePr>
        <p:xfrm>
          <a:off x="178563" y="4149080"/>
          <a:ext cx="8786873" cy="2514600"/>
        </p:xfrm>
        <a:graphic>
          <a:graphicData uri="http://schemas.openxmlformats.org/drawingml/2006/table">
            <a:tbl>
              <a:tblPr>
                <a:tableStyleId>{2D5ABB26-0587-4C30-8999-92F81FD0307C}</a:tableStyleId>
              </a:tblPr>
              <a:tblGrid>
                <a:gridCol w="2301300"/>
                <a:gridCol w="767111"/>
                <a:gridCol w="789240"/>
                <a:gridCol w="714380"/>
                <a:gridCol w="4214842"/>
              </a:tblGrid>
              <a:tr h="304863">
                <a:tc>
                  <a:txBody>
                    <a:bodyPr/>
                    <a:lstStyle/>
                    <a:p>
                      <a:pPr algn="ctr" fontAlgn="ctr"/>
                      <a:r>
                        <a:rPr lang="ru-RU" sz="800" u="none" strike="noStrike" dirty="0"/>
                        <a:t> </a:t>
                      </a:r>
                      <a:endParaRPr lang="ru-RU" sz="8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800" u="none" strike="noStrike" dirty="0"/>
                        <a:t>Исполнено за </a:t>
                      </a:r>
                      <a:r>
                        <a:rPr lang="ru-RU" sz="800" u="none" strike="noStrike" dirty="0" smtClean="0"/>
                        <a:t>2017 год, </a:t>
                      </a:r>
                      <a:r>
                        <a:rPr lang="ru-RU" sz="800" u="none" strike="noStrike" dirty="0" err="1" smtClean="0"/>
                        <a:t>млрд.руб</a:t>
                      </a:r>
                      <a:r>
                        <a:rPr lang="ru-RU" sz="800" u="none" strike="noStrike" dirty="0" smtClean="0"/>
                        <a:t>.</a:t>
                      </a:r>
                      <a:endParaRPr lang="ru-RU" sz="8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800" u="none" strike="noStrike" dirty="0"/>
                        <a:t>Исполнено за </a:t>
                      </a:r>
                      <a:r>
                        <a:rPr lang="ru-RU" sz="800" u="none" strike="noStrike" dirty="0" smtClean="0"/>
                        <a:t>2018 год, </a:t>
                      </a:r>
                      <a:r>
                        <a:rPr lang="ru-RU" sz="800" u="none" strike="noStrike" dirty="0" err="1" smtClean="0"/>
                        <a:t>млрд.руб</a:t>
                      </a:r>
                      <a:r>
                        <a:rPr lang="ru-RU" sz="800" u="none" strike="noStrike" dirty="0" smtClean="0"/>
                        <a:t>.</a:t>
                      </a:r>
                      <a:endParaRPr lang="ru-RU" sz="8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800" u="none" strike="noStrike" dirty="0"/>
                        <a:t>темп роста (%)</a:t>
                      </a:r>
                      <a:endParaRPr lang="ru-RU" sz="8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100" u="none" strike="noStrike" dirty="0" smtClean="0"/>
                        <a:t>Причины снижения</a:t>
                      </a:r>
                      <a:endParaRPr lang="ru-RU" sz="11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dirty="0"/>
                        <a:t>Налог на прибыль организаций</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10,5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9,4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89,5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ru-RU" sz="1000" u="none" strike="noStrike" dirty="0" smtClean="0"/>
                        <a:t>Уменьшение  поступлений от налогоплательщиков золотодобывающей отрасли и КГН</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dirty="0"/>
                        <a:t>Налог на доходы физических лиц</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17,2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20,1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116,9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00">
                <a:tc>
                  <a:txBody>
                    <a:bodyPr/>
                    <a:lstStyle/>
                    <a:p>
                      <a:pPr algn="l" fontAlgn="ctr"/>
                      <a:r>
                        <a:rPr lang="ru-RU" sz="1000" u="none" strike="noStrike" dirty="0"/>
                        <a:t>Акцизы</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2,5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2,7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108,0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endParaRPr lang="ru-RU" sz="900" b="0"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a:t>Налоги на совокупный доход</a:t>
                      </a:r>
                      <a:endParaRPr lang="ru-RU" sz="1000" b="1" i="0" u="none" strike="noStrike">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2,5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2,8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112,0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a:t>Налог на имущество организаций</a:t>
                      </a:r>
                      <a:endParaRPr lang="ru-RU" sz="1000" b="1" i="0" u="none" strike="noStrike">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7,4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8,1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109,5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a:t>Транспортный налог</a:t>
                      </a:r>
                      <a:endParaRPr lang="ru-RU" sz="1000" b="1" i="0" u="none" strike="noStrike">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1,0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1,0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100,0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a:t>Земельный налог</a:t>
                      </a:r>
                      <a:endParaRPr lang="ru-RU" sz="1000" b="1" i="0" u="none" strike="noStrike">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0,9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222,2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4503">
                <a:tc>
                  <a:txBody>
                    <a:bodyPr/>
                    <a:lstStyle/>
                    <a:p>
                      <a:pPr algn="l" fontAlgn="ctr"/>
                      <a:r>
                        <a:rPr lang="ru-RU" sz="1000" u="none" strike="noStrike" dirty="0"/>
                        <a:t>Налог на </a:t>
                      </a:r>
                      <a:r>
                        <a:rPr lang="ru-RU" sz="1000" u="none" strike="noStrike" dirty="0" smtClean="0"/>
                        <a:t>добычу</a:t>
                      </a:r>
                      <a:r>
                        <a:rPr lang="ru-RU" sz="1000" u="none" strike="noStrike" baseline="0" dirty="0" smtClean="0"/>
                        <a:t> </a:t>
                      </a:r>
                      <a:r>
                        <a:rPr lang="ru-RU" sz="1000" u="none" strike="noStrike" dirty="0" smtClean="0"/>
                        <a:t>полезных ископаемых</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1,6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0,9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56,3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ru-RU" sz="1000" u="none" strike="noStrike" dirty="0" smtClean="0"/>
                        <a:t>Увеличение количества налогоплательщиков</a:t>
                      </a:r>
                      <a:r>
                        <a:rPr lang="ru-RU" sz="1000" u="none" strike="noStrike" baseline="0" dirty="0" smtClean="0"/>
                        <a:t> – участников региональных </a:t>
                      </a:r>
                      <a:r>
                        <a:rPr lang="ru-RU" sz="1000" u="none" strike="noStrike" baseline="0" dirty="0" err="1" smtClean="0"/>
                        <a:t>инвестпроектов</a:t>
                      </a:r>
                      <a:r>
                        <a:rPr lang="ru-RU" sz="1000" u="none" strike="noStrike" baseline="0" dirty="0" smtClean="0"/>
                        <a:t>, </a:t>
                      </a:r>
                      <a:r>
                        <a:rPr lang="ru-RU" sz="1000" u="none" strike="noStrike" dirty="0" smtClean="0"/>
                        <a:t> воспользовавшихся льготой</a:t>
                      </a:r>
                      <a:endParaRPr lang="ru-RU" sz="1000" b="0"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a:t>Доходы от использ.имущества</a:t>
                      </a:r>
                      <a:endParaRPr lang="ru-RU" sz="1000" b="1" i="0" u="none" strike="noStrike">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1,2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a:effectLst/>
                        </a:rPr>
                        <a:t>          1,2   </a:t>
                      </a:r>
                      <a:endParaRPr lang="ru-RU" sz="1200" b="1"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100,0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3613">
                <a:tc>
                  <a:txBody>
                    <a:bodyPr/>
                    <a:lstStyle/>
                    <a:p>
                      <a:pPr algn="l" fontAlgn="ctr"/>
                      <a:r>
                        <a:rPr lang="ru-RU" sz="1000" u="none" strike="noStrike" dirty="0"/>
                        <a:t>Прочие доходы</a:t>
                      </a: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3,0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3,0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200" u="none" strike="noStrike" dirty="0">
                          <a:effectLst/>
                        </a:rPr>
                        <a:t>         </a:t>
                      </a:r>
                      <a:r>
                        <a:rPr lang="ru-RU" sz="1200" u="none" strike="noStrike" dirty="0" smtClean="0">
                          <a:effectLst/>
                        </a:rPr>
                        <a:t>100,0  </a:t>
                      </a:r>
                      <a:endParaRPr lang="ru-RU" sz="1200" b="1"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000" b="1" i="0" u="none" strike="noStrike" dirty="0">
                        <a:solidFill>
                          <a:schemeClr val="tx1"/>
                        </a:solidFill>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Прямоугольник 8"/>
          <p:cNvSpPr/>
          <p:nvPr/>
        </p:nvSpPr>
        <p:spPr>
          <a:xfrm>
            <a:off x="5436096" y="1068025"/>
            <a:ext cx="3500430"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Налоговые и неналоговые </a:t>
            </a:r>
          </a:p>
          <a:p>
            <a:pPr algn="ctr"/>
            <a:r>
              <a:rPr lang="ru-RU" sz="16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доходы всего, млрд.рублей</a:t>
            </a:r>
          </a:p>
        </p:txBody>
      </p:sp>
      <p:sp>
        <p:nvSpPr>
          <p:cNvPr id="11" name="Прямоугольник 10"/>
          <p:cNvSpPr/>
          <p:nvPr/>
        </p:nvSpPr>
        <p:spPr>
          <a:xfrm>
            <a:off x="428596" y="193201"/>
            <a:ext cx="8379761" cy="830997"/>
          </a:xfrm>
          <a:prstGeom prst="rect">
            <a:avLst/>
          </a:prstGeom>
        </p:spPr>
        <p:txBody>
          <a:bodyPr vert="horz" wrap="square" lIns="91440" tIns="45720" rIns="91440" bIns="45720" rtlCol="0" anchor="ctr">
            <a:spAutoFit/>
          </a:bodyPr>
          <a:lstStyle/>
          <a:p>
            <a:pPr algn="ctr"/>
            <a:r>
              <a:rPr lang="ru-RU" sz="2400" b="1" dirty="0">
                <a:solidFill>
                  <a:schemeClr val="tx1"/>
                </a:solidFill>
                <a:latin typeface="Times New Roman" pitchFamily="18" charset="0"/>
                <a:cs typeface="Times New Roman" pitchFamily="18" charset="0"/>
              </a:rPr>
              <a:t>Динамика налоговых и неналоговых доходов консолидированного бюджета области в 2017-2018 годах</a:t>
            </a:r>
          </a:p>
        </p:txBody>
      </p:sp>
      <p:sp>
        <p:nvSpPr>
          <p:cNvPr id="13" name="Прямоугольник 12"/>
          <p:cNvSpPr/>
          <p:nvPr/>
        </p:nvSpPr>
        <p:spPr>
          <a:xfrm>
            <a:off x="1259632" y="1090865"/>
            <a:ext cx="371477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по видам доходов, млрд.рублей</a:t>
            </a:r>
          </a:p>
        </p:txBody>
      </p:sp>
      <p:graphicFrame>
        <p:nvGraphicFramePr>
          <p:cNvPr id="3" name="Диаграмма 2"/>
          <p:cNvGraphicFramePr/>
          <p:nvPr>
            <p:extLst>
              <p:ext uri="{D42A27DB-BD31-4B8C-83A1-F6EECF244321}">
                <p14:modId xmlns:p14="http://schemas.microsoft.com/office/powerpoint/2010/main" val="4202069161"/>
              </p:ext>
            </p:extLst>
          </p:nvPr>
        </p:nvGraphicFramePr>
        <p:xfrm>
          <a:off x="5076056" y="1856123"/>
          <a:ext cx="4067944" cy="1346480"/>
        </p:xfrm>
        <a:graphic>
          <a:graphicData uri="http://schemas.openxmlformats.org/drawingml/2006/chart">
            <c:chart xmlns:c="http://schemas.openxmlformats.org/drawingml/2006/chart" xmlns:r="http://schemas.openxmlformats.org/officeDocument/2006/relationships" r:id="rId3"/>
          </a:graphicData>
        </a:graphic>
      </p:graphicFrame>
      <p:sp>
        <p:nvSpPr>
          <p:cNvPr id="10" name="Штриховая стрелка вправо 9"/>
          <p:cNvSpPr/>
          <p:nvPr/>
        </p:nvSpPr>
        <p:spPr>
          <a:xfrm>
            <a:off x="7668344" y="1568091"/>
            <a:ext cx="985004" cy="576064"/>
          </a:xfrm>
          <a:prstGeom prst="striped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a:solidFill>
                  <a:srgbClr val="C00000"/>
                </a:solidFill>
              </a:rPr>
              <a:t>+7,1%</a:t>
            </a:r>
          </a:p>
        </p:txBody>
      </p:sp>
    </p:spTree>
    <p:extLst>
      <p:ext uri="{BB962C8B-B14F-4D97-AF65-F5344CB8AC3E}">
        <p14:creationId xmlns:p14="http://schemas.microsoft.com/office/powerpoint/2010/main" val="24939656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5038357" y="3989875"/>
            <a:ext cx="829787" cy="1428760"/>
          </a:xfrm>
          <a:prstGeom prst="roundRect">
            <a:avLst/>
          </a:prstGeom>
          <a:solidFill>
            <a:schemeClr val="bg1">
              <a:alpha val="42000"/>
            </a:schemeClr>
          </a:solidFill>
          <a:ln w="19050">
            <a:solidFill>
              <a:srgbClr val="C00000"/>
            </a:solidFill>
            <a:prstDash val="dash"/>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C:\Documents and Settings\Savina\Рабочий стол\Яна Савина\СИМВОЛИКА\ДФО1.gif"/>
          <p:cNvPicPr>
            <a:picLocks noChangeAspect="1" noChangeArrowheads="1"/>
          </p:cNvPicPr>
          <p:nvPr/>
        </p:nvPicPr>
        <p:blipFill>
          <a:blip r:embed="rId2">
            <a:duotone>
              <a:schemeClr val="accent2">
                <a:shade val="45000"/>
                <a:satMod val="135000"/>
              </a:schemeClr>
              <a:prstClr val="white"/>
            </a:duotone>
            <a:extLst/>
          </a:blip>
          <a:srcRect/>
          <a:stretch>
            <a:fillRect/>
          </a:stretch>
        </p:blipFill>
        <p:spPr bwMode="auto">
          <a:xfrm>
            <a:off x="357158" y="1428736"/>
            <a:ext cx="3842046" cy="4775687"/>
          </a:xfrm>
          <a:prstGeom prst="rect">
            <a:avLst/>
          </a:prstGeom>
          <a:ln>
            <a:noFill/>
          </a:ln>
          <a:effectLst>
            <a:outerShdw blurRad="190500" dist="139700" dir="2700000" algn="tl" rotWithShape="0">
              <a:sysClr val="windowText" lastClr="000000">
                <a:alpha val="65000"/>
              </a:sysClr>
            </a:outerShdw>
          </a:effectLst>
        </p:spPr>
      </p:pic>
      <p:graphicFrame>
        <p:nvGraphicFramePr>
          <p:cNvPr id="2" name="Диаграмма 1"/>
          <p:cNvGraphicFramePr/>
          <p:nvPr>
            <p:extLst>
              <p:ext uri="{D42A27DB-BD31-4B8C-83A1-F6EECF244321}">
                <p14:modId xmlns:p14="http://schemas.microsoft.com/office/powerpoint/2010/main" val="4265235196"/>
              </p:ext>
            </p:extLst>
          </p:nvPr>
        </p:nvGraphicFramePr>
        <p:xfrm>
          <a:off x="89756" y="1821747"/>
          <a:ext cx="8964488" cy="3964707"/>
        </p:xfrm>
        <a:graphic>
          <a:graphicData uri="http://schemas.openxmlformats.org/drawingml/2006/chart">
            <c:chart xmlns:c="http://schemas.openxmlformats.org/drawingml/2006/chart" xmlns:r="http://schemas.openxmlformats.org/officeDocument/2006/relationships" r:id="rId3"/>
          </a:graphicData>
        </a:graphic>
      </p:graphicFrame>
      <p:sp>
        <p:nvSpPr>
          <p:cNvPr id="21" name="Скругленный прямоугольник 20"/>
          <p:cNvSpPr/>
          <p:nvPr/>
        </p:nvSpPr>
        <p:spPr>
          <a:xfrm>
            <a:off x="4829866" y="5696669"/>
            <a:ext cx="4069116" cy="911024"/>
          </a:xfrm>
          <a:prstGeom prst="roundRect">
            <a:avLst/>
          </a:prstGeom>
          <a:solidFill>
            <a:schemeClr val="bg1">
              <a:alpha val="15000"/>
            </a:schemeClr>
          </a:solidFill>
          <a:ln>
            <a:solidFill>
              <a:schemeClr val="accent1">
                <a:shade val="50000"/>
              </a:schemeClr>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dirty="0">
              <a:solidFill>
                <a:schemeClr val="accent6">
                  <a:lumMod val="50000"/>
                </a:schemeClr>
              </a:solidFill>
              <a:latin typeface="Times New Roman" pitchFamily="18" charset="0"/>
              <a:cs typeface="Times New Roman" pitchFamily="18" charset="0"/>
            </a:endParaRPr>
          </a:p>
        </p:txBody>
      </p:sp>
      <p:sp>
        <p:nvSpPr>
          <p:cNvPr id="4" name="Заголовок 1"/>
          <p:cNvSpPr>
            <a:spLocks noGrp="1"/>
          </p:cNvSpPr>
          <p:nvPr>
            <p:ph type="title"/>
          </p:nvPr>
        </p:nvSpPr>
        <p:spPr>
          <a:xfrm>
            <a:off x="357158" y="116632"/>
            <a:ext cx="8541824" cy="1015663"/>
          </a:xfrm>
          <a:prstGeom prst="rect">
            <a:avLst/>
          </a:prstGeom>
        </p:spPr>
        <p:txBody>
          <a:bodyPr vert="horz" wrap="square" lIns="91440" tIns="45720" rIns="91440" bIns="45720" rtlCol="0" anchor="ctr">
            <a:spAutoFit/>
          </a:bodyPr>
          <a:lstStyle/>
          <a:p>
            <a:pPr fontAlgn="base">
              <a:spcAft>
                <a:spcPct val="0"/>
              </a:spcAft>
            </a:pPr>
            <a:r>
              <a:rPr lang="ru-RU" sz="2000" b="1" dirty="0">
                <a:latin typeface="Times New Roman" pitchFamily="18" charset="0"/>
                <a:ea typeface="+mn-ea"/>
                <a:cs typeface="Times New Roman" pitchFamily="18" charset="0"/>
              </a:rPr>
              <a:t>Оценка уровня налоговых и неналоговых доходов в расчете на 1 жителя в Дальневосточном Федеральном округе по итогам 2018 года по сравнению с 2017 годом, (тыс.рублей/ человека) </a:t>
            </a:r>
          </a:p>
        </p:txBody>
      </p:sp>
      <p:sp>
        <p:nvSpPr>
          <p:cNvPr id="5" name="Скругленный прямоугольник 4"/>
          <p:cNvSpPr/>
          <p:nvPr/>
        </p:nvSpPr>
        <p:spPr>
          <a:xfrm>
            <a:off x="3995936" y="1428736"/>
            <a:ext cx="4933782" cy="1428760"/>
          </a:xfrm>
          <a:prstGeom prst="roundRect">
            <a:avLst/>
          </a:prstGeom>
          <a:solidFill>
            <a:schemeClr val="bg1">
              <a:alpha val="15000"/>
            </a:schemeClr>
          </a:solidFill>
          <a:ln>
            <a:solidFill>
              <a:schemeClr val="accent1">
                <a:shade val="50000"/>
              </a:schemeClr>
            </a:solidFill>
            <a:prstDash val="dash"/>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accent6">
                    <a:lumMod val="50000"/>
                  </a:schemeClr>
                </a:solidFill>
                <a:latin typeface="Times New Roman" pitchFamily="18" charset="0"/>
                <a:cs typeface="Times New Roman" pitchFamily="18" charset="0"/>
              </a:rPr>
              <a:t> </a:t>
            </a:r>
            <a:r>
              <a:rPr lang="ru-RU" sz="1400" b="1" dirty="0" smtClean="0">
                <a:solidFill>
                  <a:schemeClr val="tx1"/>
                </a:solidFill>
                <a:latin typeface="Times New Roman" pitchFamily="18" charset="0"/>
                <a:cs typeface="Times New Roman" pitchFamily="18" charset="0"/>
              </a:rPr>
              <a:t>По итогам 2018 года Амурская область занимает 7 место по ДФО по уровню налоговых и неналоговых доходов на1 жителя.  Это ниже среднего уровня показателя по ДФО на  23,1 тыс.рублей, в расчете на 1 жителя.</a:t>
            </a:r>
            <a:endParaRPr lang="ru-RU" sz="1400" b="1" dirty="0">
              <a:solidFill>
                <a:schemeClr val="tx1"/>
              </a:solidFill>
              <a:latin typeface="Times New Roman" pitchFamily="18" charset="0"/>
              <a:cs typeface="Times New Roman" pitchFamily="18" charset="0"/>
            </a:endParaRPr>
          </a:p>
        </p:txBody>
      </p:sp>
      <p:sp>
        <p:nvSpPr>
          <p:cNvPr id="14" name="Скругленный прямоугольник 13"/>
          <p:cNvSpPr/>
          <p:nvPr/>
        </p:nvSpPr>
        <p:spPr>
          <a:xfrm>
            <a:off x="5241394" y="3201419"/>
            <a:ext cx="3246060" cy="45516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latin typeface="Times New Roman" pitchFamily="18" charset="0"/>
                <a:cs typeface="Times New Roman" pitchFamily="18" charset="0"/>
              </a:rPr>
              <a:t>Средний уровень показателя по ДФО  87,6 тыс.рублей на 1 жителя</a:t>
            </a:r>
            <a:endParaRPr lang="ru-RU" sz="1400" b="1" dirty="0">
              <a:solidFill>
                <a:schemeClr val="tx1"/>
              </a:solidFill>
              <a:latin typeface="Times New Roman" pitchFamily="18" charset="0"/>
              <a:cs typeface="Times New Roman" pitchFamily="18" charset="0"/>
            </a:endParaRPr>
          </a:p>
        </p:txBody>
      </p:sp>
      <p:cxnSp>
        <p:nvCxnSpPr>
          <p:cNvPr id="18" name="Прямая соединительная линия 17"/>
          <p:cNvCxnSpPr/>
          <p:nvPr/>
        </p:nvCxnSpPr>
        <p:spPr>
          <a:xfrm flipH="1">
            <a:off x="5847785" y="5375496"/>
            <a:ext cx="1588" cy="348355"/>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Скругленный прямоугольник 18"/>
          <p:cNvSpPr/>
          <p:nvPr/>
        </p:nvSpPr>
        <p:spPr>
          <a:xfrm>
            <a:off x="4775705" y="5786454"/>
            <a:ext cx="4067944" cy="785818"/>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По сравнению с 2017 годом уровень налоговых и неналоговых доходов  на 1 жителя Амурской области </a:t>
            </a:r>
          </a:p>
          <a:p>
            <a:pPr algn="ctr"/>
            <a:r>
              <a:rPr lang="ru-RU" sz="1200" b="1" dirty="0" smtClean="0">
                <a:solidFill>
                  <a:schemeClr val="tx1"/>
                </a:solidFill>
              </a:rPr>
              <a:t>вырос на 4,9 тыс. рублей</a:t>
            </a:r>
            <a:endParaRPr lang="ru-RU" sz="1200" b="1" dirty="0">
              <a:solidFill>
                <a:schemeClr val="tx1"/>
              </a:solidFill>
            </a:endParaRPr>
          </a:p>
        </p:txBody>
      </p:sp>
    </p:spTree>
    <p:extLst>
      <p:ext uri="{BB962C8B-B14F-4D97-AF65-F5344CB8AC3E}">
        <p14:creationId xmlns:p14="http://schemas.microsoft.com/office/powerpoint/2010/main" val="381180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piskunova\Desktop\Новая папка\Новая папка\17 яркий копия.jpg"/>
          <p:cNvPicPr>
            <a:picLocks noChangeAspect="1" noChangeArrowheads="1"/>
          </p:cNvPicPr>
          <p:nvPr/>
        </p:nvPicPr>
        <p:blipFill>
          <a:blip r:embed="rId3" cstate="print"/>
          <a:stretch>
            <a:fillRect/>
          </a:stretch>
        </p:blipFill>
        <p:spPr bwMode="auto">
          <a:xfrm>
            <a:off x="8364" y="0"/>
            <a:ext cx="9135636" cy="6453336"/>
          </a:xfrm>
          <a:prstGeom prst="rect">
            <a:avLst/>
          </a:prstGeom>
          <a:noFill/>
          <a:ln>
            <a:noFill/>
          </a:ln>
        </p:spPr>
      </p:pic>
      <p:sp>
        <p:nvSpPr>
          <p:cNvPr id="5" name="Прямоугольник 4"/>
          <p:cNvSpPr/>
          <p:nvPr/>
        </p:nvSpPr>
        <p:spPr>
          <a:xfrm>
            <a:off x="642910" y="1643050"/>
            <a:ext cx="4572032" cy="861774"/>
          </a:xfrm>
          <a:prstGeom prst="rect">
            <a:avLst/>
          </a:prstGeom>
        </p:spPr>
        <p:txBody>
          <a:bodyPr wrap="square">
            <a:spAutoFit/>
          </a:bodyPr>
          <a:lstStyle/>
          <a:p>
            <a:r>
              <a:rPr lang="ru-RU" sz="1000" dirty="0" smtClean="0">
                <a:latin typeface="Proxima Nova Rg" pitchFamily="50" charset="0"/>
                <a:cs typeface="Times New Roman" pitchFamily="18" charset="0"/>
              </a:rPr>
              <a:t>В соответствии со ст. 107 Бюджетного кодекса Российской Федерации предельный объем государственного долга  Российской Федерации не должен превышать утвержденный общий годовой объем доходов бюджета субъекта РФ без учета утвержденного объема безвозмездных поступлений </a:t>
            </a:r>
            <a:endParaRPr lang="ru-RU" sz="1000" dirty="0">
              <a:latin typeface="Proxima Nova Rg" pitchFamily="50" charset="0"/>
              <a:cs typeface="Times New Roman" pitchFamily="18" charset="0"/>
            </a:endParaRPr>
          </a:p>
        </p:txBody>
      </p:sp>
      <p:sp>
        <p:nvSpPr>
          <p:cNvPr id="6" name="Прямоугольник 5"/>
          <p:cNvSpPr/>
          <p:nvPr/>
        </p:nvSpPr>
        <p:spPr>
          <a:xfrm>
            <a:off x="5429256" y="3214686"/>
            <a:ext cx="3286148" cy="784830"/>
          </a:xfrm>
          <a:prstGeom prst="rect">
            <a:avLst/>
          </a:prstGeom>
        </p:spPr>
        <p:txBody>
          <a:bodyPr wrap="square">
            <a:spAutoFit/>
          </a:bodyPr>
          <a:lstStyle/>
          <a:p>
            <a:r>
              <a:rPr lang="ru-RU" sz="1500" b="1" dirty="0" smtClean="0"/>
              <a:t>Снизилась средневзвешенная годовая процентная ставка по кредитам банков</a:t>
            </a:r>
            <a:endParaRPr lang="ru-RU" sz="1500" b="1" dirty="0"/>
          </a:p>
        </p:txBody>
      </p:sp>
      <p:graphicFrame>
        <p:nvGraphicFramePr>
          <p:cNvPr id="7" name="Содержимое 7"/>
          <p:cNvGraphicFramePr>
            <a:graphicFrameLocks noGrp="1"/>
          </p:cNvGraphicFramePr>
          <p:nvPr>
            <p:ph idx="1"/>
          </p:nvPr>
        </p:nvGraphicFramePr>
        <p:xfrm>
          <a:off x="4929190" y="1785926"/>
          <a:ext cx="4214810" cy="1857380"/>
        </p:xfrm>
        <a:graphic>
          <a:graphicData uri="http://schemas.openxmlformats.org/drawingml/2006/chart">
            <c:chart xmlns:c="http://schemas.openxmlformats.org/drawingml/2006/chart" xmlns:r="http://schemas.openxmlformats.org/officeDocument/2006/relationships" r:id="rId4"/>
          </a:graphicData>
        </a:graphic>
      </p:graphicFrame>
      <p:sp>
        <p:nvSpPr>
          <p:cNvPr id="8" name="Прямоугольник 7"/>
          <p:cNvSpPr/>
          <p:nvPr/>
        </p:nvSpPr>
        <p:spPr>
          <a:xfrm>
            <a:off x="5214942" y="2714620"/>
            <a:ext cx="3786182" cy="276999"/>
          </a:xfrm>
          <a:prstGeom prst="rect">
            <a:avLst/>
          </a:prstGeom>
        </p:spPr>
        <p:txBody>
          <a:bodyPr wrap="square">
            <a:spAutoFit/>
          </a:bodyPr>
          <a:lstStyle/>
          <a:p>
            <a:r>
              <a:rPr lang="ru-RU" sz="1200" b="1" dirty="0" smtClean="0">
                <a:latin typeface="Proxima Nova Lt" pitchFamily="50" charset="0"/>
              </a:rPr>
              <a:t>        2017               2018 (план)             2018 (факт)</a:t>
            </a:r>
            <a:endParaRPr lang="ru-RU" sz="1200" b="1" dirty="0">
              <a:latin typeface="Proxima Nova Lt" pitchFamily="50" charset="0"/>
            </a:endParaRPr>
          </a:p>
        </p:txBody>
      </p:sp>
      <p:sp>
        <p:nvSpPr>
          <p:cNvPr id="9" name="Прямоугольник 8"/>
          <p:cNvSpPr/>
          <p:nvPr/>
        </p:nvSpPr>
        <p:spPr>
          <a:xfrm>
            <a:off x="5724128" y="2000240"/>
            <a:ext cx="792088" cy="215444"/>
          </a:xfrm>
          <a:prstGeom prst="rect">
            <a:avLst/>
          </a:prstGeom>
        </p:spPr>
        <p:txBody>
          <a:bodyPr wrap="square">
            <a:spAutoFit/>
          </a:bodyPr>
          <a:lstStyle/>
          <a:p>
            <a:r>
              <a:rPr lang="ru-RU" sz="800" dirty="0" smtClean="0">
                <a:latin typeface="Proxima Nova Lt" pitchFamily="50" charset="0"/>
                <a:cs typeface="Times New Roman" pitchFamily="18" charset="0"/>
              </a:rPr>
              <a:t>млрд. руб</a:t>
            </a:r>
            <a:r>
              <a:rPr lang="ru-RU" sz="600" dirty="0" smtClean="0">
                <a:latin typeface="Proxima Nova Lt" pitchFamily="50" charset="0"/>
                <a:cs typeface="Times New Roman" pitchFamily="18" charset="0"/>
              </a:rPr>
              <a:t>.</a:t>
            </a:r>
            <a:endParaRPr lang="ru-RU" sz="600" dirty="0">
              <a:latin typeface="Proxima Nova Lt" pitchFamily="50" charset="0"/>
              <a:cs typeface="Times New Roman" pitchFamily="18" charset="0"/>
            </a:endParaRPr>
          </a:p>
        </p:txBody>
      </p:sp>
      <p:sp>
        <p:nvSpPr>
          <p:cNvPr id="11" name="Прямоугольник 10"/>
          <p:cNvSpPr/>
          <p:nvPr/>
        </p:nvSpPr>
        <p:spPr>
          <a:xfrm>
            <a:off x="7092280" y="1988840"/>
            <a:ext cx="694430" cy="215444"/>
          </a:xfrm>
          <a:prstGeom prst="rect">
            <a:avLst/>
          </a:prstGeom>
        </p:spPr>
        <p:txBody>
          <a:bodyPr wrap="square">
            <a:spAutoFit/>
          </a:bodyPr>
          <a:lstStyle/>
          <a:p>
            <a:r>
              <a:rPr lang="ru-RU" sz="800" dirty="0" smtClean="0">
                <a:latin typeface="Proxima Nova Lt" pitchFamily="50" charset="0"/>
                <a:cs typeface="Times New Roman" pitchFamily="18" charset="0"/>
              </a:rPr>
              <a:t>млрд. руб.</a:t>
            </a:r>
            <a:endParaRPr lang="ru-RU" sz="800" dirty="0">
              <a:latin typeface="Proxima Nova Lt" pitchFamily="50" charset="0"/>
              <a:cs typeface="Times New Roman" pitchFamily="18" charset="0"/>
            </a:endParaRPr>
          </a:p>
        </p:txBody>
      </p:sp>
      <p:sp>
        <p:nvSpPr>
          <p:cNvPr id="16" name="Прямоугольник 15"/>
          <p:cNvSpPr/>
          <p:nvPr/>
        </p:nvSpPr>
        <p:spPr>
          <a:xfrm>
            <a:off x="8460432" y="1988840"/>
            <a:ext cx="683568" cy="215444"/>
          </a:xfrm>
          <a:prstGeom prst="rect">
            <a:avLst/>
          </a:prstGeom>
        </p:spPr>
        <p:txBody>
          <a:bodyPr wrap="square">
            <a:spAutoFit/>
          </a:bodyPr>
          <a:lstStyle/>
          <a:p>
            <a:r>
              <a:rPr lang="ru-RU" sz="800" dirty="0" smtClean="0">
                <a:latin typeface="Proxima Nova Lt" pitchFamily="50" charset="0"/>
                <a:cs typeface="Times New Roman" pitchFamily="18" charset="0"/>
              </a:rPr>
              <a:t>млрд. руб.</a:t>
            </a:r>
            <a:endParaRPr lang="ru-RU" sz="800" dirty="0">
              <a:latin typeface="Proxima Nova Lt" pitchFamily="50" charset="0"/>
              <a:cs typeface="Times New Roman" pitchFamily="18" charset="0"/>
            </a:endParaRPr>
          </a:p>
        </p:txBody>
      </p:sp>
      <p:sp>
        <p:nvSpPr>
          <p:cNvPr id="20" name="Прямоугольник 19"/>
          <p:cNvSpPr/>
          <p:nvPr/>
        </p:nvSpPr>
        <p:spPr>
          <a:xfrm>
            <a:off x="5929322" y="4214818"/>
            <a:ext cx="1500198"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Прямоугольник 20"/>
          <p:cNvSpPr/>
          <p:nvPr/>
        </p:nvSpPr>
        <p:spPr>
          <a:xfrm>
            <a:off x="5357818" y="4071942"/>
            <a:ext cx="2214578" cy="1015663"/>
          </a:xfrm>
          <a:prstGeom prst="rect">
            <a:avLst/>
          </a:prstGeom>
        </p:spPr>
        <p:txBody>
          <a:bodyPr wrap="square">
            <a:spAutoFit/>
          </a:bodyPr>
          <a:lstStyle/>
          <a:p>
            <a:pPr>
              <a:lnSpc>
                <a:spcPct val="150000"/>
              </a:lnSpc>
            </a:pPr>
            <a:r>
              <a:rPr lang="ru-RU" sz="1200" b="1" dirty="0" smtClean="0">
                <a:latin typeface="Proxima Nova Bl" pitchFamily="50" charset="0"/>
              </a:rPr>
              <a:t>2017</a:t>
            </a:r>
          </a:p>
          <a:p>
            <a:pPr>
              <a:lnSpc>
                <a:spcPct val="150000"/>
              </a:lnSpc>
            </a:pPr>
            <a:endParaRPr lang="ru-RU" sz="1200" b="1" dirty="0" smtClean="0">
              <a:latin typeface="Proxima Nova Bl" pitchFamily="50" charset="0"/>
            </a:endParaRPr>
          </a:p>
          <a:p>
            <a:pPr>
              <a:lnSpc>
                <a:spcPct val="150000"/>
              </a:lnSpc>
            </a:pPr>
            <a:r>
              <a:rPr lang="ru-RU" sz="1200" b="1" dirty="0" smtClean="0">
                <a:latin typeface="Proxima Nova Bl" pitchFamily="50" charset="0"/>
              </a:rPr>
              <a:t>2018</a:t>
            </a:r>
          </a:p>
          <a:p>
            <a:pPr>
              <a:lnSpc>
                <a:spcPct val="150000"/>
              </a:lnSpc>
            </a:pPr>
            <a:endParaRPr lang="ru-RU" sz="400" dirty="0" smtClean="0">
              <a:latin typeface="Proxima Nova Bl" pitchFamily="50" charset="0"/>
            </a:endParaRPr>
          </a:p>
        </p:txBody>
      </p:sp>
      <p:sp>
        <p:nvSpPr>
          <p:cNvPr id="22" name="Прямоугольник 21"/>
          <p:cNvSpPr/>
          <p:nvPr/>
        </p:nvSpPr>
        <p:spPr>
          <a:xfrm>
            <a:off x="5929322" y="4714884"/>
            <a:ext cx="1500198" cy="214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Прямоугольник 23"/>
          <p:cNvSpPr/>
          <p:nvPr/>
        </p:nvSpPr>
        <p:spPr>
          <a:xfrm>
            <a:off x="6215074" y="4143380"/>
            <a:ext cx="857255" cy="369332"/>
          </a:xfrm>
          <a:prstGeom prst="rect">
            <a:avLst/>
          </a:prstGeom>
        </p:spPr>
        <p:txBody>
          <a:bodyPr wrap="square">
            <a:spAutoFit/>
          </a:bodyPr>
          <a:lstStyle/>
          <a:p>
            <a:pPr>
              <a:lnSpc>
                <a:spcPct val="150000"/>
              </a:lnSpc>
            </a:pPr>
            <a:r>
              <a:rPr lang="ru-RU" sz="1200" b="1" dirty="0" smtClean="0">
                <a:latin typeface="Proxima Nova Bl" pitchFamily="50" charset="0"/>
              </a:rPr>
              <a:t>8,38 %</a:t>
            </a:r>
          </a:p>
        </p:txBody>
      </p:sp>
      <p:sp>
        <p:nvSpPr>
          <p:cNvPr id="25" name="Прямоугольник 24"/>
          <p:cNvSpPr/>
          <p:nvPr/>
        </p:nvSpPr>
        <p:spPr>
          <a:xfrm>
            <a:off x="6215074" y="4643446"/>
            <a:ext cx="857255" cy="369332"/>
          </a:xfrm>
          <a:prstGeom prst="rect">
            <a:avLst/>
          </a:prstGeom>
        </p:spPr>
        <p:txBody>
          <a:bodyPr wrap="square">
            <a:spAutoFit/>
          </a:bodyPr>
          <a:lstStyle/>
          <a:p>
            <a:pPr>
              <a:lnSpc>
                <a:spcPct val="150000"/>
              </a:lnSpc>
            </a:pPr>
            <a:r>
              <a:rPr lang="ru-RU" sz="1200" b="1" dirty="0" smtClean="0">
                <a:latin typeface="Proxima Nova Bl" pitchFamily="50" charset="0"/>
              </a:rPr>
              <a:t>7,94 %</a:t>
            </a:r>
          </a:p>
        </p:txBody>
      </p:sp>
      <p:graphicFrame>
        <p:nvGraphicFramePr>
          <p:cNvPr id="28" name="Содержимое 7"/>
          <p:cNvGraphicFramePr>
            <a:graphicFrameLocks/>
          </p:cNvGraphicFramePr>
          <p:nvPr/>
        </p:nvGraphicFramePr>
        <p:xfrm>
          <a:off x="611560" y="2420888"/>
          <a:ext cx="4000528" cy="165618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9" name="Диаграмма 28"/>
          <p:cNvGraphicFramePr/>
          <p:nvPr/>
        </p:nvGraphicFramePr>
        <p:xfrm>
          <a:off x="0" y="3212976"/>
          <a:ext cx="5076056" cy="2304256"/>
        </p:xfrm>
        <a:graphic>
          <a:graphicData uri="http://schemas.openxmlformats.org/drawingml/2006/chart">
            <c:chart xmlns:c="http://schemas.openxmlformats.org/drawingml/2006/chart" xmlns:r="http://schemas.openxmlformats.org/officeDocument/2006/relationships" r:id="rId6"/>
          </a:graphicData>
        </a:graphic>
      </p:graphicFrame>
      <p:sp>
        <p:nvSpPr>
          <p:cNvPr id="30" name="Прямоугольник 29"/>
          <p:cNvSpPr/>
          <p:nvPr/>
        </p:nvSpPr>
        <p:spPr>
          <a:xfrm>
            <a:off x="539552" y="5301208"/>
            <a:ext cx="4889704" cy="276999"/>
          </a:xfrm>
          <a:prstGeom prst="rect">
            <a:avLst/>
          </a:prstGeom>
        </p:spPr>
        <p:txBody>
          <a:bodyPr wrap="square" anchor="ctr">
            <a:spAutoFit/>
          </a:bodyPr>
          <a:lstStyle/>
          <a:p>
            <a:r>
              <a:rPr lang="ru-RU" sz="1200" b="1" dirty="0" smtClean="0">
                <a:latin typeface="Proxima Nova Lt" pitchFamily="50" charset="0"/>
              </a:rPr>
              <a:t>         </a:t>
            </a:r>
            <a:r>
              <a:rPr lang="ru-RU" sz="1200" b="1" dirty="0" smtClean="0">
                <a:latin typeface="Proxima Nova ExCn Bl" pitchFamily="50" charset="0"/>
              </a:rPr>
              <a:t>2017                                           2018 (план)                        2018 (факт)</a:t>
            </a:r>
            <a:endParaRPr lang="ru-RU" sz="1200" b="1" dirty="0">
              <a:latin typeface="Proxima Nova ExCn Bl" pitchFamily="50" charset="0"/>
            </a:endParaRPr>
          </a:p>
        </p:txBody>
      </p:sp>
      <p:sp>
        <p:nvSpPr>
          <p:cNvPr id="32" name="Прямоугольник 31"/>
          <p:cNvSpPr/>
          <p:nvPr/>
        </p:nvSpPr>
        <p:spPr>
          <a:xfrm>
            <a:off x="971600" y="5733256"/>
            <a:ext cx="142876" cy="142876"/>
          </a:xfrm>
          <a:prstGeom prst="rect">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Прямоугольник 32"/>
          <p:cNvSpPr/>
          <p:nvPr/>
        </p:nvSpPr>
        <p:spPr>
          <a:xfrm>
            <a:off x="3275856" y="5733256"/>
            <a:ext cx="142876" cy="142876"/>
          </a:xfrm>
          <a:prstGeom prst="rect">
            <a:avLst/>
          </a:prstGeom>
          <a:solidFill>
            <a:srgbClr val="E64CBA"/>
          </a:solidFill>
          <a:ln>
            <a:solidFill>
              <a:srgbClr val="E64C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Номер слайда 22"/>
          <p:cNvSpPr>
            <a:spLocks noGrp="1"/>
          </p:cNvSpPr>
          <p:nvPr>
            <p:ph type="sldNum" sz="quarter" idx="12"/>
          </p:nvPr>
        </p:nvSpPr>
        <p:spPr/>
        <p:txBody>
          <a:bodyPr/>
          <a:lstStyle/>
          <a:p>
            <a:fld id="{34AAB390-896A-4703-BE4C-2EDB5FA2DF14}" type="slidenum">
              <a:rPr lang="ru-RU" smtClean="0"/>
              <a:pPr/>
              <a:t>13</a:t>
            </a:fld>
            <a:endParaRPr lang="ru-RU"/>
          </a:p>
        </p:txBody>
      </p:sp>
      <p:sp>
        <p:nvSpPr>
          <p:cNvPr id="31" name="Прямоугольник 30"/>
          <p:cNvSpPr/>
          <p:nvPr/>
        </p:nvSpPr>
        <p:spPr>
          <a:xfrm>
            <a:off x="1187624" y="5661248"/>
            <a:ext cx="2016224" cy="246221"/>
          </a:xfrm>
          <a:prstGeom prst="rect">
            <a:avLst/>
          </a:prstGeom>
        </p:spPr>
        <p:txBody>
          <a:bodyPr wrap="square">
            <a:spAutoFit/>
          </a:bodyPr>
          <a:lstStyle/>
          <a:p>
            <a:r>
              <a:rPr lang="ru-RU" sz="1000" dirty="0" smtClean="0">
                <a:latin typeface="Proxima Nova Rg" pitchFamily="50" charset="0"/>
                <a:cs typeface="Times New Roman" pitchFamily="18" charset="0"/>
              </a:rPr>
              <a:t>бюджетные кредиты</a:t>
            </a:r>
            <a:endParaRPr lang="ru-RU" sz="1000" dirty="0">
              <a:latin typeface="Proxima Nova Rg" pitchFamily="50" charset="0"/>
              <a:cs typeface="Times New Roman" pitchFamily="18" charset="0"/>
            </a:endParaRPr>
          </a:p>
        </p:txBody>
      </p:sp>
      <p:sp>
        <p:nvSpPr>
          <p:cNvPr id="34" name="Прямоугольник 33"/>
          <p:cNvSpPr/>
          <p:nvPr/>
        </p:nvSpPr>
        <p:spPr>
          <a:xfrm flipH="1">
            <a:off x="3491880" y="5661248"/>
            <a:ext cx="1656184" cy="246221"/>
          </a:xfrm>
          <a:prstGeom prst="rect">
            <a:avLst/>
          </a:prstGeom>
        </p:spPr>
        <p:txBody>
          <a:bodyPr wrap="square">
            <a:spAutoFit/>
          </a:bodyPr>
          <a:lstStyle/>
          <a:p>
            <a:r>
              <a:rPr lang="ru-RU" sz="1000" dirty="0" smtClean="0">
                <a:latin typeface="Proxima Nova Rg" pitchFamily="50" charset="0"/>
                <a:cs typeface="Times New Roman" pitchFamily="18" charset="0"/>
              </a:rPr>
              <a:t>кредиты банков</a:t>
            </a:r>
            <a:endParaRPr lang="ru-RU" sz="1000" dirty="0">
              <a:latin typeface="Proxima Nova Rg" pitchFamily="50" charset="0"/>
              <a:cs typeface="Times New Roman" pitchFamily="18" charset="0"/>
            </a:endParaRPr>
          </a:p>
        </p:txBody>
      </p:sp>
      <p:sp>
        <p:nvSpPr>
          <p:cNvPr id="26" name="Блок-схема: узел 25"/>
          <p:cNvSpPr/>
          <p:nvPr/>
        </p:nvSpPr>
        <p:spPr>
          <a:xfrm>
            <a:off x="1547664" y="2348880"/>
            <a:ext cx="72008" cy="72008"/>
          </a:xfrm>
          <a:prstGeom prst="flowChartConnector">
            <a:avLst/>
          </a:prstGeom>
          <a:solidFill>
            <a:schemeClr val="bg1"/>
          </a:solidFill>
          <a:ln>
            <a:solidFill>
              <a:srgbClr val="CE22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Users\mahrova.FIN\Desktop\19-Сейфы-и-Депозитарий.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70000" contrast="87000"/>
                    </a14:imgEffect>
                  </a14:imgLayer>
                </a14:imgProps>
              </a:ext>
              <a:ext uri="{28A0092B-C50C-407E-A947-70E740481C1C}">
                <a14:useLocalDpi xmlns:a14="http://schemas.microsoft.com/office/drawing/2010/main" val="0"/>
              </a:ext>
            </a:extLst>
          </a:blip>
          <a:srcRect/>
          <a:stretch>
            <a:fillRect/>
          </a:stretch>
        </p:blipFill>
        <p:spPr bwMode="auto">
          <a:xfrm>
            <a:off x="2987824" y="695262"/>
            <a:ext cx="7128791" cy="5830082"/>
          </a:xfrm>
          <a:prstGeom prst="rect">
            <a:avLst/>
          </a:prstGeom>
          <a:noFill/>
          <a:effectLst>
            <a:glow rad="127000">
              <a:schemeClr val="accent1">
                <a:alpha val="0"/>
              </a:schemeClr>
            </a:glow>
          </a:effectLst>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357221" y="4437112"/>
            <a:ext cx="3929058" cy="1092607"/>
          </a:xfrm>
          <a:prstGeom prst="rect">
            <a:avLst/>
          </a:prstGeom>
        </p:spPr>
        <p:txBody>
          <a:bodyPr wrap="square">
            <a:spAutoFit/>
          </a:bodyPr>
          <a:lstStyle/>
          <a:p>
            <a:r>
              <a:rPr lang="ru-RU" sz="1300" dirty="0" smtClean="0">
                <a:latin typeface="Proxima Nova Rg" pitchFamily="50" charset="0"/>
              </a:rPr>
              <a:t>В 2018 году дефицит составил </a:t>
            </a:r>
            <a:r>
              <a:rPr lang="ru-RU" sz="1300" b="1" dirty="0" smtClean="0">
                <a:latin typeface="Proxima Nova Rg" pitchFamily="50" charset="0"/>
              </a:rPr>
              <a:t>0,03 млрд. рублей</a:t>
            </a:r>
            <a:r>
              <a:rPr lang="ru-RU" sz="1300" dirty="0" smtClean="0">
                <a:latin typeface="Proxima Nova Rg" pitchFamily="50" charset="0"/>
              </a:rPr>
              <a:t> за счет иных источников внутреннего финансирования дефицита бюджета (образование остатков средств на едином счете областного бюджета)</a:t>
            </a:r>
            <a:endParaRPr lang="ru-RU" sz="1300" dirty="0">
              <a:latin typeface="Proxima Nova Rg" pitchFamily="50" charset="0"/>
            </a:endParaRPr>
          </a:p>
        </p:txBody>
      </p:sp>
      <p:sp>
        <p:nvSpPr>
          <p:cNvPr id="23" name="Прямоугольник 22"/>
          <p:cNvSpPr/>
          <p:nvPr/>
        </p:nvSpPr>
        <p:spPr>
          <a:xfrm>
            <a:off x="-71439" y="1214422"/>
            <a:ext cx="3857620" cy="307777"/>
          </a:xfrm>
          <a:prstGeom prst="rect">
            <a:avLst/>
          </a:prstGeom>
          <a:noFill/>
        </p:spPr>
        <p:txBody>
          <a:bodyPr wrap="square" lIns="91440" tIns="45720" rIns="91440" bIns="45720">
            <a:spAutoFit/>
          </a:bodyPr>
          <a:lstStyle/>
          <a:p>
            <a:pPr algn="ctr"/>
            <a:endParaRPr lang="ru-RU" sz="1400" b="1" cap="none" spc="60" dirty="0">
              <a:ln w="18415" cmpd="sng">
                <a:solidFill>
                  <a:srgbClr val="FFFFFF"/>
                </a:solidFill>
                <a:prstDash val="solid"/>
              </a:ln>
              <a:effectLst>
                <a:outerShdw blurRad="63500" dir="3600000" algn="tl" rotWithShape="0">
                  <a:srgbClr val="000000">
                    <a:alpha val="70000"/>
                  </a:srgbClr>
                </a:outerShdw>
              </a:effectLst>
              <a:latin typeface="Proxima Nova Lt" pitchFamily="50" charset="0"/>
            </a:endParaRPr>
          </a:p>
        </p:txBody>
      </p:sp>
      <p:sp>
        <p:nvSpPr>
          <p:cNvPr id="24" name="Прямоугольник 23"/>
          <p:cNvSpPr/>
          <p:nvPr/>
        </p:nvSpPr>
        <p:spPr>
          <a:xfrm>
            <a:off x="323528" y="3429000"/>
            <a:ext cx="4042506" cy="276999"/>
          </a:xfrm>
          <a:prstGeom prst="rect">
            <a:avLst/>
          </a:prstGeom>
        </p:spPr>
        <p:txBody>
          <a:bodyPr wrap="square">
            <a:spAutoFit/>
          </a:bodyPr>
          <a:lstStyle/>
          <a:p>
            <a:r>
              <a:rPr lang="ru-RU" sz="1200" b="1" dirty="0" smtClean="0">
                <a:latin typeface="Proxima Nova Lt" pitchFamily="50" charset="0"/>
              </a:rPr>
              <a:t>        2017           2018 (план)        2018 (факт)</a:t>
            </a:r>
            <a:endParaRPr lang="ru-RU" sz="1200" b="1" dirty="0">
              <a:latin typeface="Proxima Nova Lt" pitchFamily="50" charset="0"/>
            </a:endParaRPr>
          </a:p>
        </p:txBody>
      </p:sp>
      <p:graphicFrame>
        <p:nvGraphicFramePr>
          <p:cNvPr id="13" name="Диаграмма 12"/>
          <p:cNvGraphicFramePr/>
          <p:nvPr/>
        </p:nvGraphicFramePr>
        <p:xfrm>
          <a:off x="179512" y="1484784"/>
          <a:ext cx="3714712" cy="1857388"/>
        </p:xfrm>
        <a:graphic>
          <a:graphicData uri="http://schemas.openxmlformats.org/drawingml/2006/chart">
            <c:chart xmlns:c="http://schemas.openxmlformats.org/drawingml/2006/chart" xmlns:r="http://schemas.openxmlformats.org/officeDocument/2006/relationships" r:id="rId4"/>
          </a:graphicData>
        </a:graphic>
      </p:graphicFrame>
      <p:sp>
        <p:nvSpPr>
          <p:cNvPr id="15" name="Прямоугольник 14"/>
          <p:cNvSpPr/>
          <p:nvPr/>
        </p:nvSpPr>
        <p:spPr>
          <a:xfrm>
            <a:off x="357189" y="3929066"/>
            <a:ext cx="142876" cy="142876"/>
          </a:xfrm>
          <a:prstGeom prst="rect">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611560" y="3861048"/>
            <a:ext cx="1000132" cy="261610"/>
          </a:xfrm>
          <a:prstGeom prst="rect">
            <a:avLst/>
          </a:prstGeom>
          <a:noFill/>
        </p:spPr>
        <p:txBody>
          <a:bodyPr wrap="square" rtlCol="0">
            <a:spAutoFit/>
          </a:bodyPr>
          <a:lstStyle/>
          <a:p>
            <a:r>
              <a:rPr lang="ru-RU" sz="1100" dirty="0" smtClean="0">
                <a:latin typeface="Times New Roman" pitchFamily="18" charset="0"/>
                <a:cs typeface="Times New Roman" pitchFamily="18" charset="0"/>
              </a:rPr>
              <a:t>профицит</a:t>
            </a:r>
            <a:endParaRPr lang="ru-RU" sz="1100" dirty="0">
              <a:latin typeface="Times New Roman" pitchFamily="18" charset="0"/>
              <a:cs typeface="Times New Roman" pitchFamily="18" charset="0"/>
            </a:endParaRPr>
          </a:p>
        </p:txBody>
      </p:sp>
      <p:sp>
        <p:nvSpPr>
          <p:cNvPr id="18" name="Прямоугольник 17"/>
          <p:cNvSpPr/>
          <p:nvPr/>
        </p:nvSpPr>
        <p:spPr>
          <a:xfrm>
            <a:off x="255666" y="1142984"/>
            <a:ext cx="1710725" cy="415498"/>
          </a:xfrm>
          <a:prstGeom prst="rect">
            <a:avLst/>
          </a:prstGeom>
        </p:spPr>
        <p:txBody>
          <a:bodyPr wrap="none">
            <a:spAutoFit/>
          </a:bodyPr>
          <a:lstStyle/>
          <a:p>
            <a:pPr>
              <a:lnSpc>
                <a:spcPct val="100000"/>
              </a:lnSpc>
            </a:pPr>
            <a:r>
              <a:rPr lang="ru-RU" sz="1050" b="1" dirty="0" smtClean="0">
                <a:latin typeface="Proxima Nova Lt" pitchFamily="50" charset="0"/>
              </a:rPr>
              <a:t>Исполнение по годам, </a:t>
            </a:r>
          </a:p>
          <a:p>
            <a:pPr>
              <a:lnSpc>
                <a:spcPct val="100000"/>
              </a:lnSpc>
            </a:pPr>
            <a:r>
              <a:rPr lang="ru-RU" sz="1050" b="1" dirty="0" smtClean="0">
                <a:latin typeface="Proxima Nova Lt" pitchFamily="50" charset="0"/>
              </a:rPr>
              <a:t>млрд. рублей</a:t>
            </a:r>
            <a:endParaRPr lang="ru-RU" sz="1050" b="1" dirty="0">
              <a:solidFill>
                <a:srgbClr val="00B0F0"/>
              </a:solidFill>
              <a:latin typeface="Proxima Nova Lt" pitchFamily="50" charset="0"/>
            </a:endParaRPr>
          </a:p>
        </p:txBody>
      </p:sp>
      <p:sp>
        <p:nvSpPr>
          <p:cNvPr id="19" name="Прямоугольник 18"/>
          <p:cNvSpPr/>
          <p:nvPr/>
        </p:nvSpPr>
        <p:spPr>
          <a:xfrm>
            <a:off x="428628" y="357166"/>
            <a:ext cx="8358214" cy="646331"/>
          </a:xfrm>
          <a:prstGeom prst="rect">
            <a:avLst/>
          </a:prstGeom>
        </p:spPr>
        <p:txBody>
          <a:bodyPr wrap="square">
            <a:spAutoFit/>
          </a:bodyPr>
          <a:lstStyle/>
          <a:p>
            <a:r>
              <a:rPr lang="ru-RU" b="1" dirty="0" smtClean="0">
                <a:solidFill>
                  <a:schemeClr val="tx1">
                    <a:lumMod val="65000"/>
                    <a:lumOff val="35000"/>
                  </a:schemeClr>
                </a:solidFill>
                <a:latin typeface="Proxima Nova Lt" pitchFamily="50" charset="0"/>
                <a:cs typeface="Angsana New" pitchFamily="18" charset="-34"/>
              </a:rPr>
              <a:t>Источники финансирования дефицита областного бюджета</a:t>
            </a:r>
          </a:p>
          <a:p>
            <a:endParaRPr lang="ru-RU" dirty="0" smtClean="0">
              <a:solidFill>
                <a:schemeClr val="tx1">
                  <a:lumMod val="65000"/>
                  <a:lumOff val="35000"/>
                </a:schemeClr>
              </a:solidFill>
              <a:latin typeface="Proxima Nova Lt" pitchFamily="50" charset="0"/>
              <a:cs typeface="Angsana New" pitchFamily="18" charset="-34"/>
            </a:endParaRPr>
          </a:p>
        </p:txBody>
      </p:sp>
      <p:sp>
        <p:nvSpPr>
          <p:cNvPr id="20" name="Номер слайда 19"/>
          <p:cNvSpPr>
            <a:spLocks noGrp="1"/>
          </p:cNvSpPr>
          <p:nvPr>
            <p:ph type="sldNum" sz="quarter" idx="12"/>
          </p:nvPr>
        </p:nvSpPr>
        <p:spPr>
          <a:xfrm>
            <a:off x="6664999" y="6309321"/>
            <a:ext cx="2133600" cy="731242"/>
          </a:xfrm>
        </p:spPr>
        <p:txBody>
          <a:bodyPr/>
          <a:lstStyle/>
          <a:p>
            <a:fld id="{34AAB390-896A-4703-BE4C-2EDB5FA2DF14}" type="slidenum">
              <a:rPr lang="ru-RU" smtClean="0"/>
              <a:pPr/>
              <a:t>14</a:t>
            </a:fld>
            <a:endParaRPr lang="ru-RU" dirty="0"/>
          </a:p>
        </p:txBody>
      </p:sp>
      <p:sp>
        <p:nvSpPr>
          <p:cNvPr id="21" name="Прямоугольник 20"/>
          <p:cNvSpPr/>
          <p:nvPr/>
        </p:nvSpPr>
        <p:spPr>
          <a:xfrm>
            <a:off x="1835696" y="3933056"/>
            <a:ext cx="142876" cy="142876"/>
          </a:xfrm>
          <a:prstGeom prst="rect">
            <a:avLst/>
          </a:prstGeom>
          <a:solidFill>
            <a:srgbClr val="B365B5"/>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flipH="1">
            <a:off x="2267739" y="3861048"/>
            <a:ext cx="1080119" cy="261610"/>
          </a:xfrm>
          <a:prstGeom prst="rect">
            <a:avLst/>
          </a:prstGeom>
          <a:noFill/>
        </p:spPr>
        <p:txBody>
          <a:bodyPr wrap="square" rtlCol="0">
            <a:spAutoFit/>
          </a:bodyPr>
          <a:lstStyle/>
          <a:p>
            <a:r>
              <a:rPr lang="ru-RU" sz="1100" dirty="0" smtClean="0">
                <a:latin typeface="Times New Roman" pitchFamily="18" charset="0"/>
                <a:cs typeface="Times New Roman" pitchFamily="18" charset="0"/>
              </a:rPr>
              <a:t>дефицит</a:t>
            </a:r>
            <a:endParaRPr lang="ru-RU" sz="1100" dirty="0">
              <a:latin typeface="Times New Roman" pitchFamily="18" charset="0"/>
              <a:cs typeface="Times New Roman" pitchFamily="18" charset="0"/>
            </a:endParaRPr>
          </a:p>
        </p:txBody>
      </p:sp>
      <p:sp>
        <p:nvSpPr>
          <p:cNvPr id="25" name="Прямоугольник 24"/>
          <p:cNvSpPr/>
          <p:nvPr/>
        </p:nvSpPr>
        <p:spPr>
          <a:xfrm>
            <a:off x="323528" y="5517232"/>
            <a:ext cx="4073074" cy="1092607"/>
          </a:xfrm>
          <a:prstGeom prst="rect">
            <a:avLst/>
          </a:prstGeom>
        </p:spPr>
        <p:txBody>
          <a:bodyPr wrap="square">
            <a:spAutoFit/>
          </a:bodyPr>
          <a:lstStyle/>
          <a:p>
            <a:r>
              <a:rPr lang="ru-RU" sz="1300" dirty="0" smtClean="0">
                <a:latin typeface="Proxima Nova Rg" pitchFamily="50" charset="0"/>
              </a:rPr>
              <a:t>В 2018 году привлечено кредитов от кредитных организаций в сумме </a:t>
            </a:r>
            <a:r>
              <a:rPr lang="ru-RU" sz="1300" b="1" dirty="0" smtClean="0">
                <a:latin typeface="Proxima Nova Rg" pitchFamily="50" charset="0"/>
              </a:rPr>
              <a:t>4,5 млрд.рублей , </a:t>
            </a:r>
            <a:r>
              <a:rPr lang="ru-RU" sz="1300" dirty="0" smtClean="0">
                <a:latin typeface="Proxima Nova Rg" pitchFamily="50" charset="0"/>
              </a:rPr>
              <a:t>погашено</a:t>
            </a:r>
            <a:r>
              <a:rPr lang="ru-RU" sz="1300" b="1" dirty="0" smtClean="0">
                <a:latin typeface="Proxima Nova Rg" pitchFamily="50" charset="0"/>
              </a:rPr>
              <a:t> 4,0 млрд.рублей. </a:t>
            </a:r>
            <a:r>
              <a:rPr lang="ru-RU" sz="1300" dirty="0" smtClean="0">
                <a:latin typeface="Proxima Nova Rg" pitchFamily="50" charset="0"/>
              </a:rPr>
              <a:t>На погашение бюджетных кредитов на финансирование дефицита бюджета было направлено </a:t>
            </a:r>
            <a:r>
              <a:rPr lang="ru-RU" sz="1300" b="1" dirty="0" smtClean="0">
                <a:latin typeface="Proxima Nova Rg" pitchFamily="50" charset="0"/>
              </a:rPr>
              <a:t>0,8 млрд. рублей</a:t>
            </a:r>
            <a:r>
              <a:rPr lang="ru-RU" sz="1300" dirty="0" smtClean="0">
                <a:latin typeface="Proxima Nova Rg" pitchFamily="50" charset="0"/>
              </a:rPr>
              <a:t> </a:t>
            </a:r>
            <a:endParaRPr lang="ru-RU" sz="1300" dirty="0">
              <a:latin typeface="Proxima Nova Rg" pitchFamily="50" charset="0"/>
            </a:endParaRPr>
          </a:p>
        </p:txBody>
      </p:sp>
      <p:graphicFrame>
        <p:nvGraphicFramePr>
          <p:cNvPr id="26" name="Таблица 25"/>
          <p:cNvGraphicFramePr>
            <a:graphicFrameLocks noGrp="1"/>
          </p:cNvGraphicFramePr>
          <p:nvPr/>
        </p:nvGraphicFramePr>
        <p:xfrm>
          <a:off x="4499993" y="1196752"/>
          <a:ext cx="4464494" cy="4067923"/>
        </p:xfrm>
        <a:graphic>
          <a:graphicData uri="http://schemas.openxmlformats.org/drawingml/2006/table">
            <a:tbl>
              <a:tblPr/>
              <a:tblGrid>
                <a:gridCol w="2321537"/>
                <a:gridCol w="714319"/>
                <a:gridCol w="714319"/>
                <a:gridCol w="714319"/>
              </a:tblGrid>
              <a:tr h="591682">
                <a:tc>
                  <a:txBody>
                    <a:bodyPr/>
                    <a:lstStyle/>
                    <a:p>
                      <a:pPr algn="ctr" rtl="0" fontAlgn="t"/>
                      <a:r>
                        <a:rPr lang="ru-RU" sz="1300" b="0" i="0" u="none" strike="noStrike" dirty="0">
                          <a:solidFill>
                            <a:srgbClr val="000000"/>
                          </a:solidFill>
                          <a:latin typeface="Proxima Nova Bl"/>
                        </a:rPr>
                        <a:t>Показатель</a:t>
                      </a:r>
                      <a:r>
                        <a:rPr lang="ru-RU" sz="1300" b="0" i="0" u="none" strike="noStrike" dirty="0">
                          <a:solidFill>
                            <a:srgbClr val="00B0F0"/>
                          </a:solidFill>
                          <a:latin typeface="Proxima Nova Bl"/>
                        </a:rPr>
                        <a:t> </a:t>
                      </a:r>
                      <a:endParaRPr lang="ru-RU" sz="1300" b="0" i="0" u="none" strike="noStrike" dirty="0">
                        <a:solidFill>
                          <a:srgbClr val="000000"/>
                        </a:solidFill>
                        <a:latin typeface="Proxima Nova Bl"/>
                      </a:endParaRPr>
                    </a:p>
                  </a:txBody>
                  <a:tcPr marL="9525" marR="9525" marT="9525" marB="0">
                    <a:lnL>
                      <a:noFill/>
                    </a:lnL>
                    <a:lnR>
                      <a:noFill/>
                    </a:lnR>
                    <a:lnT>
                      <a:noFill/>
                    </a:lnT>
                    <a:lnB>
                      <a:noFill/>
                    </a:lnB>
                  </a:tcPr>
                </a:tc>
                <a:tc>
                  <a:txBody>
                    <a:bodyPr/>
                    <a:lstStyle/>
                    <a:p>
                      <a:pPr algn="ctr" rtl="0" fontAlgn="t"/>
                      <a:r>
                        <a:rPr lang="ru-RU" sz="1300" b="0" i="0" u="none" strike="noStrike" dirty="0">
                          <a:solidFill>
                            <a:srgbClr val="000000"/>
                          </a:solidFill>
                          <a:latin typeface="Proxima Nova Bl"/>
                        </a:rPr>
                        <a:t>2017</a:t>
                      </a:r>
                    </a:p>
                  </a:txBody>
                  <a:tcPr marL="9525" marR="9525" marT="9525" marB="0">
                    <a:lnL>
                      <a:noFill/>
                    </a:lnL>
                    <a:lnR>
                      <a:noFill/>
                    </a:lnR>
                    <a:lnT>
                      <a:noFill/>
                    </a:lnT>
                    <a:lnB>
                      <a:noFill/>
                    </a:lnB>
                  </a:tcPr>
                </a:tc>
                <a:tc>
                  <a:txBody>
                    <a:bodyPr/>
                    <a:lstStyle/>
                    <a:p>
                      <a:pPr algn="ctr" rtl="0" fontAlgn="t"/>
                      <a:r>
                        <a:rPr lang="ru-RU" sz="1300" b="0" i="0" u="none" strike="noStrike" dirty="0">
                          <a:solidFill>
                            <a:srgbClr val="000000"/>
                          </a:solidFill>
                          <a:latin typeface="Proxima Nova Bl"/>
                        </a:rPr>
                        <a:t>2018 (план)</a:t>
                      </a:r>
                      <a:r>
                        <a:rPr lang="ru-RU" sz="1300" b="0" i="0" u="none" strike="noStrike" dirty="0">
                          <a:solidFill>
                            <a:srgbClr val="00B0F0"/>
                          </a:solidFill>
                          <a:latin typeface="Proxima Nova Bl"/>
                        </a:rPr>
                        <a:t> </a:t>
                      </a:r>
                      <a:endParaRPr lang="ru-RU" sz="1300" b="0" i="0" u="none" strike="noStrike" dirty="0">
                        <a:solidFill>
                          <a:srgbClr val="000000"/>
                        </a:solidFill>
                        <a:latin typeface="Proxima Nova Bl"/>
                      </a:endParaRPr>
                    </a:p>
                  </a:txBody>
                  <a:tcPr marL="9525" marR="9525" marT="9525" marB="0">
                    <a:lnL>
                      <a:noFill/>
                    </a:lnL>
                    <a:lnR>
                      <a:noFill/>
                    </a:lnR>
                    <a:lnT>
                      <a:noFill/>
                    </a:lnT>
                    <a:lnB>
                      <a:noFill/>
                    </a:lnB>
                  </a:tcPr>
                </a:tc>
                <a:tc>
                  <a:txBody>
                    <a:bodyPr/>
                    <a:lstStyle/>
                    <a:p>
                      <a:pPr algn="ctr" rtl="0" fontAlgn="t"/>
                      <a:r>
                        <a:rPr lang="ru-RU" sz="1300" b="0" i="0" u="none" strike="noStrike" dirty="0">
                          <a:solidFill>
                            <a:srgbClr val="000000"/>
                          </a:solidFill>
                          <a:latin typeface="Proxima Nova Bl"/>
                        </a:rPr>
                        <a:t>   2018  (факт) </a:t>
                      </a:r>
                    </a:p>
                  </a:txBody>
                  <a:tcPr marL="9525" marR="9525" marT="9525" marB="0">
                    <a:lnL>
                      <a:noFill/>
                    </a:lnL>
                    <a:lnR>
                      <a:noFill/>
                    </a:lnR>
                    <a:lnT>
                      <a:noFill/>
                    </a:lnT>
                    <a:lnB>
                      <a:noFill/>
                    </a:lnB>
                  </a:tcPr>
                </a:tc>
              </a:tr>
              <a:tr h="369801">
                <a:tc>
                  <a:txBody>
                    <a:bodyPr/>
                    <a:lstStyle/>
                    <a:p>
                      <a:pPr algn="l" rtl="0" fontAlgn="t"/>
                      <a:r>
                        <a:rPr lang="ru-RU" sz="1300" b="0" i="0" u="none" strike="noStrike" dirty="0">
                          <a:solidFill>
                            <a:srgbClr val="000000"/>
                          </a:solidFill>
                          <a:latin typeface="Proxima Nova Rg"/>
                        </a:rPr>
                        <a:t>Всего источников </a:t>
                      </a:r>
                    </a:p>
                  </a:txBody>
                  <a:tcPr marL="9525" marR="9525" marT="9525" marB="0">
                    <a:lnL>
                      <a:noFill/>
                    </a:lnL>
                    <a:lnR>
                      <a:noFill/>
                    </a:lnR>
                    <a:lnT>
                      <a:noFill/>
                    </a:lnT>
                    <a:lnB>
                      <a:noFill/>
                    </a:lnB>
                  </a:tcPr>
                </a:tc>
                <a:tc>
                  <a:txBody>
                    <a:bodyPr/>
                    <a:lstStyle/>
                    <a:p>
                      <a:pPr algn="ctr" rtl="0" fontAlgn="t"/>
                      <a:r>
                        <a:rPr lang="ru-RU" sz="1300" b="0" i="0" u="none" strike="noStrike" dirty="0">
                          <a:solidFill>
                            <a:srgbClr val="000000"/>
                          </a:solidFill>
                          <a:latin typeface="Proxima Nova Rg"/>
                        </a:rPr>
                        <a:t>-2,9</a:t>
                      </a:r>
                    </a:p>
                  </a:txBody>
                  <a:tcPr marL="9525" marR="9525" marT="9525" marB="0">
                    <a:lnL>
                      <a:noFill/>
                    </a:lnL>
                    <a:lnR>
                      <a:noFill/>
                    </a:lnR>
                    <a:lnT>
                      <a:noFill/>
                    </a:lnT>
                    <a:lnB>
                      <a:noFill/>
                    </a:lnB>
                  </a:tcPr>
                </a:tc>
                <a:tc>
                  <a:txBody>
                    <a:bodyPr/>
                    <a:lstStyle/>
                    <a:p>
                      <a:pPr algn="ctr" rtl="0" fontAlgn="t"/>
                      <a:r>
                        <a:rPr lang="ru-RU" sz="1300" b="0" i="0" u="none" strike="noStrike" dirty="0">
                          <a:solidFill>
                            <a:srgbClr val="000000"/>
                          </a:solidFill>
                          <a:latin typeface="Proxima Nova Rg"/>
                        </a:rPr>
                        <a:t>0,8</a:t>
                      </a:r>
                    </a:p>
                  </a:txBody>
                  <a:tcPr marL="9525" marR="9525" marT="9525" marB="0">
                    <a:lnL>
                      <a:noFill/>
                    </a:lnL>
                    <a:lnR>
                      <a:noFill/>
                    </a:lnR>
                    <a:lnT>
                      <a:noFill/>
                    </a:lnT>
                    <a:lnB>
                      <a:noFill/>
                    </a:lnB>
                  </a:tcPr>
                </a:tc>
                <a:tc>
                  <a:txBody>
                    <a:bodyPr/>
                    <a:lstStyle/>
                    <a:p>
                      <a:pPr algn="ctr" rtl="0" fontAlgn="t"/>
                      <a:r>
                        <a:rPr lang="ru-RU" sz="1300" b="0" i="0" u="none" strike="noStrike" dirty="0" smtClean="0">
                          <a:solidFill>
                            <a:srgbClr val="000000"/>
                          </a:solidFill>
                          <a:latin typeface="Proxima Nova Rg"/>
                        </a:rPr>
                        <a:t>0,03</a:t>
                      </a:r>
                      <a:endParaRPr lang="ru-RU" sz="1300" b="0" i="0" u="none" strike="noStrike" dirty="0">
                        <a:solidFill>
                          <a:srgbClr val="000000"/>
                        </a:solidFill>
                        <a:latin typeface="Proxima Nova Rg"/>
                      </a:endParaRPr>
                    </a:p>
                  </a:txBody>
                  <a:tcPr marL="9525" marR="9525" marT="9525" marB="0">
                    <a:lnL>
                      <a:noFill/>
                    </a:lnL>
                    <a:lnR>
                      <a:noFill/>
                    </a:lnR>
                    <a:lnT>
                      <a:noFill/>
                    </a:lnT>
                    <a:lnB>
                      <a:noFill/>
                    </a:lnB>
                  </a:tcPr>
                </a:tc>
              </a:tr>
              <a:tr h="591682">
                <a:tc>
                  <a:txBody>
                    <a:bodyPr/>
                    <a:lstStyle/>
                    <a:p>
                      <a:pPr algn="l" rtl="0" fontAlgn="ctr"/>
                      <a:r>
                        <a:rPr lang="ru-RU" sz="1300" b="0" i="0" u="none" strike="noStrike" dirty="0">
                          <a:solidFill>
                            <a:srgbClr val="000000"/>
                          </a:solidFill>
                          <a:latin typeface="Proxima Nova Rg"/>
                        </a:rPr>
                        <a:t>Кредиты кредитных организаций в валюте РФ </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-1,5</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0,5</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0,5</a:t>
                      </a:r>
                    </a:p>
                  </a:txBody>
                  <a:tcPr marL="9525" marR="9525" marT="9525" marB="0" anchor="ctr">
                    <a:lnL>
                      <a:noFill/>
                    </a:lnL>
                    <a:lnR>
                      <a:noFill/>
                    </a:lnR>
                    <a:lnT>
                      <a:noFill/>
                    </a:lnT>
                    <a:lnB>
                      <a:noFill/>
                    </a:lnB>
                  </a:tcPr>
                </a:tc>
              </a:tr>
              <a:tr h="247035">
                <a:tc>
                  <a:txBody>
                    <a:bodyPr/>
                    <a:lstStyle/>
                    <a:p>
                      <a:pPr algn="l" rtl="0" fontAlgn="ctr"/>
                      <a:r>
                        <a:rPr lang="ru-RU" sz="1300" b="0" i="0" u="none" strike="noStrike" dirty="0">
                          <a:solidFill>
                            <a:srgbClr val="000000"/>
                          </a:solidFill>
                          <a:latin typeface="Proxima Nova Rg"/>
                        </a:rPr>
                        <a:t>получение </a:t>
                      </a:r>
                    </a:p>
                  </a:txBody>
                  <a:tcPr marL="9525" marR="9525" marT="9525" marB="0" anchor="ctr">
                    <a:lnL>
                      <a:noFill/>
                    </a:lnL>
                    <a:lnR>
                      <a:noFill/>
                    </a:lnR>
                    <a:lnT>
                      <a:noFill/>
                    </a:lnT>
                    <a:lnB>
                      <a:noFill/>
                    </a:lnB>
                  </a:tcPr>
                </a:tc>
                <a:tc>
                  <a:txBody>
                    <a:bodyPr/>
                    <a:lstStyle/>
                    <a:p>
                      <a:pPr algn="ctr" rtl="0" fontAlgn="ctr"/>
                      <a:r>
                        <a:rPr lang="ru-RU" sz="1300" b="0" i="0" u="none" strike="noStrike" dirty="0" smtClean="0">
                          <a:solidFill>
                            <a:srgbClr val="000000"/>
                          </a:solidFill>
                          <a:latin typeface="Proxima Nova Rg"/>
                        </a:rPr>
                        <a:t>9</a:t>
                      </a:r>
                      <a:endParaRPr lang="ru-RU" sz="1300" b="0" i="0" u="none" strike="noStrike" dirty="0">
                        <a:solidFill>
                          <a:srgbClr val="000000"/>
                        </a:solidFill>
                        <a:latin typeface="Proxima Nova Rg"/>
                      </a:endParaRP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4,5</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4,5</a:t>
                      </a:r>
                    </a:p>
                  </a:txBody>
                  <a:tcPr marL="9525" marR="9525" marT="9525" marB="0" anchor="ctr">
                    <a:lnL>
                      <a:noFill/>
                    </a:lnL>
                    <a:lnR>
                      <a:noFill/>
                    </a:lnR>
                    <a:lnT>
                      <a:noFill/>
                    </a:lnT>
                    <a:lnB>
                      <a:noFill/>
                    </a:lnB>
                  </a:tcPr>
                </a:tc>
              </a:tr>
              <a:tr h="238642">
                <a:tc>
                  <a:txBody>
                    <a:bodyPr/>
                    <a:lstStyle/>
                    <a:p>
                      <a:pPr algn="l" rtl="0" fontAlgn="ctr"/>
                      <a:r>
                        <a:rPr lang="ru-RU" sz="1300" b="0" i="0" u="none" strike="noStrike" dirty="0">
                          <a:solidFill>
                            <a:srgbClr val="000000"/>
                          </a:solidFill>
                          <a:latin typeface="Proxima Nova Rg"/>
                        </a:rPr>
                        <a:t>погашение </a:t>
                      </a:r>
                    </a:p>
                  </a:txBody>
                  <a:tcPr marL="9525" marR="9525" marT="9525" marB="0" anchor="ctr">
                    <a:lnL>
                      <a:noFill/>
                    </a:lnL>
                    <a:lnR>
                      <a:noFill/>
                    </a:lnR>
                    <a:lnT>
                      <a:noFill/>
                    </a:lnT>
                    <a:lnB>
                      <a:noFill/>
                    </a:lnB>
                  </a:tcPr>
                </a:tc>
                <a:tc>
                  <a:txBody>
                    <a:bodyPr/>
                    <a:lstStyle/>
                    <a:p>
                      <a:pPr algn="ctr" rtl="0" fontAlgn="ctr"/>
                      <a:r>
                        <a:rPr lang="ru-RU" sz="1300" b="0" i="0" u="none" strike="noStrike">
                          <a:solidFill>
                            <a:srgbClr val="000000"/>
                          </a:solidFill>
                          <a:latin typeface="Proxima Nova Rg"/>
                        </a:rPr>
                        <a:t>-10,5</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a:t>
                      </a:r>
                      <a:r>
                        <a:rPr lang="ru-RU" sz="1300" b="0" i="0" u="none" strike="noStrike" dirty="0" smtClean="0">
                          <a:solidFill>
                            <a:srgbClr val="000000"/>
                          </a:solidFill>
                          <a:latin typeface="Proxima Nova Rg"/>
                        </a:rPr>
                        <a:t>4,0</a:t>
                      </a:r>
                      <a:endParaRPr lang="ru-RU" sz="1300" b="0" i="0" u="none" strike="noStrike" dirty="0">
                        <a:solidFill>
                          <a:srgbClr val="000000"/>
                        </a:solidFill>
                        <a:latin typeface="Proxima Nova Rg"/>
                      </a:endParaRP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a:t>
                      </a:r>
                      <a:r>
                        <a:rPr lang="ru-RU" sz="1300" b="0" i="0" u="none" strike="noStrike" dirty="0" smtClean="0">
                          <a:solidFill>
                            <a:srgbClr val="000000"/>
                          </a:solidFill>
                          <a:latin typeface="Proxima Nova Rg"/>
                        </a:rPr>
                        <a:t>4,0</a:t>
                      </a:r>
                      <a:endParaRPr lang="ru-RU" sz="1300" b="0" i="0" u="none" strike="noStrike" dirty="0">
                        <a:solidFill>
                          <a:srgbClr val="000000"/>
                        </a:solidFill>
                        <a:latin typeface="Proxima Nova Rg"/>
                      </a:endParaRPr>
                    </a:p>
                  </a:txBody>
                  <a:tcPr marL="9525" marR="9525" marT="9525" marB="0" anchor="ctr">
                    <a:lnL>
                      <a:noFill/>
                    </a:lnL>
                    <a:lnR>
                      <a:noFill/>
                    </a:lnR>
                    <a:lnT>
                      <a:noFill/>
                    </a:lnT>
                    <a:lnB>
                      <a:noFill/>
                    </a:lnB>
                  </a:tcPr>
                </a:tc>
              </a:tr>
              <a:tr h="732937">
                <a:tc>
                  <a:txBody>
                    <a:bodyPr/>
                    <a:lstStyle/>
                    <a:p>
                      <a:pPr algn="l" rtl="0" fontAlgn="ctr"/>
                      <a:r>
                        <a:rPr lang="ru-RU" sz="1300" b="0" i="0" u="none" strike="noStrike" dirty="0">
                          <a:solidFill>
                            <a:srgbClr val="000000"/>
                          </a:solidFill>
                          <a:latin typeface="Proxima Nova Rg"/>
                        </a:rPr>
                        <a:t>Бюджетные кредиты от других бюджетов бюджетной системы РФ </a:t>
                      </a:r>
                    </a:p>
                  </a:txBody>
                  <a:tcPr marL="9525" marR="9525" marT="9525" marB="0" anchor="ctr">
                    <a:lnL>
                      <a:noFill/>
                    </a:lnL>
                    <a:lnR>
                      <a:noFill/>
                    </a:lnR>
                    <a:lnT>
                      <a:noFill/>
                    </a:lnT>
                    <a:lnB>
                      <a:noFill/>
                    </a:lnB>
                  </a:tcPr>
                </a:tc>
                <a:tc>
                  <a:txBody>
                    <a:bodyPr/>
                    <a:lstStyle/>
                    <a:p>
                      <a:pPr algn="ctr" rtl="0" fontAlgn="ctr"/>
                      <a:r>
                        <a:rPr lang="ru-RU" sz="1300" b="0" i="0" u="none" strike="noStrike">
                          <a:solidFill>
                            <a:srgbClr val="000000"/>
                          </a:solidFill>
                          <a:latin typeface="Proxima Nova Rg"/>
                        </a:rPr>
                        <a:t>-1,4</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-0,8</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-0,8</a:t>
                      </a:r>
                    </a:p>
                  </a:txBody>
                  <a:tcPr marL="9525" marR="9525" marT="9525" marB="0" anchor="ctr">
                    <a:lnL>
                      <a:noFill/>
                    </a:lnL>
                    <a:lnR>
                      <a:noFill/>
                    </a:lnR>
                    <a:lnT>
                      <a:noFill/>
                    </a:lnT>
                    <a:lnB>
                      <a:noFill/>
                    </a:lnB>
                  </a:tcPr>
                </a:tc>
              </a:tr>
              <a:tr h="288032">
                <a:tc>
                  <a:txBody>
                    <a:bodyPr/>
                    <a:lstStyle/>
                    <a:p>
                      <a:pPr algn="l" rtl="0" fontAlgn="b"/>
                      <a:r>
                        <a:rPr lang="ru-RU" sz="1300" b="0" i="0" u="none" strike="noStrike" dirty="0">
                          <a:solidFill>
                            <a:srgbClr val="000000"/>
                          </a:solidFill>
                          <a:latin typeface="Proxima Nova Rg"/>
                        </a:rPr>
                        <a:t>получение </a:t>
                      </a:r>
                    </a:p>
                  </a:txBody>
                  <a:tcPr marL="9525" marR="9525" marT="9525" marB="0" anchor="b">
                    <a:lnL>
                      <a:noFill/>
                    </a:lnL>
                    <a:lnR>
                      <a:noFill/>
                    </a:lnR>
                    <a:lnT>
                      <a:noFill/>
                    </a:lnT>
                    <a:lnB>
                      <a:noFill/>
                    </a:lnB>
                  </a:tcPr>
                </a:tc>
                <a:tc>
                  <a:txBody>
                    <a:bodyPr/>
                    <a:lstStyle/>
                    <a:p>
                      <a:pPr algn="ctr" rtl="0" fontAlgn="b"/>
                      <a:r>
                        <a:rPr lang="ru-RU" sz="1300" b="0" i="0" u="none" strike="noStrike" dirty="0">
                          <a:solidFill>
                            <a:srgbClr val="000000"/>
                          </a:solidFill>
                          <a:latin typeface="Proxima Nova Rg"/>
                        </a:rPr>
                        <a:t>1,3</a:t>
                      </a:r>
                    </a:p>
                  </a:txBody>
                  <a:tcPr marL="9525" marR="9525" marT="9525" marB="0" anchor="b">
                    <a:lnL>
                      <a:noFill/>
                    </a:lnL>
                    <a:lnR>
                      <a:noFill/>
                    </a:lnR>
                    <a:lnT>
                      <a:noFill/>
                    </a:lnT>
                    <a:lnB>
                      <a:noFill/>
                    </a:lnB>
                  </a:tcPr>
                </a:tc>
                <a:tc>
                  <a:txBody>
                    <a:bodyPr/>
                    <a:lstStyle/>
                    <a:p>
                      <a:pPr algn="ctr" rtl="0" fontAlgn="b"/>
                      <a:r>
                        <a:rPr lang="ru-RU" sz="1300" b="0" i="0" u="none" strike="noStrike" dirty="0" smtClean="0">
                          <a:solidFill>
                            <a:srgbClr val="000000"/>
                          </a:solidFill>
                          <a:latin typeface="Proxima Nova Rg"/>
                        </a:rPr>
                        <a:t>2,0</a:t>
                      </a:r>
                      <a:endParaRPr lang="ru-RU" sz="1300" b="0" i="0" u="none" strike="noStrike" dirty="0">
                        <a:solidFill>
                          <a:srgbClr val="000000"/>
                        </a:solidFill>
                        <a:latin typeface="Proxima Nova Rg"/>
                      </a:endParaRPr>
                    </a:p>
                  </a:txBody>
                  <a:tcPr marL="9525" marR="9525" marT="9525" marB="0" anchor="b">
                    <a:lnL>
                      <a:noFill/>
                    </a:lnL>
                    <a:lnR>
                      <a:noFill/>
                    </a:lnR>
                    <a:lnT>
                      <a:noFill/>
                    </a:lnT>
                    <a:lnB>
                      <a:noFill/>
                    </a:lnB>
                  </a:tcPr>
                </a:tc>
                <a:tc>
                  <a:txBody>
                    <a:bodyPr/>
                    <a:lstStyle/>
                    <a:p>
                      <a:pPr algn="ctr" rtl="0" fontAlgn="b"/>
                      <a:r>
                        <a:rPr lang="ru-RU" sz="1300" b="0" i="0" u="none" strike="noStrike" dirty="0" smtClean="0">
                          <a:solidFill>
                            <a:srgbClr val="000000"/>
                          </a:solidFill>
                          <a:latin typeface="Proxima Nova Rg"/>
                        </a:rPr>
                        <a:t>2,0</a:t>
                      </a:r>
                      <a:endParaRPr lang="ru-RU" sz="1300" b="0" i="0" u="none" strike="noStrike" dirty="0">
                        <a:solidFill>
                          <a:srgbClr val="000000"/>
                        </a:solidFill>
                        <a:latin typeface="Proxima Nova Rg"/>
                      </a:endParaRPr>
                    </a:p>
                  </a:txBody>
                  <a:tcPr marL="9525" marR="9525" marT="9525" marB="0" anchor="b">
                    <a:lnL>
                      <a:noFill/>
                    </a:lnL>
                    <a:lnR>
                      <a:noFill/>
                    </a:lnR>
                    <a:lnT>
                      <a:noFill/>
                    </a:lnT>
                    <a:lnB>
                      <a:noFill/>
                    </a:lnB>
                  </a:tcPr>
                </a:tc>
              </a:tr>
              <a:tr h="288032">
                <a:tc>
                  <a:txBody>
                    <a:bodyPr/>
                    <a:lstStyle/>
                    <a:p>
                      <a:pPr algn="l" rtl="0" fontAlgn="ctr"/>
                      <a:r>
                        <a:rPr lang="ru-RU" sz="1300" b="0" i="0" u="none" strike="noStrike" dirty="0">
                          <a:solidFill>
                            <a:srgbClr val="000000"/>
                          </a:solidFill>
                          <a:latin typeface="Proxima Nova Rg"/>
                        </a:rPr>
                        <a:t>погашение </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-2,7</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-2,8</a:t>
                      </a:r>
                    </a:p>
                  </a:txBody>
                  <a:tcPr marL="9525" marR="9525" marT="9525" marB="0" anchor="ctr">
                    <a:lnL>
                      <a:noFill/>
                    </a:lnL>
                    <a:lnR>
                      <a:noFill/>
                    </a:lnR>
                    <a:lnT>
                      <a:noFill/>
                    </a:lnT>
                    <a:lnB>
                      <a:noFill/>
                    </a:lnB>
                  </a:tcPr>
                </a:tc>
                <a:tc>
                  <a:txBody>
                    <a:bodyPr/>
                    <a:lstStyle/>
                    <a:p>
                      <a:pPr algn="ctr" rtl="0" fontAlgn="ctr"/>
                      <a:r>
                        <a:rPr lang="ru-RU" sz="1300" b="0" i="0" u="none" strike="noStrike" dirty="0">
                          <a:solidFill>
                            <a:srgbClr val="000000"/>
                          </a:solidFill>
                          <a:latin typeface="Proxima Nova Rg"/>
                        </a:rPr>
                        <a:t>-2,8</a:t>
                      </a:r>
                    </a:p>
                  </a:txBody>
                  <a:tcPr marL="9525" marR="9525" marT="9525" marB="0" anchor="ctr">
                    <a:lnL>
                      <a:noFill/>
                    </a:lnL>
                    <a:lnR>
                      <a:noFill/>
                    </a:lnR>
                    <a:lnT>
                      <a:noFill/>
                    </a:lnT>
                    <a:lnB>
                      <a:noFill/>
                    </a:lnB>
                  </a:tcPr>
                </a:tc>
              </a:tr>
              <a:tr h="720080">
                <a:tc>
                  <a:txBody>
                    <a:bodyPr/>
                    <a:lstStyle/>
                    <a:p>
                      <a:pPr algn="l" rtl="0" fontAlgn="b"/>
                      <a:r>
                        <a:rPr lang="ru-RU" sz="1300" b="0" i="0" u="none" strike="noStrike" dirty="0">
                          <a:solidFill>
                            <a:srgbClr val="000000"/>
                          </a:solidFill>
                          <a:latin typeface="Proxima Nova Rg"/>
                        </a:rPr>
                        <a:t>Иные источники внутреннего финансирования дефицита бюджета </a:t>
                      </a:r>
                    </a:p>
                  </a:txBody>
                  <a:tcPr marL="9525" marR="9525" marT="9525" marB="0" anchor="b">
                    <a:lnL>
                      <a:noFill/>
                    </a:lnL>
                    <a:lnR>
                      <a:noFill/>
                    </a:lnR>
                    <a:lnT>
                      <a:noFill/>
                    </a:lnT>
                    <a:lnB>
                      <a:noFill/>
                    </a:lnB>
                  </a:tcPr>
                </a:tc>
                <a:tc>
                  <a:txBody>
                    <a:bodyPr/>
                    <a:lstStyle/>
                    <a:p>
                      <a:pPr algn="ctr" rtl="0" fontAlgn="b"/>
                      <a:r>
                        <a:rPr lang="ru-RU" sz="1300" b="0" i="0" u="none" strike="noStrike" dirty="0">
                          <a:solidFill>
                            <a:srgbClr val="000000"/>
                          </a:solidFill>
                          <a:latin typeface="Proxima Nova Rg"/>
                        </a:rPr>
                        <a:t>0,05</a:t>
                      </a:r>
                    </a:p>
                  </a:txBody>
                  <a:tcPr marL="9525" marR="9525" marT="9525" marB="0" anchor="b">
                    <a:lnL>
                      <a:noFill/>
                    </a:lnL>
                    <a:lnR>
                      <a:noFill/>
                    </a:lnR>
                    <a:lnT>
                      <a:noFill/>
                    </a:lnT>
                    <a:lnB>
                      <a:noFill/>
                    </a:lnB>
                  </a:tcPr>
                </a:tc>
                <a:tc>
                  <a:txBody>
                    <a:bodyPr/>
                    <a:lstStyle/>
                    <a:p>
                      <a:pPr algn="ctr" rtl="0" fontAlgn="b"/>
                      <a:r>
                        <a:rPr lang="ru-RU" sz="1300" b="0" i="0" u="none" strike="noStrike" dirty="0">
                          <a:solidFill>
                            <a:srgbClr val="000000"/>
                          </a:solidFill>
                          <a:latin typeface="Proxima Nova Rg"/>
                        </a:rPr>
                        <a:t>1,1</a:t>
                      </a:r>
                    </a:p>
                  </a:txBody>
                  <a:tcPr marL="9525" marR="9525" marT="9525" marB="0" anchor="b">
                    <a:lnL>
                      <a:noFill/>
                    </a:lnL>
                    <a:lnR>
                      <a:noFill/>
                    </a:lnR>
                    <a:lnT>
                      <a:noFill/>
                    </a:lnT>
                    <a:lnB>
                      <a:noFill/>
                    </a:lnB>
                  </a:tcPr>
                </a:tc>
                <a:tc>
                  <a:txBody>
                    <a:bodyPr/>
                    <a:lstStyle/>
                    <a:p>
                      <a:pPr algn="ctr" rtl="0" fontAlgn="b"/>
                      <a:r>
                        <a:rPr lang="ru-RU" sz="1300" b="0" i="0" u="none" strike="noStrike" dirty="0">
                          <a:solidFill>
                            <a:srgbClr val="000000"/>
                          </a:solidFill>
                          <a:latin typeface="Proxima Nova Rg"/>
                        </a:rPr>
                        <a:t>0,3</a:t>
                      </a:r>
                    </a:p>
                  </a:txBody>
                  <a:tcPr marL="9525" marR="9525" marT="9525" marB="0" anchor="b">
                    <a:lnL>
                      <a:noFill/>
                    </a:lnL>
                    <a:lnR>
                      <a:noFill/>
                    </a:lnR>
                    <a:lnT>
                      <a:noFill/>
                    </a:lnT>
                    <a:lnB>
                      <a:noFill/>
                    </a:lnB>
                  </a:tcPr>
                </a:tc>
              </a:tr>
            </a:tbl>
          </a:graphicData>
        </a:graphic>
      </p:graphicFrame>
      <p:cxnSp>
        <p:nvCxnSpPr>
          <p:cNvPr id="17" name="Прямая соединительная линия 16"/>
          <p:cNvCxnSpPr/>
          <p:nvPr/>
        </p:nvCxnSpPr>
        <p:spPr>
          <a:xfrm rot="5400000">
            <a:off x="2106076" y="4094724"/>
            <a:ext cx="4500594" cy="794"/>
          </a:xfrm>
          <a:prstGeom prst="line">
            <a:avLst/>
          </a:prstGeom>
          <a:ln w="19050" cmpd="sng">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3 раздел.jpg"/>
          <p:cNvPicPr>
            <a:picLocks noChangeAspect="1" noChangeArrowheads="1"/>
          </p:cNvPicPr>
          <p:nvPr/>
        </p:nvPicPr>
        <p:blipFill>
          <a:blip r:embed="rId2" cstate="print"/>
          <a:srcRect/>
          <a:stretch>
            <a:fillRect/>
          </a:stretch>
        </p:blipFill>
        <p:spPr bwMode="auto">
          <a:xfrm>
            <a:off x="-555418" y="0"/>
            <a:ext cx="9699418" cy="6858000"/>
          </a:xfrm>
          <a:prstGeom prst="rect">
            <a:avLst/>
          </a:prstGeom>
          <a:noFill/>
        </p:spPr>
      </p:pic>
      <p:sp>
        <p:nvSpPr>
          <p:cNvPr id="6" name="Заголовок 1"/>
          <p:cNvSpPr txBox="1">
            <a:spLocks/>
          </p:cNvSpPr>
          <p:nvPr/>
        </p:nvSpPr>
        <p:spPr>
          <a:xfrm>
            <a:off x="928662" y="3000372"/>
            <a:ext cx="5286412" cy="164307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ts val="3500"/>
              </a:lnSpc>
              <a:spcBef>
                <a:spcPts val="0"/>
              </a:spcBef>
              <a:spcAft>
                <a:spcPts val="0"/>
              </a:spcAft>
              <a:buClrTx/>
              <a:buSzTx/>
              <a:buFontTx/>
              <a:buNone/>
              <a:tabLst/>
              <a:defRPr/>
            </a:pPr>
            <a:r>
              <a:rPr kumimoji="0" lang="ru-RU" sz="2500" b="0" i="0" u="none" strike="noStrike" kern="1200" cap="none" spc="0" normalizeH="0" baseline="0" noProof="0" dirty="0" smtClean="0">
                <a:ln>
                  <a:noFill/>
                </a:ln>
                <a:solidFill>
                  <a:schemeClr val="tx1"/>
                </a:solidFill>
                <a:effectLst/>
                <a:uLnTx/>
                <a:uFillTx/>
                <a:latin typeface="Proxima Nova Lt" pitchFamily="50" charset="0"/>
                <a:ea typeface="Tahoma" pitchFamily="34" charset="0"/>
                <a:cs typeface="Times New Roman" pitchFamily="18" charset="0"/>
              </a:rPr>
              <a:t>Основные </a:t>
            </a:r>
          </a:p>
          <a:p>
            <a:pPr marL="0" marR="0" lvl="0" indent="0" algn="l" defTabSz="914400" rtl="0" eaLnBrk="1" fontAlgn="auto" latinLnBrk="0" hangingPunct="1">
              <a:lnSpc>
                <a:spcPts val="3500"/>
              </a:lnSpc>
              <a:spcBef>
                <a:spcPts val="0"/>
              </a:spcBef>
              <a:spcAft>
                <a:spcPts val="0"/>
              </a:spcAft>
              <a:buClrTx/>
              <a:buSzTx/>
              <a:buFontTx/>
              <a:buNone/>
              <a:tabLst/>
              <a:defRPr/>
            </a:pPr>
            <a:r>
              <a:rPr lang="ru-RU" sz="2500" dirty="0" err="1" smtClean="0">
                <a:latin typeface="Proxima Nova Lt" pitchFamily="50" charset="0"/>
                <a:ea typeface="Tahoma" pitchFamily="34" charset="0"/>
                <a:cs typeface="Times New Roman" pitchFamily="18" charset="0"/>
              </a:rPr>
              <a:t>х</a:t>
            </a:r>
            <a:r>
              <a:rPr kumimoji="0" lang="ru-RU" sz="2500" b="0" i="0" u="none" strike="noStrike" kern="1200" cap="none" spc="0" normalizeH="0" baseline="0" noProof="0" dirty="0" err="1" smtClean="0">
                <a:ln>
                  <a:noFill/>
                </a:ln>
                <a:solidFill>
                  <a:schemeClr val="tx1"/>
                </a:solidFill>
                <a:effectLst/>
                <a:uLnTx/>
                <a:uFillTx/>
                <a:latin typeface="Proxima Nova Lt" pitchFamily="50" charset="0"/>
                <a:ea typeface="Tahoma" pitchFamily="34" charset="0"/>
                <a:cs typeface="Times New Roman" pitchFamily="18" charset="0"/>
              </a:rPr>
              <a:t>арактеристики</a:t>
            </a:r>
            <a:r>
              <a:rPr kumimoji="0" lang="ru-RU" sz="2500" b="0" i="0" u="none" strike="noStrike" kern="1200" cap="none" spc="0" normalizeH="0" baseline="0" noProof="0" dirty="0" smtClean="0">
                <a:ln>
                  <a:noFill/>
                </a:ln>
                <a:solidFill>
                  <a:schemeClr val="tx1"/>
                </a:solidFill>
                <a:effectLst/>
                <a:uLnTx/>
                <a:uFillTx/>
                <a:latin typeface="Proxima Nova Lt" pitchFamily="50" charset="0"/>
                <a:ea typeface="Tahoma" pitchFamily="34" charset="0"/>
                <a:cs typeface="Times New Roman" pitchFamily="18" charset="0"/>
              </a:rPr>
              <a:t> областного</a:t>
            </a:r>
            <a:r>
              <a:rPr kumimoji="0" lang="ru-RU" sz="2500" b="0" i="0" u="none" strike="noStrike" kern="1200" cap="none" spc="0" normalizeH="0" noProof="0" dirty="0" smtClean="0">
                <a:ln>
                  <a:noFill/>
                </a:ln>
                <a:solidFill>
                  <a:schemeClr val="tx1"/>
                </a:solidFill>
                <a:effectLst/>
                <a:uLnTx/>
                <a:uFillTx/>
                <a:latin typeface="Proxima Nova Lt" pitchFamily="50" charset="0"/>
                <a:ea typeface="Tahoma" pitchFamily="34" charset="0"/>
                <a:cs typeface="Times New Roman" pitchFamily="18" charset="0"/>
              </a:rPr>
              <a:t>  </a:t>
            </a:r>
            <a:r>
              <a:rPr kumimoji="0" lang="ru-RU" sz="2500" b="0" i="0" u="none" strike="noStrike" kern="1200" cap="none" spc="0" normalizeH="0" baseline="0" noProof="0" dirty="0" smtClean="0">
                <a:ln>
                  <a:noFill/>
                </a:ln>
                <a:solidFill>
                  <a:schemeClr val="tx1"/>
                </a:solidFill>
                <a:effectLst/>
                <a:uLnTx/>
                <a:uFillTx/>
                <a:latin typeface="Proxima Nova Lt" pitchFamily="50" charset="0"/>
                <a:ea typeface="Tahoma" pitchFamily="34" charset="0"/>
                <a:cs typeface="Times New Roman" pitchFamily="18" charset="0"/>
              </a:rPr>
              <a:t>бюджета</a:t>
            </a:r>
          </a:p>
        </p:txBody>
      </p:sp>
      <p:sp>
        <p:nvSpPr>
          <p:cNvPr id="4" name="Номер слайда 3"/>
          <p:cNvSpPr>
            <a:spLocks noGrp="1"/>
          </p:cNvSpPr>
          <p:nvPr>
            <p:ph type="sldNum" sz="quarter" idx="12"/>
          </p:nvPr>
        </p:nvSpPr>
        <p:spPr/>
        <p:txBody>
          <a:bodyPr/>
          <a:lstStyle/>
          <a:p>
            <a:fld id="{34AAB390-896A-4703-BE4C-2EDB5FA2DF14}" type="slidenum">
              <a:rPr lang="ru-RU" smtClean="0"/>
              <a:pPr/>
              <a:t>15</a:t>
            </a:fld>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troyan\Desktop\нечпай.png"/>
          <p:cNvPicPr>
            <a:picLocks noChangeAspect="1" noChangeArrowheads="1"/>
          </p:cNvPicPr>
          <p:nvPr/>
        </p:nvPicPr>
        <p:blipFill>
          <a:blip r:embed="rId2" cstate="print"/>
          <a:srcRect/>
          <a:stretch>
            <a:fillRect/>
          </a:stretch>
        </p:blipFill>
        <p:spPr bwMode="auto">
          <a:xfrm>
            <a:off x="-403260" y="-33362"/>
            <a:ext cx="9699452" cy="6858024"/>
          </a:xfrm>
          <a:prstGeom prst="rect">
            <a:avLst/>
          </a:prstGeom>
          <a:noFill/>
        </p:spPr>
      </p:pic>
      <p:sp>
        <p:nvSpPr>
          <p:cNvPr id="5" name="Прямоугольник 4"/>
          <p:cNvSpPr/>
          <p:nvPr/>
        </p:nvSpPr>
        <p:spPr>
          <a:xfrm>
            <a:off x="3786182" y="2571744"/>
            <a:ext cx="928694" cy="369332"/>
          </a:xfrm>
          <a:prstGeom prst="rect">
            <a:avLst/>
          </a:prstGeom>
        </p:spPr>
        <p:txBody>
          <a:bodyPr wrap="square">
            <a:spAutoFit/>
          </a:bodyPr>
          <a:lstStyle/>
          <a:p>
            <a:r>
              <a:rPr lang="ru-RU" b="1" dirty="0" smtClean="0">
                <a:latin typeface="Proxima Nova Bl" pitchFamily="50" charset="0"/>
              </a:rPr>
              <a:t>2017</a:t>
            </a:r>
            <a:endParaRPr lang="ru-RU" b="1" dirty="0">
              <a:latin typeface="Proxima Nova Bl" pitchFamily="50" charset="0"/>
            </a:endParaRPr>
          </a:p>
        </p:txBody>
      </p:sp>
      <p:sp>
        <p:nvSpPr>
          <p:cNvPr id="7" name="Прямоугольник 6"/>
          <p:cNvSpPr/>
          <p:nvPr/>
        </p:nvSpPr>
        <p:spPr>
          <a:xfrm>
            <a:off x="3786182" y="3929066"/>
            <a:ext cx="928694" cy="369332"/>
          </a:xfrm>
          <a:prstGeom prst="rect">
            <a:avLst/>
          </a:prstGeom>
        </p:spPr>
        <p:txBody>
          <a:bodyPr wrap="square">
            <a:spAutoFit/>
          </a:bodyPr>
          <a:lstStyle/>
          <a:p>
            <a:r>
              <a:rPr lang="ru-RU" b="1" dirty="0" smtClean="0">
                <a:latin typeface="Proxima Nova Bl" pitchFamily="50" charset="0"/>
              </a:rPr>
              <a:t>2018</a:t>
            </a:r>
            <a:endParaRPr lang="ru-RU" b="1" dirty="0">
              <a:latin typeface="Proxima Nova Bl" pitchFamily="50" charset="0"/>
            </a:endParaRPr>
          </a:p>
        </p:txBody>
      </p:sp>
      <p:sp>
        <p:nvSpPr>
          <p:cNvPr id="10" name="Прямоугольник 9"/>
          <p:cNvSpPr/>
          <p:nvPr/>
        </p:nvSpPr>
        <p:spPr>
          <a:xfrm>
            <a:off x="5148266" y="2433630"/>
            <a:ext cx="928694" cy="307777"/>
          </a:xfrm>
          <a:prstGeom prst="rect">
            <a:avLst/>
          </a:prstGeom>
        </p:spPr>
        <p:txBody>
          <a:bodyPr wrap="square">
            <a:spAutoFit/>
          </a:bodyPr>
          <a:lstStyle/>
          <a:p>
            <a:r>
              <a:rPr lang="ru-RU" sz="1400" b="1" dirty="0" smtClean="0">
                <a:solidFill>
                  <a:schemeClr val="bg1"/>
                </a:solidFill>
                <a:latin typeface="Proxima Nova Lt" pitchFamily="50" charset="0"/>
              </a:rPr>
              <a:t>49,1</a:t>
            </a:r>
            <a:endParaRPr lang="ru-RU" sz="1400" b="1" dirty="0">
              <a:solidFill>
                <a:schemeClr val="bg1"/>
              </a:solidFill>
              <a:latin typeface="Proxima Nova Lt" pitchFamily="50" charset="0"/>
            </a:endParaRPr>
          </a:p>
        </p:txBody>
      </p:sp>
      <p:sp>
        <p:nvSpPr>
          <p:cNvPr id="11" name="Прямоугольник 10"/>
          <p:cNvSpPr/>
          <p:nvPr/>
        </p:nvSpPr>
        <p:spPr>
          <a:xfrm>
            <a:off x="5143504" y="2906909"/>
            <a:ext cx="928694" cy="307777"/>
          </a:xfrm>
          <a:prstGeom prst="rect">
            <a:avLst/>
          </a:prstGeom>
        </p:spPr>
        <p:txBody>
          <a:bodyPr wrap="square">
            <a:spAutoFit/>
          </a:bodyPr>
          <a:lstStyle/>
          <a:p>
            <a:r>
              <a:rPr lang="ru-RU" sz="1400" b="1" dirty="0" smtClean="0">
                <a:solidFill>
                  <a:schemeClr val="bg1"/>
                </a:solidFill>
                <a:latin typeface="Proxima Nova Lt" pitchFamily="50" charset="0"/>
              </a:rPr>
              <a:t>46,2</a:t>
            </a:r>
            <a:endParaRPr lang="ru-RU" sz="1400" b="1" dirty="0">
              <a:solidFill>
                <a:schemeClr val="bg1"/>
              </a:solidFill>
              <a:latin typeface="Proxima Nova Lt" pitchFamily="50" charset="0"/>
            </a:endParaRPr>
          </a:p>
        </p:txBody>
      </p:sp>
      <p:sp>
        <p:nvSpPr>
          <p:cNvPr id="12" name="Прямоугольник 11"/>
          <p:cNvSpPr/>
          <p:nvPr/>
        </p:nvSpPr>
        <p:spPr>
          <a:xfrm>
            <a:off x="7307282" y="3013072"/>
            <a:ext cx="857256" cy="307777"/>
          </a:xfrm>
          <a:prstGeom prst="rect">
            <a:avLst/>
          </a:prstGeom>
        </p:spPr>
        <p:txBody>
          <a:bodyPr wrap="square">
            <a:spAutoFit/>
          </a:bodyPr>
          <a:lstStyle/>
          <a:p>
            <a:r>
              <a:rPr lang="ru-RU" sz="1400" b="1" dirty="0" smtClean="0">
                <a:solidFill>
                  <a:schemeClr val="bg1"/>
                </a:solidFill>
                <a:latin typeface="Proxima Nova Lt" pitchFamily="50" charset="0"/>
              </a:rPr>
              <a:t>2,9</a:t>
            </a:r>
            <a:endParaRPr lang="ru-RU" sz="1400" b="1" dirty="0">
              <a:solidFill>
                <a:schemeClr val="bg1"/>
              </a:solidFill>
              <a:latin typeface="Proxima Nova Lt" pitchFamily="50" charset="0"/>
            </a:endParaRPr>
          </a:p>
        </p:txBody>
      </p:sp>
      <p:sp>
        <p:nvSpPr>
          <p:cNvPr id="20" name="Прямоугольник 19"/>
          <p:cNvSpPr/>
          <p:nvPr/>
        </p:nvSpPr>
        <p:spPr>
          <a:xfrm>
            <a:off x="5140963" y="3805955"/>
            <a:ext cx="928694" cy="307777"/>
          </a:xfrm>
          <a:prstGeom prst="rect">
            <a:avLst/>
          </a:prstGeom>
        </p:spPr>
        <p:txBody>
          <a:bodyPr wrap="square">
            <a:spAutoFit/>
          </a:bodyPr>
          <a:lstStyle/>
          <a:p>
            <a:r>
              <a:rPr lang="ru-RU" sz="1400" b="1" dirty="0" smtClean="0">
                <a:solidFill>
                  <a:schemeClr val="bg1"/>
                </a:solidFill>
                <a:latin typeface="Proxima Nova Lt" pitchFamily="50" charset="0"/>
              </a:rPr>
              <a:t>53,7</a:t>
            </a:r>
            <a:endParaRPr lang="ru-RU" sz="1400" b="1" dirty="0">
              <a:solidFill>
                <a:schemeClr val="bg1"/>
              </a:solidFill>
              <a:latin typeface="Proxima Nova Lt" pitchFamily="50" charset="0"/>
            </a:endParaRPr>
          </a:p>
        </p:txBody>
      </p:sp>
      <p:sp>
        <p:nvSpPr>
          <p:cNvPr id="13" name="Номер слайда 12"/>
          <p:cNvSpPr>
            <a:spLocks noGrp="1"/>
          </p:cNvSpPr>
          <p:nvPr>
            <p:ph type="sldNum" sz="quarter" idx="12"/>
          </p:nvPr>
        </p:nvSpPr>
        <p:spPr/>
        <p:txBody>
          <a:bodyPr/>
          <a:lstStyle/>
          <a:p>
            <a:fld id="{34AAB390-896A-4703-BE4C-2EDB5FA2DF14}" type="slidenum">
              <a:rPr lang="ru-RU" smtClean="0"/>
              <a:pPr/>
              <a:t>16</a:t>
            </a:fld>
            <a:endParaRPr lang="ru-RU"/>
          </a:p>
        </p:txBody>
      </p:sp>
      <p:sp>
        <p:nvSpPr>
          <p:cNvPr id="14" name="Прямоугольник 13"/>
          <p:cNvSpPr/>
          <p:nvPr/>
        </p:nvSpPr>
        <p:spPr>
          <a:xfrm>
            <a:off x="5176581" y="4414627"/>
            <a:ext cx="928694" cy="307777"/>
          </a:xfrm>
          <a:prstGeom prst="rect">
            <a:avLst/>
          </a:prstGeom>
        </p:spPr>
        <p:txBody>
          <a:bodyPr wrap="square">
            <a:spAutoFit/>
          </a:bodyPr>
          <a:lstStyle/>
          <a:p>
            <a:r>
              <a:rPr lang="ru-RU" sz="1400" b="1" dirty="0" smtClean="0">
                <a:solidFill>
                  <a:schemeClr val="bg1"/>
                </a:solidFill>
                <a:latin typeface="Proxima Nova Lt" pitchFamily="50" charset="0"/>
              </a:rPr>
              <a:t>53,7</a:t>
            </a:r>
            <a:endParaRPr lang="ru-RU" sz="1400" b="1" dirty="0">
              <a:solidFill>
                <a:schemeClr val="bg1"/>
              </a:solidFill>
              <a:latin typeface="Proxima Nova Lt" pitchFamily="50" charset="0"/>
            </a:endParaRPr>
          </a:p>
        </p:txBody>
      </p:sp>
      <p:sp>
        <p:nvSpPr>
          <p:cNvPr id="15" name="Прямоугольник 14"/>
          <p:cNvSpPr/>
          <p:nvPr/>
        </p:nvSpPr>
        <p:spPr>
          <a:xfrm>
            <a:off x="7160581" y="4414628"/>
            <a:ext cx="928694" cy="307777"/>
          </a:xfrm>
          <a:prstGeom prst="rect">
            <a:avLst/>
          </a:prstGeom>
        </p:spPr>
        <p:txBody>
          <a:bodyPr wrap="square">
            <a:spAutoFit/>
          </a:bodyPr>
          <a:lstStyle/>
          <a:p>
            <a:r>
              <a:rPr lang="ru-RU" sz="1400" b="1" dirty="0">
                <a:solidFill>
                  <a:schemeClr val="bg1"/>
                </a:solidFill>
                <a:latin typeface="Proxima Nova Lt" pitchFamily="50" charset="0"/>
              </a:rPr>
              <a:t>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iskunova\Desktop\Новая папка\Новая папка\19 слайдй.jpg"/>
          <p:cNvPicPr>
            <a:picLocks noChangeAspect="1" noChangeArrowheads="1"/>
          </p:cNvPicPr>
          <p:nvPr/>
        </p:nvPicPr>
        <p:blipFill>
          <a:blip r:embed="rId3" cstate="print"/>
          <a:srcRect/>
          <a:stretch>
            <a:fillRect/>
          </a:stretch>
        </p:blipFill>
        <p:spPr bwMode="auto">
          <a:xfrm>
            <a:off x="-642974" y="-285776"/>
            <a:ext cx="10304970" cy="7286676"/>
          </a:xfrm>
          <a:prstGeom prst="rect">
            <a:avLst/>
          </a:prstGeom>
          <a:noFill/>
        </p:spPr>
      </p:pic>
      <p:sp>
        <p:nvSpPr>
          <p:cNvPr id="5" name="Прямоугольник 4"/>
          <p:cNvSpPr/>
          <p:nvPr/>
        </p:nvSpPr>
        <p:spPr>
          <a:xfrm>
            <a:off x="0" y="142852"/>
            <a:ext cx="9144000" cy="1415772"/>
          </a:xfrm>
          <a:prstGeom prst="rect">
            <a:avLst/>
          </a:prstGeom>
        </p:spPr>
        <p:txBody>
          <a:bodyPr wrap="square">
            <a:spAutoFit/>
          </a:bodyPr>
          <a:lstStyle/>
          <a:p>
            <a:r>
              <a:rPr lang="ru-RU" sz="2000" dirty="0" smtClean="0">
                <a:latin typeface="Proxima Nova Th" pitchFamily="50" charset="0"/>
                <a:cs typeface="Angsana New" pitchFamily="18" charset="-34"/>
              </a:rPr>
              <a:t>Рейтинг субъектов Российской Федерации по уровню  открытости бюджетных данных в</a:t>
            </a:r>
            <a:r>
              <a:rPr lang="ru-RU" sz="2000" dirty="0" smtClean="0">
                <a:latin typeface="Proxima Nova Lt" pitchFamily="50" charset="0"/>
                <a:cs typeface="Angsana New" pitchFamily="18" charset="-34"/>
              </a:rPr>
              <a:t> входящих в состав Дальневосточного Федерального округа </a:t>
            </a:r>
          </a:p>
          <a:p>
            <a:r>
              <a:rPr lang="ru-RU" sz="1000" dirty="0" smtClean="0">
                <a:latin typeface="Proxima Nova Lt" pitchFamily="50" charset="0"/>
                <a:cs typeface="Angsana New" pitchFamily="18" charset="-34"/>
              </a:rPr>
              <a:t>(составлен Научно-исследовательским финансовым институтом Минфина России)</a:t>
            </a:r>
          </a:p>
          <a:p>
            <a:endParaRPr lang="ru-RU" sz="500" b="1" dirty="0" smtClean="0">
              <a:latin typeface="Segoe UI Light" pitchFamily="34" charset="0"/>
              <a:cs typeface="Angsana New" pitchFamily="18" charset="-34"/>
            </a:endParaRPr>
          </a:p>
          <a:p>
            <a:pPr algn="ctr"/>
            <a:endParaRPr lang="ru-RU" sz="1100" dirty="0" smtClean="0">
              <a:latin typeface="Proxima Nova Lt" pitchFamily="50" charset="0"/>
              <a:cs typeface="Angsana New" pitchFamily="18" charset="-34"/>
            </a:endParaRPr>
          </a:p>
        </p:txBody>
      </p:sp>
      <p:sp>
        <p:nvSpPr>
          <p:cNvPr id="6" name="Прямоугольник 5"/>
          <p:cNvSpPr/>
          <p:nvPr/>
        </p:nvSpPr>
        <p:spPr>
          <a:xfrm>
            <a:off x="4857752" y="2500306"/>
            <a:ext cx="3214710" cy="430887"/>
          </a:xfrm>
          <a:prstGeom prst="rect">
            <a:avLst/>
          </a:prstGeom>
        </p:spPr>
        <p:txBody>
          <a:bodyPr wrap="square" numCol="2">
            <a:spAutoFit/>
          </a:bodyPr>
          <a:lstStyle/>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4269374103"/>
              </p:ext>
            </p:extLst>
          </p:nvPr>
        </p:nvGraphicFramePr>
        <p:xfrm>
          <a:off x="4716016" y="1484784"/>
          <a:ext cx="4032449" cy="4875395"/>
        </p:xfrm>
        <a:graphic>
          <a:graphicData uri="http://schemas.openxmlformats.org/drawingml/2006/table">
            <a:tbl>
              <a:tblPr firstRow="1" bandRow="1">
                <a:tableStyleId>{2D5ABB26-0587-4C30-8999-92F81FD0307C}</a:tableStyleId>
              </a:tblPr>
              <a:tblGrid>
                <a:gridCol w="604868"/>
                <a:gridCol w="646581"/>
                <a:gridCol w="695250"/>
                <a:gridCol w="2085750"/>
              </a:tblGrid>
              <a:tr h="360523">
                <a:tc>
                  <a:txBody>
                    <a:bodyPr/>
                    <a:lstStyle/>
                    <a:p>
                      <a:pPr algn="ctr">
                        <a:lnSpc>
                          <a:spcPct val="100000"/>
                        </a:lnSpc>
                      </a:pPr>
                      <a:r>
                        <a:rPr lang="ru-RU" sz="1200" dirty="0" smtClean="0">
                          <a:latin typeface="Proxima Nova Lt" pitchFamily="50" charset="0"/>
                        </a:rPr>
                        <a:t>Место</a:t>
                      </a:r>
                      <a:r>
                        <a:rPr lang="ru-RU" sz="1200" baseline="0" dirty="0" smtClean="0">
                          <a:latin typeface="Proxima Nova Lt" pitchFamily="50" charset="0"/>
                        </a:rPr>
                        <a:t> в РФ</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Место</a:t>
                      </a:r>
                      <a:r>
                        <a:rPr lang="ru-RU" sz="1200" baseline="0" dirty="0" smtClean="0">
                          <a:latin typeface="Proxima Nova Lt" pitchFamily="50" charset="0"/>
                        </a:rPr>
                        <a:t> в ДФО</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Доля %</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Регион</a:t>
                      </a:r>
                      <a:endParaRPr lang="ru-RU" sz="1200" b="0" dirty="0">
                        <a:latin typeface="Proxima Nova Lt" pitchFamily="50" charset="0"/>
                      </a:endParaRPr>
                    </a:p>
                  </a:txBody>
                  <a:tcPr/>
                </a:tc>
              </a:tr>
              <a:tr h="360523">
                <a:tc>
                  <a:txBody>
                    <a:bodyPr/>
                    <a:lstStyle/>
                    <a:p>
                      <a:pPr algn="ctr">
                        <a:lnSpc>
                          <a:spcPct val="100000"/>
                        </a:lnSpc>
                      </a:pPr>
                      <a:r>
                        <a:rPr lang="ru-RU" sz="1200" dirty="0" smtClean="0">
                          <a:latin typeface="Proxima Nova Lt" pitchFamily="50" charset="0"/>
                        </a:rPr>
                        <a:t>2</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1</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95,26</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Сахалинская область</a:t>
                      </a:r>
                      <a:endParaRPr lang="ru-RU" sz="1200" b="0" dirty="0" smtClean="0">
                        <a:latin typeface="Proxima Nova Lt" pitchFamily="50" charset="0"/>
                        <a:cs typeface="Times New Roman" pitchFamily="18" charset="0"/>
                      </a:endParaRPr>
                    </a:p>
                  </a:txBody>
                  <a:tcPr/>
                </a:tc>
              </a:tr>
              <a:tr h="360523">
                <a:tc>
                  <a:txBody>
                    <a:bodyPr/>
                    <a:lstStyle/>
                    <a:p>
                      <a:pPr algn="ctr">
                        <a:lnSpc>
                          <a:spcPct val="100000"/>
                        </a:lnSpc>
                      </a:pPr>
                      <a:r>
                        <a:rPr lang="ru-RU" sz="1200" dirty="0" smtClean="0">
                          <a:latin typeface="Proxima Nova Lt" pitchFamily="50" charset="0"/>
                        </a:rPr>
                        <a:t>29-30</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2</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73,05</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Республика Бурятия</a:t>
                      </a:r>
                      <a:endParaRPr lang="ru-RU" sz="1200" b="0" dirty="0" smtClean="0">
                        <a:latin typeface="Proxima Nova Lt" pitchFamily="50" charset="0"/>
                        <a:cs typeface="Times New Roman" pitchFamily="18" charset="0"/>
                      </a:endParaRPr>
                    </a:p>
                  </a:txBody>
                  <a:tcPr/>
                </a:tc>
              </a:tr>
              <a:tr h="393390">
                <a:tc>
                  <a:txBody>
                    <a:bodyPr/>
                    <a:lstStyle/>
                    <a:p>
                      <a:pPr algn="ctr">
                        <a:lnSpc>
                          <a:spcPct val="100000"/>
                        </a:lnSpc>
                      </a:pPr>
                      <a:r>
                        <a:rPr lang="ru-RU" sz="1200" dirty="0" smtClean="0">
                          <a:latin typeface="Proxima Nova Lt" pitchFamily="50" charset="0"/>
                        </a:rPr>
                        <a:t>33-35</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3</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70,57</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Амурская область</a:t>
                      </a:r>
                      <a:endParaRPr lang="ru-RU" sz="1200" b="0" dirty="0" smtClean="0">
                        <a:latin typeface="Proxima Nova Lt" pitchFamily="50" charset="0"/>
                        <a:cs typeface="Times New Roman" pitchFamily="18" charset="0"/>
                      </a:endParaRPr>
                    </a:p>
                  </a:txBody>
                  <a:tcPr/>
                </a:tc>
              </a:tr>
              <a:tr h="360523">
                <a:tc>
                  <a:txBody>
                    <a:bodyPr/>
                    <a:lstStyle/>
                    <a:p>
                      <a:pPr algn="ctr">
                        <a:lnSpc>
                          <a:spcPct val="100000"/>
                        </a:lnSpc>
                      </a:pPr>
                      <a:r>
                        <a:rPr lang="ru-RU" sz="1200" dirty="0" smtClean="0">
                          <a:latin typeface="Proxima Nova Lt" pitchFamily="50" charset="0"/>
                        </a:rPr>
                        <a:t>42</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4</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62,77</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Приморский край</a:t>
                      </a:r>
                    </a:p>
                    <a:p>
                      <a:pPr algn="ctr">
                        <a:lnSpc>
                          <a:spcPct val="100000"/>
                        </a:lnSpc>
                      </a:pPr>
                      <a:endParaRPr lang="ru-RU" sz="1200" b="0" dirty="0">
                        <a:latin typeface="Proxima Nova Lt" pitchFamily="50" charset="0"/>
                      </a:endParaRPr>
                    </a:p>
                  </a:txBody>
                  <a:tcPr/>
                </a:tc>
              </a:tr>
              <a:tr h="360523">
                <a:tc>
                  <a:txBody>
                    <a:bodyPr/>
                    <a:lstStyle/>
                    <a:p>
                      <a:pPr algn="ctr">
                        <a:lnSpc>
                          <a:spcPct val="100000"/>
                        </a:lnSpc>
                      </a:pPr>
                      <a:r>
                        <a:rPr lang="ru-RU" sz="1200" dirty="0" smtClean="0">
                          <a:latin typeface="Proxima Nova Lt" pitchFamily="50" charset="0"/>
                        </a:rPr>
                        <a:t>52</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5</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57,45</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Хабаровский край</a:t>
                      </a:r>
                    </a:p>
                    <a:p>
                      <a:pPr algn="ctr">
                        <a:lnSpc>
                          <a:spcPct val="100000"/>
                        </a:lnSpc>
                      </a:pPr>
                      <a:endParaRPr lang="ru-RU" sz="1200" b="0" dirty="0">
                        <a:latin typeface="Proxima Nova Lt" pitchFamily="50" charset="0"/>
                      </a:endParaRPr>
                    </a:p>
                  </a:txBody>
                  <a:tcPr/>
                </a:tc>
              </a:tr>
              <a:tr h="360523">
                <a:tc>
                  <a:txBody>
                    <a:bodyPr/>
                    <a:lstStyle/>
                    <a:p>
                      <a:pPr algn="ctr">
                        <a:lnSpc>
                          <a:spcPct val="100000"/>
                        </a:lnSpc>
                      </a:pPr>
                      <a:r>
                        <a:rPr lang="ru-RU" sz="1200" dirty="0" smtClean="0">
                          <a:latin typeface="Proxima Nova Lt" pitchFamily="50" charset="0"/>
                        </a:rPr>
                        <a:t>58-59</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6</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53,96</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Республика Саха (Якутия)</a:t>
                      </a:r>
                      <a:endParaRPr lang="ru-RU" sz="1200" b="0" dirty="0" smtClean="0">
                        <a:latin typeface="Proxima Nova Lt" pitchFamily="50" charset="0"/>
                        <a:cs typeface="Times New Roman" pitchFamily="18" charset="0"/>
                      </a:endParaRPr>
                    </a:p>
                  </a:txBody>
                  <a:tcPr/>
                </a:tc>
              </a:tr>
              <a:tr h="296713">
                <a:tc>
                  <a:txBody>
                    <a:bodyPr/>
                    <a:lstStyle/>
                    <a:p>
                      <a:pPr algn="ctr">
                        <a:lnSpc>
                          <a:spcPct val="100000"/>
                        </a:lnSpc>
                      </a:pPr>
                      <a:r>
                        <a:rPr lang="ru-RU" sz="1200" dirty="0" smtClean="0">
                          <a:latin typeface="Proxima Nova Lt" pitchFamily="50" charset="0"/>
                        </a:rPr>
                        <a:t>60</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7</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53,9</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Магаданская область</a:t>
                      </a:r>
                      <a:endParaRPr lang="ru-RU" sz="1200" b="0" dirty="0" smtClean="0">
                        <a:latin typeface="Proxima Nova Lt" pitchFamily="50" charset="0"/>
                        <a:cs typeface="Times New Roman" pitchFamily="18" charset="0"/>
                      </a:endParaRPr>
                    </a:p>
                  </a:txBody>
                  <a:tcPr/>
                </a:tc>
              </a:tr>
              <a:tr h="221942">
                <a:tc>
                  <a:txBody>
                    <a:bodyPr/>
                    <a:lstStyle/>
                    <a:p>
                      <a:pPr algn="ctr">
                        <a:lnSpc>
                          <a:spcPct val="100000"/>
                        </a:lnSpc>
                      </a:pPr>
                      <a:r>
                        <a:rPr lang="ru-RU" sz="1200" dirty="0" smtClean="0">
                          <a:latin typeface="Proxima Nova Lt" pitchFamily="50" charset="0"/>
                        </a:rPr>
                        <a:t>63</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8</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51,42</a:t>
                      </a:r>
                      <a:endParaRPr lang="ru-RU" sz="1200" b="0" dirty="0">
                        <a:latin typeface="Proxima Nova Lt"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smtClean="0">
                          <a:latin typeface="Proxima Nova Lt" pitchFamily="50" charset="0"/>
                        </a:rPr>
                        <a:t>Забайкальский край</a:t>
                      </a:r>
                      <a:endParaRPr lang="ru-RU" sz="1200" b="0" dirty="0" smtClean="0">
                        <a:latin typeface="Proxima Nova Lt" pitchFamily="50" charset="0"/>
                        <a:cs typeface="Times New Roman" pitchFamily="18" charset="0"/>
                      </a:endParaRPr>
                    </a:p>
                  </a:txBody>
                  <a:tcPr/>
                </a:tc>
              </a:tr>
              <a:tr h="360523">
                <a:tc>
                  <a:txBody>
                    <a:bodyPr/>
                    <a:lstStyle/>
                    <a:p>
                      <a:pPr algn="ctr">
                        <a:lnSpc>
                          <a:spcPct val="100000"/>
                        </a:lnSpc>
                      </a:pPr>
                      <a:r>
                        <a:rPr lang="ru-RU" sz="1200" dirty="0" smtClean="0">
                          <a:latin typeface="Proxima Nova Lt" pitchFamily="50" charset="0"/>
                        </a:rPr>
                        <a:t>73</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9</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36,17</a:t>
                      </a:r>
                      <a:endParaRPr lang="ru-RU" sz="1200" b="0" dirty="0">
                        <a:latin typeface="Proxima Nova Lt" pitchFamily="50" charset="0"/>
                      </a:endParaRPr>
                    </a:p>
                  </a:txBody>
                  <a:tcPr/>
                </a:tc>
                <a:tc>
                  <a:txBody>
                    <a:bodyPr/>
                    <a:lstStyle/>
                    <a:p>
                      <a:pPr algn="ctr">
                        <a:lnSpc>
                          <a:spcPct val="100000"/>
                        </a:lnSpc>
                      </a:pPr>
                      <a:r>
                        <a:rPr lang="ru-RU" sz="1200" dirty="0" smtClean="0">
                          <a:latin typeface="Proxima Nova Lt" pitchFamily="50" charset="0"/>
                        </a:rPr>
                        <a:t>Камчатский край</a:t>
                      </a:r>
                      <a:endParaRPr lang="ru-RU" sz="1200" b="0" dirty="0" smtClean="0">
                        <a:latin typeface="Proxima Nova Lt" pitchFamily="50" charset="0"/>
                        <a:cs typeface="Times New Roman" pitchFamily="18" charset="0"/>
                      </a:endParaRPr>
                    </a:p>
                  </a:txBody>
                  <a:tcPr/>
                </a:tc>
              </a:tr>
              <a:tr h="360523">
                <a:tc>
                  <a:txBody>
                    <a:bodyPr/>
                    <a:lstStyle/>
                    <a:p>
                      <a:pPr algn="ctr">
                        <a:lnSpc>
                          <a:spcPct val="100000"/>
                        </a:lnSpc>
                      </a:pPr>
                      <a:r>
                        <a:rPr lang="ru-RU" sz="1200" b="0" dirty="0" smtClean="0">
                          <a:latin typeface="Proxima Nova Lt" pitchFamily="50" charset="0"/>
                        </a:rPr>
                        <a:t>82</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10</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21,63</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cs typeface="Times New Roman" pitchFamily="18" charset="0"/>
                        </a:rPr>
                        <a:t>ЕАО (Еврейская автономная область)</a:t>
                      </a:r>
                    </a:p>
                  </a:txBody>
                  <a:tcPr/>
                </a:tc>
              </a:tr>
              <a:tr h="360523">
                <a:tc>
                  <a:txBody>
                    <a:bodyPr/>
                    <a:lstStyle/>
                    <a:p>
                      <a:pPr algn="ctr">
                        <a:lnSpc>
                          <a:spcPct val="100000"/>
                        </a:lnSpc>
                      </a:pPr>
                      <a:r>
                        <a:rPr lang="ru-RU" sz="1200" b="0" dirty="0" smtClean="0">
                          <a:latin typeface="Proxima Nova Lt" pitchFamily="50" charset="0"/>
                        </a:rPr>
                        <a:t>85</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11</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rPr>
                        <a:t>15,60</a:t>
                      </a:r>
                      <a:endParaRPr lang="ru-RU" sz="1200" b="0" dirty="0">
                        <a:latin typeface="Proxima Nova Lt" pitchFamily="50" charset="0"/>
                      </a:endParaRPr>
                    </a:p>
                  </a:txBody>
                  <a:tcPr/>
                </a:tc>
                <a:tc>
                  <a:txBody>
                    <a:bodyPr/>
                    <a:lstStyle/>
                    <a:p>
                      <a:pPr algn="ctr">
                        <a:lnSpc>
                          <a:spcPct val="100000"/>
                        </a:lnSpc>
                      </a:pPr>
                      <a:r>
                        <a:rPr lang="ru-RU" sz="1200" b="0" dirty="0" smtClean="0">
                          <a:latin typeface="Proxima Nova Lt" pitchFamily="50" charset="0"/>
                          <a:cs typeface="Times New Roman" pitchFamily="18" charset="0"/>
                        </a:rPr>
                        <a:t>Чукотский автономный округ</a:t>
                      </a:r>
                    </a:p>
                  </a:txBody>
                  <a:tcPr/>
                </a:tc>
              </a:tr>
            </a:tbl>
          </a:graphicData>
        </a:graphic>
      </p:graphicFrame>
      <p:sp>
        <p:nvSpPr>
          <p:cNvPr id="7" name="Номер слайда 6"/>
          <p:cNvSpPr>
            <a:spLocks noGrp="1"/>
          </p:cNvSpPr>
          <p:nvPr>
            <p:ph type="sldNum" sz="quarter" idx="12"/>
          </p:nvPr>
        </p:nvSpPr>
        <p:spPr/>
        <p:txBody>
          <a:bodyPr/>
          <a:lstStyle/>
          <a:p>
            <a:fld id="{34AAB390-896A-4703-BE4C-2EDB5FA2DF14}" type="slidenum">
              <a:rPr lang="ru-RU" smtClean="0"/>
              <a:pPr/>
              <a:t>17</a:t>
            </a:fld>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L:\J\405.Отдел_образ_учрежд\БЮДЖЕТ ДЛЯ ГРАЖДАН\Бюджет для граждан по исполнению 2018 года\Образование 2.jpg"/>
          <p:cNvPicPr>
            <a:picLocks noChangeAspect="1" noChangeArrowheads="1"/>
          </p:cNvPicPr>
          <p:nvPr/>
        </p:nvPicPr>
        <p:blipFill>
          <a:blip r:embed="rId2"/>
          <a:srcRect/>
          <a:stretch>
            <a:fillRect/>
          </a:stretch>
        </p:blipFill>
        <p:spPr bwMode="auto">
          <a:xfrm>
            <a:off x="-290513" y="-9525"/>
            <a:ext cx="9725026" cy="6877050"/>
          </a:xfrm>
          <a:prstGeom prst="rect">
            <a:avLst/>
          </a:prstGeom>
          <a:noFill/>
        </p:spPr>
      </p:pic>
      <p:graphicFrame>
        <p:nvGraphicFramePr>
          <p:cNvPr id="24" name="Диаграмма 23"/>
          <p:cNvGraphicFramePr/>
          <p:nvPr/>
        </p:nvGraphicFramePr>
        <p:xfrm>
          <a:off x="2357422" y="3429000"/>
          <a:ext cx="2357454" cy="1643074"/>
        </p:xfrm>
        <a:graphic>
          <a:graphicData uri="http://schemas.openxmlformats.org/drawingml/2006/chart">
            <c:chart xmlns:c="http://schemas.openxmlformats.org/drawingml/2006/chart" xmlns:r="http://schemas.openxmlformats.org/officeDocument/2006/relationships" r:id="rId3"/>
          </a:graphicData>
        </a:graphic>
      </p:graphicFrame>
      <p:sp>
        <p:nvSpPr>
          <p:cNvPr id="5" name="Прямоугольник 4"/>
          <p:cNvSpPr/>
          <p:nvPr/>
        </p:nvSpPr>
        <p:spPr>
          <a:xfrm>
            <a:off x="500034" y="500042"/>
            <a:ext cx="7643866" cy="369332"/>
          </a:xfrm>
          <a:prstGeom prst="rect">
            <a:avLst/>
          </a:prstGeom>
        </p:spPr>
        <p:txBody>
          <a:bodyPr wrap="square">
            <a:spAutoFit/>
          </a:bodyPr>
          <a:lstStyle/>
          <a:p>
            <a:r>
              <a:rPr lang="ru-RU" dirty="0" smtClean="0">
                <a:solidFill>
                  <a:schemeClr val="tx1">
                    <a:lumMod val="65000"/>
                    <a:lumOff val="35000"/>
                  </a:schemeClr>
                </a:solidFill>
                <a:latin typeface="Proxima Nova Lt" pitchFamily="50" charset="0"/>
                <a:cs typeface="Angsana New" pitchFamily="18" charset="-34"/>
              </a:rPr>
              <a:t>Реализация «майских» Указов Президента РФ в 201</a:t>
            </a:r>
            <a:r>
              <a:rPr lang="en-US" dirty="0" smtClean="0">
                <a:solidFill>
                  <a:schemeClr val="tx1">
                    <a:lumMod val="65000"/>
                    <a:lumOff val="35000"/>
                  </a:schemeClr>
                </a:solidFill>
                <a:latin typeface="Proxima Nova Lt" pitchFamily="50" charset="0"/>
                <a:cs typeface="Angsana New" pitchFamily="18" charset="-34"/>
              </a:rPr>
              <a:t>8</a:t>
            </a:r>
            <a:r>
              <a:rPr lang="ru-RU" dirty="0" smtClean="0">
                <a:solidFill>
                  <a:schemeClr val="tx1">
                    <a:lumMod val="65000"/>
                    <a:lumOff val="35000"/>
                  </a:schemeClr>
                </a:solidFill>
                <a:latin typeface="Proxima Nova Lt" pitchFamily="50" charset="0"/>
                <a:cs typeface="Angsana New" pitchFamily="18" charset="-34"/>
              </a:rPr>
              <a:t> году</a:t>
            </a:r>
            <a:endParaRPr lang="ru-RU" dirty="0" smtClean="0">
              <a:solidFill>
                <a:schemeClr val="tx1">
                  <a:lumMod val="65000"/>
                  <a:lumOff val="35000"/>
                </a:schemeClr>
              </a:solidFill>
              <a:latin typeface="Segoe UI Light" pitchFamily="34" charset="0"/>
              <a:cs typeface="Angsana New" pitchFamily="18" charset="-34"/>
            </a:endParaRPr>
          </a:p>
        </p:txBody>
      </p:sp>
      <p:sp>
        <p:nvSpPr>
          <p:cNvPr id="10" name="Прямоугольник 9"/>
          <p:cNvSpPr/>
          <p:nvPr/>
        </p:nvSpPr>
        <p:spPr>
          <a:xfrm>
            <a:off x="6429388" y="1643050"/>
            <a:ext cx="714380" cy="2031325"/>
          </a:xfrm>
          <a:prstGeom prst="rect">
            <a:avLst/>
          </a:prstGeom>
        </p:spPr>
        <p:txBody>
          <a:bodyPr wrap="square">
            <a:spAutoFit/>
          </a:bodyPr>
          <a:lstStyle/>
          <a:p>
            <a:r>
              <a:rPr lang="ru-RU" sz="1050" b="1" dirty="0" smtClean="0">
                <a:latin typeface="Proxima Nova Lt"/>
                <a:cs typeface="Angsana New" pitchFamily="18" charset="-34"/>
              </a:rPr>
              <a:t>6756,2</a:t>
            </a:r>
            <a:endParaRPr lang="ru-RU" sz="1050" b="1" dirty="0" smtClean="0">
              <a:latin typeface="Proxima Nova Bl" pitchFamily="50" charset="0"/>
              <a:cs typeface="Angsana New" pitchFamily="18" charset="-34"/>
            </a:endParaRPr>
          </a:p>
          <a:p>
            <a:r>
              <a:rPr lang="ru-RU" sz="700" b="1" dirty="0" smtClean="0">
                <a:solidFill>
                  <a:schemeClr val="tx1">
                    <a:lumMod val="50000"/>
                    <a:lumOff val="50000"/>
                  </a:schemeClr>
                </a:solidFill>
                <a:latin typeface="Proxima Nova Lt" pitchFamily="50" charset="0"/>
                <a:cs typeface="Angsana New" pitchFamily="18" charset="-34"/>
              </a:rPr>
              <a:t>млн. рублей</a:t>
            </a:r>
          </a:p>
          <a:p>
            <a:endParaRPr lang="ru-RU" sz="700" b="1" dirty="0" smtClean="0">
              <a:solidFill>
                <a:schemeClr val="tx1">
                  <a:lumMod val="50000"/>
                  <a:lumOff val="50000"/>
                </a:schemeClr>
              </a:solidFill>
              <a:latin typeface="Proxima Nova Lt" pitchFamily="50" charset="0"/>
              <a:cs typeface="Angsana New" pitchFamily="18" charset="-34"/>
            </a:endParaRPr>
          </a:p>
          <a:p>
            <a:r>
              <a:rPr lang="en-US" sz="1050" b="1" dirty="0" smtClean="0">
                <a:latin typeface="Proxima Nova Lt"/>
                <a:cs typeface="Angsana New" pitchFamily="18" charset="-34"/>
              </a:rPr>
              <a:t>1</a:t>
            </a:r>
            <a:r>
              <a:rPr lang="ru-RU" sz="1050" b="1" dirty="0" smtClean="0">
                <a:latin typeface="Proxima Nova Lt"/>
                <a:cs typeface="Angsana New" pitchFamily="18" charset="-34"/>
              </a:rPr>
              <a:t>612,0</a:t>
            </a:r>
            <a:endParaRPr lang="ru-RU" sz="1050" b="1" dirty="0" smtClean="0">
              <a:latin typeface="Proxima Nova Bl" pitchFamily="50" charset="0"/>
              <a:cs typeface="Angsana New" pitchFamily="18" charset="-34"/>
            </a:endParaRPr>
          </a:p>
          <a:p>
            <a:r>
              <a:rPr lang="ru-RU" sz="700" b="1" dirty="0" smtClean="0">
                <a:solidFill>
                  <a:schemeClr val="tx1">
                    <a:lumMod val="50000"/>
                    <a:lumOff val="50000"/>
                  </a:schemeClr>
                </a:solidFill>
                <a:latin typeface="Proxima Nova Lt" pitchFamily="50" charset="0"/>
                <a:cs typeface="Angsana New" pitchFamily="18" charset="-34"/>
              </a:rPr>
              <a:t>млн. рублей</a:t>
            </a:r>
          </a:p>
          <a:p>
            <a:endParaRPr lang="ru-RU" sz="700" b="1" dirty="0" smtClean="0">
              <a:solidFill>
                <a:schemeClr val="tx1">
                  <a:lumMod val="50000"/>
                  <a:lumOff val="50000"/>
                </a:schemeClr>
              </a:solidFill>
              <a:latin typeface="Proxima Nova Lt" pitchFamily="50" charset="0"/>
              <a:cs typeface="Angsana New" pitchFamily="18" charset="-34"/>
            </a:endParaRPr>
          </a:p>
          <a:p>
            <a:r>
              <a:rPr lang="en-US" sz="1050" b="1" dirty="0" smtClean="0">
                <a:latin typeface="Proxima Nova Lt"/>
                <a:cs typeface="Angsana New" pitchFamily="18" charset="-34"/>
              </a:rPr>
              <a:t>1</a:t>
            </a:r>
            <a:r>
              <a:rPr lang="ru-RU" sz="1050" b="1" dirty="0" smtClean="0">
                <a:latin typeface="Proxima Nova Lt"/>
                <a:cs typeface="Angsana New" pitchFamily="18" charset="-34"/>
              </a:rPr>
              <a:t>097,8</a:t>
            </a:r>
            <a:endParaRPr lang="ru-RU" sz="1050" b="1" dirty="0" smtClean="0">
              <a:latin typeface="Proxima Nova Bl" pitchFamily="50" charset="0"/>
              <a:cs typeface="Angsana New" pitchFamily="18" charset="-34"/>
            </a:endParaRPr>
          </a:p>
          <a:p>
            <a:r>
              <a:rPr lang="ru-RU" sz="700" b="1" dirty="0" smtClean="0">
                <a:solidFill>
                  <a:schemeClr val="tx1">
                    <a:lumMod val="50000"/>
                    <a:lumOff val="50000"/>
                  </a:schemeClr>
                </a:solidFill>
                <a:latin typeface="Proxima Nova Lt" pitchFamily="50" charset="0"/>
                <a:cs typeface="Angsana New" pitchFamily="18" charset="-34"/>
              </a:rPr>
              <a:t>млн. рублей</a:t>
            </a:r>
          </a:p>
          <a:p>
            <a:endParaRPr lang="ru-RU" sz="700" b="1" dirty="0" smtClean="0">
              <a:solidFill>
                <a:schemeClr val="tx1">
                  <a:lumMod val="50000"/>
                  <a:lumOff val="50000"/>
                </a:schemeClr>
              </a:solidFill>
              <a:latin typeface="Proxima Nova Lt" pitchFamily="50" charset="0"/>
              <a:cs typeface="Angsana New" pitchFamily="18" charset="-34"/>
            </a:endParaRPr>
          </a:p>
          <a:p>
            <a:r>
              <a:rPr lang="en-US" sz="1050" b="1" dirty="0" smtClean="0">
                <a:latin typeface="Proxima Nova Lt"/>
                <a:cs typeface="Angsana New" pitchFamily="18" charset="-34"/>
              </a:rPr>
              <a:t>1</a:t>
            </a:r>
            <a:r>
              <a:rPr lang="ru-RU" sz="1050" b="1" dirty="0" smtClean="0">
                <a:latin typeface="Proxima Nova Lt"/>
                <a:cs typeface="Angsana New" pitchFamily="18" charset="-34"/>
              </a:rPr>
              <a:t>48,1</a:t>
            </a:r>
            <a:endParaRPr lang="ru-RU" sz="1050" b="1" dirty="0" smtClean="0">
              <a:latin typeface="Proxima Nova Bl" pitchFamily="50" charset="0"/>
              <a:cs typeface="Angsana New" pitchFamily="18" charset="-34"/>
            </a:endParaRPr>
          </a:p>
          <a:p>
            <a:r>
              <a:rPr lang="ru-RU" sz="700" b="1" dirty="0" smtClean="0">
                <a:solidFill>
                  <a:schemeClr val="tx1">
                    <a:lumMod val="50000"/>
                    <a:lumOff val="50000"/>
                  </a:schemeClr>
                </a:solidFill>
                <a:latin typeface="Proxima Nova Lt" pitchFamily="50" charset="0"/>
                <a:cs typeface="Angsana New" pitchFamily="18" charset="-34"/>
              </a:rPr>
              <a:t>млн. рублей</a:t>
            </a:r>
          </a:p>
          <a:p>
            <a:endParaRPr lang="ru-RU" sz="700" b="1" dirty="0" smtClean="0">
              <a:latin typeface="Proxima Nova Lt" pitchFamily="50" charset="0"/>
              <a:cs typeface="Angsana New" pitchFamily="18" charset="-34"/>
            </a:endParaRPr>
          </a:p>
        </p:txBody>
      </p:sp>
      <p:sp>
        <p:nvSpPr>
          <p:cNvPr id="11" name="Прямоугольник 10"/>
          <p:cNvSpPr/>
          <p:nvPr/>
        </p:nvSpPr>
        <p:spPr>
          <a:xfrm>
            <a:off x="214282" y="5429264"/>
            <a:ext cx="285752" cy="1099981"/>
          </a:xfrm>
          <a:prstGeom prst="rect">
            <a:avLst/>
          </a:prstGeom>
        </p:spPr>
        <p:txBody>
          <a:bodyPr wrap="square">
            <a:spAutoFit/>
          </a:bodyPr>
          <a:lstStyle/>
          <a:p>
            <a:pPr>
              <a:lnSpc>
                <a:spcPct val="150000"/>
              </a:lnSpc>
            </a:pPr>
            <a:r>
              <a:rPr lang="ru-RU" sz="800" b="1" dirty="0" smtClean="0">
                <a:solidFill>
                  <a:schemeClr val="tx1">
                    <a:lumMod val="50000"/>
                    <a:lumOff val="50000"/>
                  </a:schemeClr>
                </a:solidFill>
                <a:latin typeface="Proxima Nova Th" pitchFamily="50" charset="0"/>
                <a:cs typeface="Angsana New" pitchFamily="18" charset="-34"/>
              </a:rPr>
              <a:t>1</a:t>
            </a:r>
          </a:p>
          <a:p>
            <a:pPr>
              <a:lnSpc>
                <a:spcPct val="150000"/>
              </a:lnSpc>
            </a:pPr>
            <a:r>
              <a:rPr lang="ru-RU" sz="800" b="1" dirty="0" smtClean="0">
                <a:solidFill>
                  <a:schemeClr val="tx1">
                    <a:lumMod val="50000"/>
                    <a:lumOff val="50000"/>
                  </a:schemeClr>
                </a:solidFill>
                <a:latin typeface="Proxima Nova Th" pitchFamily="50" charset="0"/>
                <a:cs typeface="Angsana New" pitchFamily="18" charset="-34"/>
              </a:rPr>
              <a:t>2</a:t>
            </a:r>
          </a:p>
          <a:p>
            <a:pPr>
              <a:lnSpc>
                <a:spcPct val="150000"/>
              </a:lnSpc>
            </a:pPr>
            <a:r>
              <a:rPr lang="ru-RU" sz="800" b="1" dirty="0" smtClean="0">
                <a:solidFill>
                  <a:schemeClr val="tx1">
                    <a:lumMod val="50000"/>
                    <a:lumOff val="50000"/>
                  </a:schemeClr>
                </a:solidFill>
                <a:latin typeface="Proxima Nova Th" pitchFamily="50" charset="0"/>
                <a:cs typeface="Angsana New" pitchFamily="18" charset="-34"/>
              </a:rPr>
              <a:t>3</a:t>
            </a:r>
          </a:p>
          <a:p>
            <a:pPr>
              <a:lnSpc>
                <a:spcPct val="150000"/>
              </a:lnSpc>
            </a:pPr>
            <a:r>
              <a:rPr lang="ru-RU" sz="800" b="1" dirty="0" smtClean="0">
                <a:solidFill>
                  <a:schemeClr val="tx1">
                    <a:lumMod val="50000"/>
                    <a:lumOff val="50000"/>
                  </a:schemeClr>
                </a:solidFill>
                <a:latin typeface="Proxima Nova Th" pitchFamily="50" charset="0"/>
                <a:cs typeface="Angsana New" pitchFamily="18" charset="-34"/>
              </a:rPr>
              <a:t>4</a:t>
            </a:r>
          </a:p>
          <a:p>
            <a:pPr>
              <a:lnSpc>
                <a:spcPct val="150000"/>
              </a:lnSpc>
            </a:pPr>
            <a:r>
              <a:rPr lang="ru-RU" sz="800" b="1" dirty="0" smtClean="0">
                <a:solidFill>
                  <a:schemeClr val="tx1">
                    <a:lumMod val="50000"/>
                    <a:lumOff val="50000"/>
                  </a:schemeClr>
                </a:solidFill>
                <a:latin typeface="Proxima Nova Th" pitchFamily="50" charset="0"/>
                <a:cs typeface="Angsana New" pitchFamily="18" charset="-34"/>
              </a:rPr>
              <a:t>5</a:t>
            </a:r>
            <a:endParaRPr lang="ru-RU" sz="400" b="1" dirty="0" smtClean="0">
              <a:solidFill>
                <a:schemeClr val="tx1">
                  <a:lumMod val="50000"/>
                  <a:lumOff val="50000"/>
                </a:schemeClr>
              </a:solidFill>
              <a:latin typeface="Proxima Nova Th" pitchFamily="50" charset="0"/>
              <a:cs typeface="Angsana New" pitchFamily="18" charset="-34"/>
            </a:endParaRPr>
          </a:p>
          <a:p>
            <a:pPr>
              <a:lnSpc>
                <a:spcPct val="150000"/>
              </a:lnSpc>
            </a:pPr>
            <a:endParaRPr lang="ru-RU" sz="400" b="1" dirty="0" smtClean="0">
              <a:solidFill>
                <a:schemeClr val="tx1">
                  <a:lumMod val="50000"/>
                  <a:lumOff val="50000"/>
                </a:schemeClr>
              </a:solidFill>
              <a:latin typeface="Proxima Nova Th" pitchFamily="50" charset="0"/>
              <a:cs typeface="Angsana New" pitchFamily="18" charset="-34"/>
            </a:endParaRPr>
          </a:p>
        </p:txBody>
      </p:sp>
      <p:sp>
        <p:nvSpPr>
          <p:cNvPr id="12" name="Прямоугольник 11"/>
          <p:cNvSpPr/>
          <p:nvPr/>
        </p:nvSpPr>
        <p:spPr>
          <a:xfrm>
            <a:off x="2214546" y="5286388"/>
            <a:ext cx="357190" cy="1116588"/>
          </a:xfrm>
          <a:prstGeom prst="rect">
            <a:avLst/>
          </a:prstGeom>
        </p:spPr>
        <p:txBody>
          <a:bodyPr wrap="square">
            <a:spAutoFit/>
          </a:bodyPr>
          <a:lstStyle/>
          <a:p>
            <a:pPr>
              <a:lnSpc>
                <a:spcPct val="170000"/>
              </a:lnSpc>
            </a:pPr>
            <a:r>
              <a:rPr lang="ru-RU" sz="800" b="1" dirty="0" smtClean="0">
                <a:solidFill>
                  <a:schemeClr val="tx1">
                    <a:lumMod val="50000"/>
                    <a:lumOff val="50000"/>
                  </a:schemeClr>
                </a:solidFill>
                <a:latin typeface="Proxima Nova Th" pitchFamily="50" charset="0"/>
                <a:cs typeface="Angsana New" pitchFamily="18" charset="-34"/>
              </a:rPr>
              <a:t>6</a:t>
            </a:r>
          </a:p>
          <a:p>
            <a:pPr>
              <a:lnSpc>
                <a:spcPct val="170000"/>
              </a:lnSpc>
            </a:pPr>
            <a:r>
              <a:rPr lang="ru-RU" sz="800" b="1" dirty="0" smtClean="0">
                <a:solidFill>
                  <a:schemeClr val="tx1">
                    <a:lumMod val="50000"/>
                    <a:lumOff val="50000"/>
                  </a:schemeClr>
                </a:solidFill>
                <a:latin typeface="Proxima Nova Th" pitchFamily="50" charset="0"/>
                <a:cs typeface="Angsana New" pitchFamily="18" charset="-34"/>
              </a:rPr>
              <a:t>7</a:t>
            </a:r>
          </a:p>
          <a:p>
            <a:pPr>
              <a:lnSpc>
                <a:spcPct val="170000"/>
              </a:lnSpc>
            </a:pPr>
            <a:r>
              <a:rPr lang="ru-RU" sz="800" b="1" dirty="0" smtClean="0">
                <a:solidFill>
                  <a:schemeClr val="tx1">
                    <a:lumMod val="50000"/>
                    <a:lumOff val="50000"/>
                  </a:schemeClr>
                </a:solidFill>
                <a:latin typeface="Proxima Nova Th" pitchFamily="50" charset="0"/>
                <a:cs typeface="Angsana New" pitchFamily="18" charset="-34"/>
              </a:rPr>
              <a:t>8</a:t>
            </a:r>
          </a:p>
          <a:p>
            <a:pPr>
              <a:lnSpc>
                <a:spcPct val="170000"/>
              </a:lnSpc>
            </a:pPr>
            <a:r>
              <a:rPr lang="ru-RU" sz="800" b="1" dirty="0" smtClean="0">
                <a:solidFill>
                  <a:schemeClr val="tx1">
                    <a:lumMod val="50000"/>
                    <a:lumOff val="50000"/>
                  </a:schemeClr>
                </a:solidFill>
                <a:latin typeface="Proxima Nova Th" pitchFamily="50" charset="0"/>
                <a:cs typeface="Angsana New" pitchFamily="18" charset="-34"/>
              </a:rPr>
              <a:t>9</a:t>
            </a:r>
          </a:p>
          <a:p>
            <a:pPr>
              <a:lnSpc>
                <a:spcPct val="170000"/>
              </a:lnSpc>
            </a:pPr>
            <a:r>
              <a:rPr lang="ru-RU" sz="800" b="1" dirty="0" smtClean="0">
                <a:solidFill>
                  <a:schemeClr val="tx1">
                    <a:lumMod val="50000"/>
                    <a:lumOff val="50000"/>
                  </a:schemeClr>
                </a:solidFill>
                <a:latin typeface="Proxima Nova Th" pitchFamily="50" charset="0"/>
                <a:cs typeface="Angsana New" pitchFamily="18" charset="-34"/>
              </a:rPr>
              <a:t>10</a:t>
            </a:r>
            <a:endParaRPr lang="ru-RU" sz="400" b="1" dirty="0" smtClean="0">
              <a:solidFill>
                <a:schemeClr val="tx1">
                  <a:lumMod val="50000"/>
                  <a:lumOff val="50000"/>
                </a:schemeClr>
              </a:solidFill>
              <a:latin typeface="Proxima Nova Th" pitchFamily="50" charset="0"/>
              <a:cs typeface="Angsana New" pitchFamily="18" charset="-34"/>
            </a:endParaRPr>
          </a:p>
        </p:txBody>
      </p:sp>
      <p:sp>
        <p:nvSpPr>
          <p:cNvPr id="13" name="Прямоугольник 12"/>
          <p:cNvSpPr/>
          <p:nvPr/>
        </p:nvSpPr>
        <p:spPr>
          <a:xfrm>
            <a:off x="4286248" y="1826172"/>
            <a:ext cx="1021433" cy="369332"/>
          </a:xfrm>
          <a:prstGeom prst="rect">
            <a:avLst/>
          </a:prstGeom>
        </p:spPr>
        <p:txBody>
          <a:bodyPr wrap="none">
            <a:spAutoFit/>
          </a:bodyPr>
          <a:lstStyle/>
          <a:p>
            <a:r>
              <a:rPr lang="en-US" b="1" dirty="0" smtClean="0">
                <a:latin typeface="Proxima Nova Lt"/>
                <a:cs typeface="Angsana New" pitchFamily="18" charset="-34"/>
              </a:rPr>
              <a:t>9</a:t>
            </a:r>
            <a:r>
              <a:rPr lang="ru-RU" b="1" dirty="0" smtClean="0">
                <a:latin typeface="Proxima Nova Lt"/>
                <a:cs typeface="Angsana New" pitchFamily="18" charset="-34"/>
              </a:rPr>
              <a:t>614,1</a:t>
            </a:r>
            <a:endParaRPr lang="ru-RU" b="1" dirty="0" smtClean="0">
              <a:latin typeface="Proxima Nova Bl" pitchFamily="50" charset="0"/>
              <a:cs typeface="Angsana New" pitchFamily="18" charset="-34"/>
            </a:endParaRPr>
          </a:p>
        </p:txBody>
      </p:sp>
      <p:sp>
        <p:nvSpPr>
          <p:cNvPr id="17" name="Прямоугольник 16"/>
          <p:cNvSpPr/>
          <p:nvPr/>
        </p:nvSpPr>
        <p:spPr>
          <a:xfrm>
            <a:off x="398995" y="1785926"/>
            <a:ext cx="3029997" cy="584775"/>
          </a:xfrm>
          <a:prstGeom prst="rect">
            <a:avLst/>
          </a:prstGeom>
        </p:spPr>
        <p:txBody>
          <a:bodyPr wrap="none">
            <a:spAutoFit/>
          </a:bodyPr>
          <a:lstStyle/>
          <a:p>
            <a:r>
              <a:rPr lang="ru-RU" sz="3200" b="1" dirty="0" smtClean="0">
                <a:solidFill>
                  <a:srgbClr val="FF33CC"/>
                </a:solidFill>
                <a:latin typeface="Proxima Nova Bl" pitchFamily="50" charset="0"/>
                <a:cs typeface="Angsana New" pitchFamily="18" charset="-34"/>
              </a:rPr>
              <a:t>37 436 </a:t>
            </a:r>
            <a:r>
              <a:rPr lang="ru-RU" sz="2400" dirty="0" smtClean="0">
                <a:solidFill>
                  <a:srgbClr val="FF33CC"/>
                </a:solidFill>
                <a:latin typeface="Proxima Nova Bl" pitchFamily="50" charset="0"/>
                <a:cs typeface="Angsana New" pitchFamily="18" charset="-34"/>
              </a:rPr>
              <a:t>рублей</a:t>
            </a:r>
          </a:p>
        </p:txBody>
      </p:sp>
      <p:sp>
        <p:nvSpPr>
          <p:cNvPr id="18" name="Прямоугольник 17"/>
          <p:cNvSpPr/>
          <p:nvPr/>
        </p:nvSpPr>
        <p:spPr>
          <a:xfrm>
            <a:off x="642910" y="2357430"/>
            <a:ext cx="2357454" cy="738664"/>
          </a:xfrm>
          <a:prstGeom prst="rect">
            <a:avLst/>
          </a:prstGeom>
        </p:spPr>
        <p:txBody>
          <a:bodyPr wrap="square">
            <a:spAutoFit/>
          </a:bodyPr>
          <a:lstStyle/>
          <a:p>
            <a:r>
              <a:rPr lang="ru-RU" sz="1050" dirty="0" smtClean="0">
                <a:solidFill>
                  <a:schemeClr val="tx1">
                    <a:lumMod val="65000"/>
                    <a:lumOff val="35000"/>
                  </a:schemeClr>
                </a:solidFill>
                <a:latin typeface="Proxima Nova Lt" pitchFamily="50" charset="0"/>
                <a:cs typeface="Angsana New" pitchFamily="18" charset="-34"/>
              </a:rPr>
              <a:t>Размер среднемесячного дохода от трудовой деятельности в Амурской области на 2018 год</a:t>
            </a:r>
          </a:p>
        </p:txBody>
      </p:sp>
      <p:sp>
        <p:nvSpPr>
          <p:cNvPr id="15" name="Прямоугольник 14"/>
          <p:cNvSpPr/>
          <p:nvPr/>
        </p:nvSpPr>
        <p:spPr>
          <a:xfrm>
            <a:off x="500034" y="3857628"/>
            <a:ext cx="714380" cy="253916"/>
          </a:xfrm>
          <a:prstGeom prst="rect">
            <a:avLst/>
          </a:prstGeom>
        </p:spPr>
        <p:txBody>
          <a:bodyPr wrap="square">
            <a:spAutoFit/>
          </a:bodyPr>
          <a:lstStyle/>
          <a:p>
            <a:r>
              <a:rPr lang="en-US" sz="1050" b="1" dirty="0" smtClean="0">
                <a:latin typeface="Proxima Nova Lt"/>
                <a:cs typeface="Angsana New" pitchFamily="18" charset="-34"/>
              </a:rPr>
              <a:t>26859</a:t>
            </a:r>
            <a:endParaRPr lang="ru-RU" sz="700" b="1" dirty="0" smtClean="0">
              <a:latin typeface="Proxima Nova Lt" pitchFamily="50" charset="0"/>
              <a:cs typeface="Angsana New" pitchFamily="18" charset="-34"/>
            </a:endParaRPr>
          </a:p>
        </p:txBody>
      </p:sp>
      <p:sp>
        <p:nvSpPr>
          <p:cNvPr id="19" name="Прямоугольник 18"/>
          <p:cNvSpPr/>
          <p:nvPr/>
        </p:nvSpPr>
        <p:spPr>
          <a:xfrm>
            <a:off x="2786050" y="3643314"/>
            <a:ext cx="714380" cy="253916"/>
          </a:xfrm>
          <a:prstGeom prst="rect">
            <a:avLst/>
          </a:prstGeom>
        </p:spPr>
        <p:txBody>
          <a:bodyPr wrap="square">
            <a:spAutoFit/>
          </a:bodyPr>
          <a:lstStyle/>
          <a:p>
            <a:r>
              <a:rPr lang="ru-RU" sz="1050" b="1" dirty="0" smtClean="0">
                <a:latin typeface="Proxima Nova Lt" pitchFamily="50" charset="0"/>
                <a:cs typeface="Angsana New" pitchFamily="18" charset="-34"/>
              </a:rPr>
              <a:t>42291</a:t>
            </a:r>
            <a:endParaRPr lang="ru-RU" sz="700" b="1" dirty="0" smtClean="0">
              <a:latin typeface="Proxima Nova Lt" pitchFamily="50" charset="0"/>
              <a:cs typeface="Angsana New" pitchFamily="18" charset="-34"/>
            </a:endParaRPr>
          </a:p>
        </p:txBody>
      </p:sp>
      <p:graphicFrame>
        <p:nvGraphicFramePr>
          <p:cNvPr id="21" name="Диаграмма 20"/>
          <p:cNvGraphicFramePr/>
          <p:nvPr/>
        </p:nvGraphicFramePr>
        <p:xfrm>
          <a:off x="0" y="3429000"/>
          <a:ext cx="2285984" cy="1714512"/>
        </p:xfrm>
        <a:graphic>
          <a:graphicData uri="http://schemas.openxmlformats.org/drawingml/2006/chart">
            <c:chart xmlns:c="http://schemas.openxmlformats.org/drawingml/2006/chart" xmlns:r="http://schemas.openxmlformats.org/officeDocument/2006/relationships" r:id="rId4"/>
          </a:graphicData>
        </a:graphic>
      </p:graphicFrame>
      <p:sp>
        <p:nvSpPr>
          <p:cNvPr id="22" name="Прямоугольник 21"/>
          <p:cNvSpPr/>
          <p:nvPr/>
        </p:nvSpPr>
        <p:spPr>
          <a:xfrm>
            <a:off x="-142908" y="4991413"/>
            <a:ext cx="2428892" cy="400110"/>
          </a:xfrm>
          <a:prstGeom prst="rect">
            <a:avLst/>
          </a:prstGeom>
        </p:spPr>
        <p:txBody>
          <a:bodyPr wrap="square">
            <a:spAutoFit/>
          </a:bodyPr>
          <a:lstStyle/>
          <a:p>
            <a:r>
              <a:rPr lang="ru-RU" sz="800" b="1" dirty="0" smtClean="0">
                <a:solidFill>
                  <a:schemeClr val="tx1">
                    <a:lumMod val="50000"/>
                    <a:lumOff val="50000"/>
                  </a:schemeClr>
                </a:solidFill>
                <a:latin typeface="Proxima Nova Th" pitchFamily="50" charset="0"/>
                <a:cs typeface="Angsana New" pitchFamily="18" charset="-34"/>
              </a:rPr>
              <a:t>   1   2  3  4   5  6   7   8  9  10</a:t>
            </a:r>
          </a:p>
          <a:p>
            <a:pPr algn="ctr"/>
            <a:r>
              <a:rPr lang="ru-RU" sz="800" b="1" dirty="0" smtClean="0">
                <a:latin typeface="Proxima Nova Th" pitchFamily="50" charset="0"/>
                <a:cs typeface="Angsana New" pitchFamily="18" charset="-34"/>
              </a:rPr>
              <a:t>2012 год</a:t>
            </a:r>
          </a:p>
          <a:p>
            <a:endParaRPr lang="ru-RU" sz="400" b="1" dirty="0" smtClean="0">
              <a:solidFill>
                <a:schemeClr val="tx1">
                  <a:lumMod val="50000"/>
                  <a:lumOff val="50000"/>
                </a:schemeClr>
              </a:solidFill>
              <a:latin typeface="Proxima Nova Th" pitchFamily="50" charset="0"/>
              <a:cs typeface="Angsana New" pitchFamily="18" charset="-34"/>
            </a:endParaRPr>
          </a:p>
        </p:txBody>
      </p:sp>
      <p:sp>
        <p:nvSpPr>
          <p:cNvPr id="25" name="Прямоугольник 24"/>
          <p:cNvSpPr/>
          <p:nvPr/>
        </p:nvSpPr>
        <p:spPr>
          <a:xfrm>
            <a:off x="4857752" y="4714884"/>
            <a:ext cx="4143404" cy="892552"/>
          </a:xfrm>
          <a:prstGeom prst="rect">
            <a:avLst/>
          </a:prstGeom>
        </p:spPr>
        <p:txBody>
          <a:bodyPr wrap="square">
            <a:spAutoFit/>
          </a:bodyPr>
          <a:lstStyle/>
          <a:p>
            <a:pPr algn="just"/>
            <a:r>
              <a:rPr lang="ru-RU" sz="1200" b="1" dirty="0" smtClean="0">
                <a:solidFill>
                  <a:schemeClr val="tx1">
                    <a:lumMod val="65000"/>
                    <a:lumOff val="35000"/>
                  </a:schemeClr>
                </a:solidFill>
                <a:latin typeface="Proxima Nova Th" pitchFamily="50" charset="0"/>
                <a:cs typeface="Angsana New" pitchFamily="18" charset="-34"/>
              </a:rPr>
              <a:t>   </a:t>
            </a:r>
            <a:r>
              <a:rPr lang="ru-RU" sz="1200" b="1" dirty="0" smtClean="0">
                <a:solidFill>
                  <a:schemeClr val="tx1">
                    <a:lumMod val="65000"/>
                    <a:lumOff val="35000"/>
                  </a:schemeClr>
                </a:solidFill>
                <a:latin typeface="Courier New" pitchFamily="49" charset="0"/>
                <a:cs typeface="Courier New" pitchFamily="49" charset="0"/>
              </a:rPr>
              <a:t>За период реализации «майских» Указов Президента РФ с 2012 года средний размер заработной платы отдельных категорий работников увеличился от 2 до 4 раз.</a:t>
            </a:r>
          </a:p>
          <a:p>
            <a:pPr algn="just"/>
            <a:endParaRPr lang="ru-RU" sz="400" b="1" dirty="0" smtClean="0">
              <a:solidFill>
                <a:schemeClr val="tx1">
                  <a:lumMod val="65000"/>
                  <a:lumOff val="35000"/>
                </a:schemeClr>
              </a:solidFill>
              <a:latin typeface="Proxima Nova Th" pitchFamily="50" charset="0"/>
              <a:cs typeface="Angsana New" pitchFamily="18" charset="-34"/>
            </a:endParaRPr>
          </a:p>
        </p:txBody>
      </p:sp>
      <p:sp>
        <p:nvSpPr>
          <p:cNvPr id="27" name="Прямоугольник 26"/>
          <p:cNvSpPr/>
          <p:nvPr/>
        </p:nvSpPr>
        <p:spPr>
          <a:xfrm>
            <a:off x="2214546" y="5000636"/>
            <a:ext cx="2552718" cy="400110"/>
          </a:xfrm>
          <a:prstGeom prst="rect">
            <a:avLst/>
          </a:prstGeom>
        </p:spPr>
        <p:txBody>
          <a:bodyPr wrap="square">
            <a:spAutoFit/>
          </a:bodyPr>
          <a:lstStyle/>
          <a:p>
            <a:r>
              <a:rPr lang="ru-RU" sz="800" b="1" dirty="0" smtClean="0">
                <a:solidFill>
                  <a:schemeClr val="tx1">
                    <a:lumMod val="50000"/>
                    <a:lumOff val="50000"/>
                  </a:schemeClr>
                </a:solidFill>
                <a:latin typeface="Proxima Nova Th" pitchFamily="50" charset="0"/>
                <a:cs typeface="Angsana New" pitchFamily="18" charset="-34"/>
              </a:rPr>
              <a:t>   1   2  3   4   5  6   7  8   9   10</a:t>
            </a:r>
          </a:p>
          <a:p>
            <a:pPr algn="ctr"/>
            <a:r>
              <a:rPr lang="ru-RU" sz="800" b="1" dirty="0" smtClean="0">
                <a:latin typeface="Proxima Nova Th" pitchFamily="50" charset="0"/>
                <a:cs typeface="Angsana New" pitchFamily="18" charset="-34"/>
              </a:rPr>
              <a:t>2018 год</a:t>
            </a:r>
          </a:p>
          <a:p>
            <a:endParaRPr lang="ru-RU" sz="400" b="1" dirty="0" smtClean="0">
              <a:solidFill>
                <a:schemeClr val="tx1">
                  <a:lumMod val="50000"/>
                  <a:lumOff val="50000"/>
                </a:schemeClr>
              </a:solidFill>
              <a:latin typeface="Proxima Nova Th" pitchFamily="50" charset="0"/>
              <a:cs typeface="Angsana New" pitchFamily="18" charset="-34"/>
            </a:endParaRPr>
          </a:p>
        </p:txBody>
      </p:sp>
      <p:sp>
        <p:nvSpPr>
          <p:cNvPr id="20" name="Номер слайда 19"/>
          <p:cNvSpPr>
            <a:spLocks noGrp="1"/>
          </p:cNvSpPr>
          <p:nvPr>
            <p:ph type="sldNum" sz="quarter" idx="12"/>
          </p:nvPr>
        </p:nvSpPr>
        <p:spPr/>
        <p:txBody>
          <a:bodyPr/>
          <a:lstStyle/>
          <a:p>
            <a:fld id="{34AAB390-896A-4703-BE4C-2EDB5FA2DF14}" type="slidenum">
              <a:rPr lang="ru-RU" smtClean="0"/>
              <a:pPr/>
              <a:t>18</a:t>
            </a:fld>
            <a:endParaRPr lang="ru-RU" dirty="0"/>
          </a:p>
        </p:txBody>
      </p:sp>
      <p:sp>
        <p:nvSpPr>
          <p:cNvPr id="28" name="TextBox 27"/>
          <p:cNvSpPr txBox="1"/>
          <p:nvPr/>
        </p:nvSpPr>
        <p:spPr>
          <a:xfrm>
            <a:off x="4071934" y="2285992"/>
            <a:ext cx="1357322" cy="738664"/>
          </a:xfrm>
          <a:prstGeom prst="rect">
            <a:avLst/>
          </a:prstGeom>
          <a:noFill/>
        </p:spPr>
        <p:txBody>
          <a:bodyPr wrap="square" rtlCol="0">
            <a:spAutoFit/>
          </a:bodyPr>
          <a:lstStyle/>
          <a:p>
            <a:pPr algn="ctr"/>
            <a:r>
              <a:rPr lang="ru-RU" sz="700" dirty="0" smtClean="0">
                <a:latin typeface="Courier New" pitchFamily="49" charset="0"/>
                <a:cs typeface="Courier New" pitchFamily="49" charset="0"/>
              </a:rPr>
              <a:t>Расходы бюджета в </a:t>
            </a:r>
            <a:r>
              <a:rPr lang="en-US" sz="700" b="1" dirty="0" smtClean="0">
                <a:latin typeface="Proxima Nova Lt"/>
                <a:cs typeface="Courier New" pitchFamily="49" charset="0"/>
              </a:rPr>
              <a:t>2018</a:t>
            </a:r>
            <a:r>
              <a:rPr lang="en-US" sz="700" dirty="0" smtClean="0">
                <a:latin typeface="Courier New" pitchFamily="49" charset="0"/>
                <a:cs typeface="Courier New" pitchFamily="49" charset="0"/>
              </a:rPr>
              <a:t> </a:t>
            </a:r>
            <a:r>
              <a:rPr lang="ru-RU" sz="700" dirty="0" smtClean="0">
                <a:latin typeface="Courier New" pitchFamily="49" charset="0"/>
                <a:cs typeface="Courier New" pitchFamily="49" charset="0"/>
              </a:rPr>
              <a:t>году  на оплату труда </a:t>
            </a:r>
            <a:r>
              <a:rPr lang="en-US" sz="700" b="1" dirty="0" smtClean="0">
                <a:latin typeface="Proxima Nova Lt"/>
                <a:cs typeface="Courier New" pitchFamily="49" charset="0"/>
              </a:rPr>
              <a:t>17</a:t>
            </a:r>
            <a:r>
              <a:rPr lang="en-US" sz="700" dirty="0" smtClean="0">
                <a:latin typeface="Courier New" pitchFamily="49" charset="0"/>
                <a:cs typeface="Courier New" pitchFamily="49" charset="0"/>
              </a:rPr>
              <a:t> </a:t>
            </a:r>
            <a:r>
              <a:rPr lang="ru-RU" sz="700" dirty="0" smtClean="0">
                <a:latin typeface="Courier New" pitchFamily="49" charset="0"/>
                <a:cs typeface="Courier New" pitchFamily="49" charset="0"/>
              </a:rPr>
              <a:t>тыс.человек в соответствии с «майскими» Указами Президента РФ</a:t>
            </a:r>
            <a:endParaRPr lang="ru-RU" sz="7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troyan\Desktop\22 слайд.jpg"/>
          <p:cNvPicPr>
            <a:picLocks noChangeAspect="1" noChangeArrowheads="1"/>
          </p:cNvPicPr>
          <p:nvPr/>
        </p:nvPicPr>
        <p:blipFill>
          <a:blip r:embed="rId3" cstate="print"/>
          <a:srcRect/>
          <a:stretch>
            <a:fillRect/>
          </a:stretch>
        </p:blipFill>
        <p:spPr bwMode="auto">
          <a:xfrm>
            <a:off x="-47655" y="-24"/>
            <a:ext cx="9191655" cy="6858024"/>
          </a:xfrm>
          <a:prstGeom prst="rect">
            <a:avLst/>
          </a:prstGeom>
          <a:noFill/>
        </p:spPr>
      </p:pic>
      <p:sp>
        <p:nvSpPr>
          <p:cNvPr id="63" name="Прямоугольник 62"/>
          <p:cNvSpPr/>
          <p:nvPr/>
        </p:nvSpPr>
        <p:spPr>
          <a:xfrm>
            <a:off x="2928926" y="5072066"/>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4" name="Полилиния 63"/>
          <p:cNvSpPr/>
          <p:nvPr/>
        </p:nvSpPr>
        <p:spPr>
          <a:xfrm>
            <a:off x="2928926" y="5214942"/>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1" name="Прямоугольник 60"/>
          <p:cNvSpPr/>
          <p:nvPr/>
        </p:nvSpPr>
        <p:spPr>
          <a:xfrm>
            <a:off x="2928926" y="2786050"/>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2" name="Полилиния 61"/>
          <p:cNvSpPr/>
          <p:nvPr/>
        </p:nvSpPr>
        <p:spPr>
          <a:xfrm>
            <a:off x="2928926" y="2928926"/>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53" name="Прямоугольник 52"/>
          <p:cNvSpPr/>
          <p:nvPr/>
        </p:nvSpPr>
        <p:spPr>
          <a:xfrm>
            <a:off x="2928926" y="857232"/>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0" name="Полилиния 59"/>
          <p:cNvSpPr/>
          <p:nvPr/>
        </p:nvSpPr>
        <p:spPr>
          <a:xfrm>
            <a:off x="2928926" y="1000108"/>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pic>
        <p:nvPicPr>
          <p:cNvPr id="20485" name="Picture 5"/>
          <p:cNvPicPr>
            <a:picLocks noChangeAspect="1" noChangeArrowheads="1"/>
          </p:cNvPicPr>
          <p:nvPr/>
        </p:nvPicPr>
        <p:blipFill>
          <a:blip r:embed="rId4" cstate="print"/>
          <a:srcRect/>
          <a:stretch>
            <a:fillRect/>
          </a:stretch>
        </p:blipFill>
        <p:spPr bwMode="auto">
          <a:xfrm>
            <a:off x="-37324" y="3643314"/>
            <a:ext cx="642910" cy="739953"/>
          </a:xfrm>
          <a:prstGeom prst="rect">
            <a:avLst/>
          </a:prstGeom>
          <a:noFill/>
          <a:ln w="9525">
            <a:noFill/>
            <a:miter lim="800000"/>
            <a:headEnd/>
            <a:tailEnd/>
          </a:ln>
          <a:effectLst/>
        </p:spPr>
      </p:pic>
      <p:pic>
        <p:nvPicPr>
          <p:cNvPr id="20484" name="Picture 4"/>
          <p:cNvPicPr>
            <a:picLocks noChangeAspect="1" noChangeArrowheads="1"/>
          </p:cNvPicPr>
          <p:nvPr/>
        </p:nvPicPr>
        <p:blipFill>
          <a:blip r:embed="rId5" cstate="print"/>
          <a:srcRect/>
          <a:stretch>
            <a:fillRect/>
          </a:stretch>
        </p:blipFill>
        <p:spPr bwMode="auto">
          <a:xfrm>
            <a:off x="-34146" y="5072082"/>
            <a:ext cx="663953" cy="571504"/>
          </a:xfrm>
          <a:prstGeom prst="rect">
            <a:avLst/>
          </a:prstGeom>
          <a:noFill/>
          <a:ln w="9525">
            <a:noFill/>
            <a:miter lim="800000"/>
            <a:headEnd/>
            <a:tailEnd/>
          </a:ln>
          <a:effectLst/>
        </p:spPr>
      </p:pic>
      <p:pic>
        <p:nvPicPr>
          <p:cNvPr id="20482" name="Picture 2"/>
          <p:cNvPicPr>
            <a:picLocks noChangeAspect="1" noChangeArrowheads="1"/>
          </p:cNvPicPr>
          <p:nvPr/>
        </p:nvPicPr>
        <p:blipFill>
          <a:blip r:embed="rId6" cstate="print"/>
          <a:srcRect/>
          <a:stretch>
            <a:fillRect/>
          </a:stretch>
        </p:blipFill>
        <p:spPr bwMode="auto">
          <a:xfrm>
            <a:off x="-19693" y="785795"/>
            <a:ext cx="662603" cy="642941"/>
          </a:xfrm>
          <a:prstGeom prst="rect">
            <a:avLst/>
          </a:prstGeom>
          <a:noFill/>
          <a:ln w="9525">
            <a:noFill/>
            <a:miter lim="800000"/>
            <a:headEnd/>
            <a:tailEnd/>
          </a:ln>
          <a:effectLst/>
        </p:spPr>
      </p:pic>
      <p:sp>
        <p:nvSpPr>
          <p:cNvPr id="6" name="Прямоугольник 5"/>
          <p:cNvSpPr/>
          <p:nvPr/>
        </p:nvSpPr>
        <p:spPr>
          <a:xfrm>
            <a:off x="533370" y="642918"/>
            <a:ext cx="2466993" cy="122264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fontAlgn="t">
              <a:lnSpc>
                <a:spcPct val="80000"/>
              </a:lnSpc>
              <a:tabLst>
                <a:tab pos="1974850" algn="l"/>
              </a:tabLst>
            </a:pPr>
            <a:r>
              <a:rPr lang="ru-RU" sz="1300" b="0" i="0" u="none" strike="noStrike" spc="-20" dirty="0" smtClean="0">
                <a:solidFill>
                  <a:srgbClr val="000000"/>
                </a:solidFill>
                <a:latin typeface="Proxima Nova Lt" pitchFamily="50" charset="0"/>
              </a:rPr>
              <a:t>Государственная программа «Развитие сельского хозяйства и регулирование рынков сельскохозяйственной продукции, сырья и продовольствия Амурской области на 2014 - 2020 годы»</a:t>
            </a:r>
            <a:endParaRPr lang="ru-RU" sz="1300" b="0" i="0" u="none" strike="noStrike" spc="-20" dirty="0">
              <a:solidFill>
                <a:srgbClr val="000000"/>
              </a:solidFill>
              <a:latin typeface="Proxima Nova Lt" pitchFamily="50" charset="0"/>
            </a:endParaRPr>
          </a:p>
        </p:txBody>
      </p:sp>
      <p:sp>
        <p:nvSpPr>
          <p:cNvPr id="9" name="Прямоугольник 8"/>
          <p:cNvSpPr/>
          <p:nvPr/>
        </p:nvSpPr>
        <p:spPr>
          <a:xfrm>
            <a:off x="500034" y="5000644"/>
            <a:ext cx="2286016" cy="742511"/>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«Охрана окружающей среды в Амурской области на 2014 – 2020 годы»</a:t>
            </a:r>
            <a:endParaRPr lang="ru-RU" sz="1300" b="0" i="0" u="none" strike="noStrike" spc="-20" dirty="0">
              <a:solidFill>
                <a:srgbClr val="000000"/>
              </a:solidFill>
              <a:latin typeface="Proxima Nova Lt" pitchFamily="50" charset="0"/>
            </a:endParaRPr>
          </a:p>
        </p:txBody>
      </p:sp>
      <p:sp>
        <p:nvSpPr>
          <p:cNvPr id="10" name="Прямоугольник 9"/>
          <p:cNvSpPr/>
          <p:nvPr/>
        </p:nvSpPr>
        <p:spPr>
          <a:xfrm>
            <a:off x="533371" y="3556515"/>
            <a:ext cx="2285987" cy="137268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«Модернизация </a:t>
            </a:r>
            <a:r>
              <a:rPr lang="ru-RU" sz="1300" b="0" i="0" u="none" strike="noStrike" spc="-20" dirty="0" err="1" smtClean="0">
                <a:solidFill>
                  <a:srgbClr val="000000"/>
                </a:solidFill>
                <a:latin typeface="Proxima Nova Lt" pitchFamily="50" charset="0"/>
              </a:rPr>
              <a:t>жилищно</a:t>
            </a:r>
            <a:r>
              <a:rPr lang="ru-RU" sz="1300" b="0" i="0" u="none" strike="noStrike" spc="-20" dirty="0" smtClean="0">
                <a:solidFill>
                  <a:srgbClr val="000000"/>
                </a:solidFill>
                <a:latin typeface="Proxima Nova Lt" pitchFamily="50" charset="0"/>
              </a:rPr>
              <a:t>–коммунального комплекса, энергосбережение и повышение энергетической эффективности в Амурской области на 2014 – 2020 годы»</a:t>
            </a:r>
            <a:endParaRPr lang="ru-RU" sz="1300" b="0" i="0" u="none" strike="noStrike" spc="-20" dirty="0">
              <a:solidFill>
                <a:srgbClr val="000000"/>
              </a:solidFill>
              <a:latin typeface="Proxima Nova Lt" pitchFamily="50" charset="0"/>
            </a:endParaRPr>
          </a:p>
        </p:txBody>
      </p:sp>
      <p:sp>
        <p:nvSpPr>
          <p:cNvPr id="37" name="Прямоугольник 36"/>
          <p:cNvSpPr/>
          <p:nvPr/>
        </p:nvSpPr>
        <p:spPr>
          <a:xfrm>
            <a:off x="4214810" y="1000108"/>
            <a:ext cx="503345"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1,7</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9" name="Прямоугольник 38"/>
          <p:cNvSpPr/>
          <p:nvPr/>
        </p:nvSpPr>
        <p:spPr>
          <a:xfrm>
            <a:off x="2928926" y="2015771"/>
            <a:ext cx="121444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38" name="Прямоугольник 37"/>
          <p:cNvSpPr/>
          <p:nvPr/>
        </p:nvSpPr>
        <p:spPr>
          <a:xfrm>
            <a:off x="2928926" y="2015771"/>
            <a:ext cx="1000132"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40" name="Прямоугольник 39"/>
          <p:cNvSpPr/>
          <p:nvPr/>
        </p:nvSpPr>
        <p:spPr>
          <a:xfrm>
            <a:off x="3740321" y="2228842"/>
            <a:ext cx="474169" cy="338554"/>
          </a:xfrm>
          <a:prstGeom prst="rect">
            <a:avLst/>
          </a:prstGeom>
        </p:spPr>
        <p:txBody>
          <a:bodyPr wrap="non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9</a:t>
            </a: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41" name="Прямоугольник 40"/>
          <p:cNvSpPr/>
          <p:nvPr/>
        </p:nvSpPr>
        <p:spPr>
          <a:xfrm>
            <a:off x="2877936" y="2071678"/>
            <a:ext cx="479618" cy="338554"/>
          </a:xfrm>
          <a:prstGeom prst="rect">
            <a:avLst/>
          </a:prstGeom>
        </p:spPr>
        <p:txBody>
          <a:bodyPr wrap="squar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8,9</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pic>
        <p:nvPicPr>
          <p:cNvPr id="42" name="Picture 4" descr="C:\Users\troyan\Desktop\1\2.JPG"/>
          <p:cNvPicPr>
            <a:picLocks noChangeAspect="1" noChangeArrowheads="1"/>
          </p:cNvPicPr>
          <p:nvPr/>
        </p:nvPicPr>
        <p:blipFill>
          <a:blip r:embed="rId7" cstate="print"/>
          <a:srcRect/>
          <a:stretch>
            <a:fillRect/>
          </a:stretch>
        </p:blipFill>
        <p:spPr bwMode="auto">
          <a:xfrm>
            <a:off x="-46687" y="2000240"/>
            <a:ext cx="714380" cy="536894"/>
          </a:xfrm>
          <a:prstGeom prst="rect">
            <a:avLst/>
          </a:prstGeom>
          <a:noFill/>
        </p:spPr>
      </p:pic>
      <p:sp>
        <p:nvSpPr>
          <p:cNvPr id="43" name="Прямоугольник 42"/>
          <p:cNvSpPr/>
          <p:nvPr/>
        </p:nvSpPr>
        <p:spPr>
          <a:xfrm>
            <a:off x="571472" y="1857364"/>
            <a:ext cx="2357454"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«Развитие системы социальной защиты населения Амурской области на 2014 – 2020 гг.»</a:t>
            </a:r>
            <a:endParaRPr lang="ru-RU" sz="1300" b="0" i="0" u="none" strike="noStrike" spc="-20" dirty="0">
              <a:solidFill>
                <a:srgbClr val="000000"/>
              </a:solidFill>
              <a:latin typeface="Proxima Nova Lt" pitchFamily="50" charset="0"/>
            </a:endParaRPr>
          </a:p>
        </p:txBody>
      </p:sp>
      <p:pic>
        <p:nvPicPr>
          <p:cNvPr id="54" name="Picture 3"/>
          <p:cNvPicPr>
            <a:picLocks noChangeAspect="1" noChangeArrowheads="1"/>
          </p:cNvPicPr>
          <p:nvPr/>
        </p:nvPicPr>
        <p:blipFill>
          <a:blip r:embed="rId8" cstate="print"/>
          <a:srcRect/>
          <a:stretch>
            <a:fillRect/>
          </a:stretch>
        </p:blipFill>
        <p:spPr bwMode="auto">
          <a:xfrm>
            <a:off x="-51595" y="5857892"/>
            <a:ext cx="705393" cy="633414"/>
          </a:xfrm>
          <a:prstGeom prst="rect">
            <a:avLst/>
          </a:prstGeom>
          <a:noFill/>
          <a:ln w="9525">
            <a:noFill/>
            <a:miter lim="800000"/>
            <a:headEnd/>
            <a:tailEnd/>
          </a:ln>
          <a:effectLst/>
        </p:spPr>
      </p:pic>
      <p:sp>
        <p:nvSpPr>
          <p:cNvPr id="55" name="Прямоугольник 54"/>
          <p:cNvSpPr/>
          <p:nvPr/>
        </p:nvSpPr>
        <p:spPr>
          <a:xfrm>
            <a:off x="586147" y="5908293"/>
            <a:ext cx="2286016" cy="90255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«Развитие и сохранение культуры и искусства Амурской области на 2014 – 2020 годы»</a:t>
            </a:r>
            <a:endParaRPr lang="ru-RU" sz="1300" b="0" i="0" u="none" strike="noStrike" spc="-20" dirty="0">
              <a:solidFill>
                <a:srgbClr val="000000"/>
              </a:solidFill>
              <a:latin typeface="Proxima Nova Lt" pitchFamily="50" charset="0"/>
            </a:endParaRPr>
          </a:p>
        </p:txBody>
      </p:sp>
      <p:sp>
        <p:nvSpPr>
          <p:cNvPr id="57" name="Прямоугольник 56"/>
          <p:cNvSpPr/>
          <p:nvPr/>
        </p:nvSpPr>
        <p:spPr>
          <a:xfrm>
            <a:off x="2928926" y="6000768"/>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58" name="Полилиния 57"/>
          <p:cNvSpPr/>
          <p:nvPr/>
        </p:nvSpPr>
        <p:spPr>
          <a:xfrm>
            <a:off x="2928926" y="6143644"/>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59" name="Прямоугольник 58"/>
          <p:cNvSpPr/>
          <p:nvPr/>
        </p:nvSpPr>
        <p:spPr>
          <a:xfrm>
            <a:off x="4214810" y="6072206"/>
            <a:ext cx="474489" cy="338554"/>
          </a:xfrm>
          <a:prstGeom prst="rect">
            <a:avLst/>
          </a:prstGeom>
        </p:spPr>
        <p:txBody>
          <a:bodyPr wrap="non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0,4</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72" name="Прямоугольник 71"/>
          <p:cNvSpPr/>
          <p:nvPr/>
        </p:nvSpPr>
        <p:spPr>
          <a:xfrm>
            <a:off x="4214810" y="5072074"/>
            <a:ext cx="372987" cy="338554"/>
          </a:xfrm>
          <a:prstGeom prst="rect">
            <a:avLst/>
          </a:prstGeom>
        </p:spPr>
        <p:txBody>
          <a:bodyPr wrap="non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1,1</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84" name="Прямоугольник 83"/>
          <p:cNvSpPr/>
          <p:nvPr/>
        </p:nvSpPr>
        <p:spPr>
          <a:xfrm>
            <a:off x="4214810" y="2857496"/>
            <a:ext cx="470963" cy="338554"/>
          </a:xfrm>
          <a:prstGeom prst="rect">
            <a:avLst/>
          </a:prstGeom>
        </p:spPr>
        <p:txBody>
          <a:bodyPr wrap="squar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9,6</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pic>
        <p:nvPicPr>
          <p:cNvPr id="85" name="Picture 3" descr="C:\Users\troyan\Desktop\1\Снимок.JPG"/>
          <p:cNvPicPr>
            <a:picLocks noChangeAspect="1" noChangeArrowheads="1"/>
          </p:cNvPicPr>
          <p:nvPr/>
        </p:nvPicPr>
        <p:blipFill>
          <a:blip r:embed="rId9" cstate="print"/>
          <a:srcRect/>
          <a:stretch>
            <a:fillRect/>
          </a:stretch>
        </p:blipFill>
        <p:spPr bwMode="auto">
          <a:xfrm>
            <a:off x="-29386" y="2714620"/>
            <a:ext cx="600858" cy="816261"/>
          </a:xfrm>
          <a:prstGeom prst="rect">
            <a:avLst/>
          </a:prstGeom>
          <a:noFill/>
        </p:spPr>
      </p:pic>
      <p:sp>
        <p:nvSpPr>
          <p:cNvPr id="86" name="Прямоугольник 85"/>
          <p:cNvSpPr/>
          <p:nvPr/>
        </p:nvSpPr>
        <p:spPr>
          <a:xfrm>
            <a:off x="542121" y="2745063"/>
            <a:ext cx="2285987" cy="73250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«Развитие здравоохранения Амурской области на 2014 – 2020 годы»</a:t>
            </a:r>
            <a:endParaRPr lang="ru-RU" sz="1300" b="0" i="0" u="none" strike="noStrike" spc="-20" dirty="0">
              <a:solidFill>
                <a:srgbClr val="000000"/>
              </a:solidFill>
              <a:latin typeface="Proxima Nova Lt" pitchFamily="50" charset="0"/>
            </a:endParaRPr>
          </a:p>
        </p:txBody>
      </p:sp>
      <p:sp>
        <p:nvSpPr>
          <p:cNvPr id="89" name="Прямоугольник 88"/>
          <p:cNvSpPr/>
          <p:nvPr/>
        </p:nvSpPr>
        <p:spPr>
          <a:xfrm>
            <a:off x="285720" y="-24"/>
            <a:ext cx="7786742" cy="954107"/>
          </a:xfrm>
          <a:prstGeom prst="rect">
            <a:avLst/>
          </a:prstGeom>
        </p:spPr>
        <p:txBody>
          <a:bodyPr wrap="square">
            <a:spAutoFit/>
          </a:bodyPr>
          <a:lstStyle/>
          <a:p>
            <a:r>
              <a:rPr lang="ru-RU" dirty="0" smtClean="0">
                <a:solidFill>
                  <a:schemeClr val="tx1">
                    <a:lumMod val="65000"/>
                    <a:lumOff val="35000"/>
                  </a:schemeClr>
                </a:solidFill>
                <a:latin typeface="Proxima Nova Lt" pitchFamily="50" charset="0"/>
                <a:cs typeface="Angsana New" pitchFamily="18" charset="-34"/>
              </a:rPr>
              <a:t>Исполнение по государственным программам Амурской области, с указанием причин  невыполнения плановых показателей за 2018 год						            </a:t>
            </a:r>
            <a:r>
              <a:rPr lang="ru-RU" dirty="0" smtClean="0">
                <a:latin typeface="Proxima Nova Lt" pitchFamily="50" charset="0"/>
                <a:cs typeface="Angsana New" pitchFamily="18" charset="-34"/>
              </a:rPr>
              <a:t>(млрд. руб.)</a:t>
            </a:r>
            <a:endParaRPr lang="ru-RU" dirty="0" smtClean="0">
              <a:solidFill>
                <a:schemeClr val="tx1">
                  <a:lumMod val="65000"/>
                  <a:lumOff val="35000"/>
                </a:schemeClr>
              </a:solidFill>
              <a:latin typeface="Proxima Nova Lt" pitchFamily="50" charset="0"/>
              <a:cs typeface="Angsana New" pitchFamily="18" charset="-34"/>
            </a:endParaRPr>
          </a:p>
        </p:txBody>
      </p:sp>
      <p:sp>
        <p:nvSpPr>
          <p:cNvPr id="90" name="Прямоугольник 89"/>
          <p:cNvSpPr/>
          <p:nvPr/>
        </p:nvSpPr>
        <p:spPr>
          <a:xfrm>
            <a:off x="7358082" y="6357926"/>
            <a:ext cx="50006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dirty="0" smtClean="0">
                <a:latin typeface="Proxima Nova Lt" pitchFamily="50" charset="0"/>
                <a:cs typeface="Times New Roman" pitchFamily="18" charset="0"/>
              </a:rPr>
              <a:t>план</a:t>
            </a:r>
            <a:endParaRPr lang="ru-RU" sz="1100" dirty="0">
              <a:latin typeface="Proxima Nova Lt" pitchFamily="50" charset="0"/>
              <a:cs typeface="Times New Roman" pitchFamily="18" charset="0"/>
            </a:endParaRPr>
          </a:p>
        </p:txBody>
      </p:sp>
      <p:sp>
        <p:nvSpPr>
          <p:cNvPr id="91" name="Прямоугольник 90"/>
          <p:cNvSpPr/>
          <p:nvPr/>
        </p:nvSpPr>
        <p:spPr>
          <a:xfrm>
            <a:off x="7858148" y="6357926"/>
            <a:ext cx="50006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dirty="0" smtClean="0">
              <a:latin typeface="Proxima Nova Lt" pitchFamily="50" charset="0"/>
              <a:cs typeface="Times New Roman" pitchFamily="18" charset="0"/>
            </a:endParaRPr>
          </a:p>
          <a:p>
            <a:r>
              <a:rPr lang="ru-RU" dirty="0" smtClean="0">
                <a:latin typeface="Proxima Nova Lt" pitchFamily="50" charset="0"/>
                <a:cs typeface="Times New Roman" pitchFamily="18" charset="0"/>
              </a:rPr>
              <a:t>факт</a:t>
            </a:r>
            <a:endParaRPr lang="ru-RU" dirty="0">
              <a:latin typeface="Proxima Nova Lt" pitchFamily="50" charset="0"/>
              <a:cs typeface="Times New Roman" pitchFamily="18" charset="0"/>
            </a:endParaRPr>
          </a:p>
        </p:txBody>
      </p:sp>
      <p:sp>
        <p:nvSpPr>
          <p:cNvPr id="46" name="Прямоугольник 45"/>
          <p:cNvSpPr/>
          <p:nvPr/>
        </p:nvSpPr>
        <p:spPr>
          <a:xfrm>
            <a:off x="5004243" y="5357826"/>
            <a:ext cx="2285987" cy="742511"/>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«Развитие образования Амурской области на 2014 – 2020 годы»</a:t>
            </a:r>
          </a:p>
        </p:txBody>
      </p:sp>
      <p:pic>
        <p:nvPicPr>
          <p:cNvPr id="51" name="Picture 5" descr="C:\Users\troyan\Desktop\1\3.JPG"/>
          <p:cNvPicPr>
            <a:picLocks noChangeAspect="1" noChangeArrowheads="1"/>
          </p:cNvPicPr>
          <p:nvPr/>
        </p:nvPicPr>
        <p:blipFill>
          <a:blip r:embed="rId10" cstate="print"/>
          <a:srcRect/>
          <a:stretch>
            <a:fillRect/>
          </a:stretch>
        </p:blipFill>
        <p:spPr bwMode="auto">
          <a:xfrm>
            <a:off x="4409703" y="5357826"/>
            <a:ext cx="645512" cy="571504"/>
          </a:xfrm>
          <a:prstGeom prst="rect">
            <a:avLst/>
          </a:prstGeom>
          <a:noFill/>
        </p:spPr>
      </p:pic>
      <p:sp>
        <p:nvSpPr>
          <p:cNvPr id="52" name="Номер слайда 51"/>
          <p:cNvSpPr>
            <a:spLocks noGrp="1"/>
          </p:cNvSpPr>
          <p:nvPr>
            <p:ph type="sldNum" sz="quarter" idx="12"/>
          </p:nvPr>
        </p:nvSpPr>
        <p:spPr>
          <a:xfrm>
            <a:off x="6858016" y="6356350"/>
            <a:ext cx="1828784" cy="365125"/>
          </a:xfrm>
        </p:spPr>
        <p:txBody>
          <a:bodyPr/>
          <a:lstStyle/>
          <a:p>
            <a:fld id="{34AAB390-896A-4703-BE4C-2EDB5FA2DF14}" type="slidenum">
              <a:rPr lang="ru-RU" smtClean="0"/>
              <a:pPr/>
              <a:t>19</a:t>
            </a:fld>
            <a:endParaRPr lang="ru-RU" dirty="0"/>
          </a:p>
        </p:txBody>
      </p:sp>
      <p:sp>
        <p:nvSpPr>
          <p:cNvPr id="56" name="Прямоугольник 55"/>
          <p:cNvSpPr/>
          <p:nvPr/>
        </p:nvSpPr>
        <p:spPr>
          <a:xfrm>
            <a:off x="2857488" y="3857628"/>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5" name="Полилиния 64"/>
          <p:cNvSpPr/>
          <p:nvPr/>
        </p:nvSpPr>
        <p:spPr>
          <a:xfrm>
            <a:off x="2857488" y="4000504"/>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6" name="Прямоугольник 65"/>
          <p:cNvSpPr/>
          <p:nvPr/>
        </p:nvSpPr>
        <p:spPr>
          <a:xfrm>
            <a:off x="4214810" y="4000504"/>
            <a:ext cx="444425" cy="338554"/>
          </a:xfrm>
          <a:prstGeom prst="rect">
            <a:avLst/>
          </a:prstGeom>
        </p:spPr>
        <p:txBody>
          <a:bodyPr wrap="squar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3,7</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67" name="Прямоугольник 66"/>
          <p:cNvSpPr/>
          <p:nvPr/>
        </p:nvSpPr>
        <p:spPr>
          <a:xfrm>
            <a:off x="7429520" y="5286388"/>
            <a:ext cx="121444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8" name="Прямоугольник 67"/>
          <p:cNvSpPr/>
          <p:nvPr/>
        </p:nvSpPr>
        <p:spPr>
          <a:xfrm>
            <a:off x="7429520" y="5286388"/>
            <a:ext cx="1000132"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9" name="Прямоугольник 68"/>
          <p:cNvSpPr/>
          <p:nvPr/>
        </p:nvSpPr>
        <p:spPr>
          <a:xfrm>
            <a:off x="7429520" y="5286388"/>
            <a:ext cx="556243" cy="338554"/>
          </a:xfrm>
          <a:prstGeom prst="rect">
            <a:avLst/>
          </a:prstGeom>
        </p:spPr>
        <p:txBody>
          <a:bodyPr wrap="non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10,2</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70" name="Прямоугольник 69"/>
          <p:cNvSpPr/>
          <p:nvPr/>
        </p:nvSpPr>
        <p:spPr>
          <a:xfrm>
            <a:off x="8143900" y="5429264"/>
            <a:ext cx="551433" cy="338554"/>
          </a:xfrm>
          <a:prstGeom prst="rect">
            <a:avLst/>
          </a:prstGeom>
        </p:spPr>
        <p:txBody>
          <a:bodyPr wrap="non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10,3</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Оглавление.jpg"/>
          <p:cNvPicPr>
            <a:picLocks noGrp="1" noChangeAspect="1"/>
          </p:cNvPicPr>
          <p:nvPr>
            <p:ph idx="4294967295"/>
          </p:nvPr>
        </p:nvPicPr>
        <p:blipFill>
          <a:blip r:embed="rId3" cstate="print"/>
          <a:stretch>
            <a:fillRect/>
          </a:stretch>
        </p:blipFill>
        <p:spPr>
          <a:xfrm>
            <a:off x="0" y="0"/>
            <a:ext cx="9699625" cy="6858000"/>
          </a:xfrm>
        </p:spPr>
      </p:pic>
      <p:sp>
        <p:nvSpPr>
          <p:cNvPr id="5" name="Заголовок 4"/>
          <p:cNvSpPr>
            <a:spLocks noGrp="1"/>
          </p:cNvSpPr>
          <p:nvPr>
            <p:ph type="ctrTitle"/>
          </p:nvPr>
        </p:nvSpPr>
        <p:spPr>
          <a:xfrm>
            <a:off x="357158" y="142852"/>
            <a:ext cx="4214842" cy="428627"/>
          </a:xfrm>
        </p:spPr>
        <p:txBody>
          <a:bodyPr>
            <a:noAutofit/>
          </a:bodyPr>
          <a:lstStyle/>
          <a:p>
            <a:r>
              <a:rPr lang="ru-RU" sz="3000" dirty="0" smtClean="0">
                <a:solidFill>
                  <a:schemeClr val="bg1"/>
                </a:solidFill>
                <a:latin typeface="Proxima Nova Bl" pitchFamily="50" charset="0"/>
                <a:ea typeface="Tahoma" pitchFamily="34" charset="0"/>
                <a:cs typeface="Tahoma" pitchFamily="34" charset="0"/>
              </a:rPr>
              <a:t>СОДЕРЖАНИЕ</a:t>
            </a:r>
            <a:endParaRPr lang="ru-RU" sz="3000" dirty="0">
              <a:solidFill>
                <a:schemeClr val="bg1"/>
              </a:solidFill>
              <a:latin typeface="Proxima Nova Bl" pitchFamily="50" charset="0"/>
              <a:ea typeface="Tahoma" pitchFamily="34" charset="0"/>
              <a:cs typeface="Tahoma" pitchFamily="34" charset="0"/>
            </a:endParaRPr>
          </a:p>
        </p:txBody>
      </p:sp>
      <p:sp>
        <p:nvSpPr>
          <p:cNvPr id="6" name="Подзаголовок 5"/>
          <p:cNvSpPr>
            <a:spLocks noGrp="1"/>
          </p:cNvSpPr>
          <p:nvPr>
            <p:ph type="subTitle" idx="1"/>
          </p:nvPr>
        </p:nvSpPr>
        <p:spPr>
          <a:xfrm>
            <a:off x="142844" y="928670"/>
            <a:ext cx="4572032" cy="5072098"/>
          </a:xfrm>
        </p:spPr>
        <p:txBody>
          <a:bodyPr numCol="1">
            <a:normAutofit fontScale="32500" lnSpcReduction="20000"/>
          </a:bodyPr>
          <a:lstStyle/>
          <a:p>
            <a:pPr algn="l">
              <a:lnSpc>
                <a:spcPct val="150000"/>
              </a:lnSpc>
            </a:pPr>
            <a:endParaRPr lang="ru-RU" sz="900" dirty="0" smtClean="0">
              <a:solidFill>
                <a:schemeClr val="bg1"/>
              </a:solidFill>
              <a:latin typeface="Tahoma" pitchFamily="34" charset="0"/>
              <a:ea typeface="Tahoma" pitchFamily="34" charset="0"/>
              <a:cs typeface="Tahoma" pitchFamily="34" charset="0"/>
            </a:endParaRP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Глоссарий…………………………...…………………………..…………..</a:t>
            </a:r>
            <a:r>
              <a:rPr lang="ru-RU" sz="3100" dirty="0" smtClean="0">
                <a:solidFill>
                  <a:schemeClr val="bg1"/>
                </a:solidFill>
                <a:latin typeface="Proxima Nova ExCn Bl" pitchFamily="50" charset="0"/>
                <a:ea typeface="Tahoma" pitchFamily="34" charset="0"/>
                <a:cs typeface="Tahoma" pitchFamily="34" charset="0"/>
              </a:rPr>
              <a:t> </a:t>
            </a:r>
            <a:r>
              <a:rPr lang="ru-RU" sz="4300" b="1" dirty="0" smtClean="0">
                <a:solidFill>
                  <a:schemeClr val="bg1"/>
                </a:solidFill>
                <a:latin typeface="Proxima Nova ExCn Bl" pitchFamily="50" charset="0"/>
                <a:ea typeface="Tahoma" pitchFamily="34" charset="0"/>
                <a:cs typeface="Tahoma" pitchFamily="34" charset="0"/>
              </a:rPr>
              <a:t>03</a:t>
            </a:r>
            <a:r>
              <a:rPr lang="ru-RU" sz="3100" b="1" dirty="0" smtClean="0">
                <a:solidFill>
                  <a:schemeClr val="bg1"/>
                </a:solidFill>
                <a:latin typeface="Proxima Nova ExCn Bl" pitchFamily="50" charset="0"/>
                <a:ea typeface="Tahoma" pitchFamily="34" charset="0"/>
                <a:cs typeface="Tahoma" pitchFamily="34" charset="0"/>
              </a:rPr>
              <a:t>     </a:t>
            </a:r>
          </a:p>
          <a:p>
            <a:pPr algn="l">
              <a:lnSpc>
                <a:spcPct val="110000"/>
              </a:lnSpc>
            </a:pPr>
            <a:endParaRPr lang="ru-RU" sz="3100" b="1" dirty="0" smtClean="0">
              <a:solidFill>
                <a:schemeClr val="bg1"/>
              </a:solidFill>
              <a:latin typeface="Proxima Nova Rg" pitchFamily="50" charset="0"/>
              <a:ea typeface="Tahoma" pitchFamily="34" charset="0"/>
              <a:cs typeface="Tahoma" pitchFamily="34" charset="0"/>
            </a:endParaRP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Основные показатели развития Амурской области в динамике…………………………………………………………….…....... </a:t>
            </a:r>
            <a:r>
              <a:rPr lang="ru-RU" sz="4300" b="1" dirty="0" smtClean="0">
                <a:solidFill>
                  <a:schemeClr val="bg1"/>
                </a:solidFill>
                <a:latin typeface="Proxima Nova ExCn Bl" pitchFamily="50" charset="0"/>
                <a:ea typeface="Tahoma" pitchFamily="34" charset="0"/>
                <a:cs typeface="Tahoma" pitchFamily="34" charset="0"/>
              </a:rPr>
              <a:t>06</a:t>
            </a:r>
          </a:p>
          <a:p>
            <a:pPr algn="l">
              <a:lnSpc>
                <a:spcPct val="120000"/>
              </a:lnSpc>
            </a:pPr>
            <a:endParaRPr lang="ru-RU" sz="3100" dirty="0" smtClean="0">
              <a:solidFill>
                <a:schemeClr val="bg1"/>
              </a:solidFill>
              <a:latin typeface="Proxima Nova Rg" pitchFamily="50" charset="0"/>
              <a:ea typeface="Tahoma" pitchFamily="34" charset="0"/>
              <a:cs typeface="Tahoma" pitchFamily="34" charset="0"/>
            </a:endParaRP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Основные задачи и приоритетные направления бюджетной политики Амурской области на 2018 год…………..………………………..……. </a:t>
            </a:r>
            <a:r>
              <a:rPr lang="ru-RU" sz="4300" b="1" dirty="0" smtClean="0">
                <a:solidFill>
                  <a:schemeClr val="bg1"/>
                </a:solidFill>
                <a:latin typeface="Proxima Nova ExCn Bl" pitchFamily="50" charset="0"/>
                <a:ea typeface="Tahoma" pitchFamily="34" charset="0"/>
                <a:cs typeface="Tahoma" pitchFamily="34" charset="0"/>
              </a:rPr>
              <a:t>09</a:t>
            </a:r>
          </a:p>
          <a:p>
            <a:pPr algn="l">
              <a:lnSpc>
                <a:spcPct val="110000"/>
              </a:lnSpc>
            </a:pPr>
            <a:endParaRPr lang="ru-RU" sz="3100" dirty="0" smtClean="0">
              <a:solidFill>
                <a:schemeClr val="bg1"/>
              </a:solidFill>
              <a:latin typeface="Proxima Nova Rg" pitchFamily="50" charset="0"/>
            </a:endParaRPr>
          </a:p>
          <a:p>
            <a:pPr algn="l">
              <a:lnSpc>
                <a:spcPct val="110000"/>
              </a:lnSpc>
            </a:pPr>
            <a:r>
              <a:rPr lang="ru-RU" sz="3100" dirty="0" smtClean="0">
                <a:solidFill>
                  <a:schemeClr val="bg1"/>
                </a:solidFill>
                <a:latin typeface="Proxima Nova Rg" pitchFamily="50" charset="0"/>
              </a:rPr>
              <a:t>Объем и структура налоговых и неналоговых доходов ………........</a:t>
            </a:r>
            <a:r>
              <a:rPr lang="ru-RU" sz="3100" dirty="0" smtClean="0">
                <a:solidFill>
                  <a:schemeClr val="bg1"/>
                </a:solidFill>
                <a:latin typeface="Proxima Nova Rg" pitchFamily="50" charset="0"/>
                <a:ea typeface="Tahoma" pitchFamily="34" charset="0"/>
                <a:cs typeface="Tahoma" pitchFamily="34" charset="0"/>
              </a:rPr>
              <a:t> </a:t>
            </a:r>
            <a:r>
              <a:rPr lang="ru-RU" sz="4300" b="1" dirty="0" smtClean="0">
                <a:solidFill>
                  <a:schemeClr val="bg1"/>
                </a:solidFill>
                <a:latin typeface="Proxima Nova ExCn Bl" pitchFamily="50" charset="0"/>
                <a:ea typeface="Tahoma" pitchFamily="34" charset="0"/>
                <a:cs typeface="Tahoma" pitchFamily="34" charset="0"/>
              </a:rPr>
              <a:t>12</a:t>
            </a:r>
            <a:endParaRPr lang="ru-RU" sz="4300" b="1" dirty="0" smtClean="0">
              <a:solidFill>
                <a:schemeClr val="bg1"/>
              </a:solidFill>
              <a:latin typeface="Proxima Nova ExCn Bl" pitchFamily="50" charset="0"/>
            </a:endParaRPr>
          </a:p>
          <a:p>
            <a:pPr algn="l">
              <a:lnSpc>
                <a:spcPct val="110000"/>
              </a:lnSpc>
            </a:pPr>
            <a:endParaRPr lang="ru-RU" sz="3100" dirty="0" smtClean="0">
              <a:solidFill>
                <a:schemeClr val="bg1"/>
              </a:solidFill>
              <a:latin typeface="Proxima Nova Rg" pitchFamily="50" charset="0"/>
            </a:endParaRPr>
          </a:p>
          <a:p>
            <a:pPr algn="l">
              <a:lnSpc>
                <a:spcPct val="120000"/>
              </a:lnSpc>
            </a:pPr>
            <a:r>
              <a:rPr lang="ru-RU" sz="3100" dirty="0" smtClean="0">
                <a:solidFill>
                  <a:schemeClr val="bg1"/>
                </a:solidFill>
                <a:latin typeface="Proxima Nova Rg" pitchFamily="50" charset="0"/>
                <a:ea typeface="Tahoma" pitchFamily="34" charset="0"/>
                <a:cs typeface="Tahoma" pitchFamily="34" charset="0"/>
              </a:rPr>
              <a:t>Оценка объема предоставляемых налоговых льгот, </a:t>
            </a:r>
          </a:p>
          <a:p>
            <a:pPr algn="l">
              <a:lnSpc>
                <a:spcPct val="120000"/>
              </a:lnSpc>
            </a:pPr>
            <a:r>
              <a:rPr lang="ru-RU" sz="3100" dirty="0" smtClean="0">
                <a:solidFill>
                  <a:schemeClr val="bg1"/>
                </a:solidFill>
                <a:latin typeface="Proxima Nova Rg" pitchFamily="50" charset="0"/>
                <a:ea typeface="Tahoma" pitchFamily="34" charset="0"/>
                <a:cs typeface="Tahoma" pitchFamily="34" charset="0"/>
              </a:rPr>
              <a:t>установленных законодательством Амурской области....…………</a:t>
            </a:r>
            <a:r>
              <a:rPr lang="ru-RU" sz="4300" b="1" dirty="0" smtClean="0">
                <a:solidFill>
                  <a:schemeClr val="bg1"/>
                </a:solidFill>
                <a:latin typeface="Proxima Nova ExCn Bl" pitchFamily="50" charset="0"/>
                <a:ea typeface="Tahoma" pitchFamily="34" charset="0"/>
                <a:cs typeface="Tahoma" pitchFamily="34" charset="0"/>
              </a:rPr>
              <a:t>16</a:t>
            </a:r>
          </a:p>
          <a:p>
            <a:pPr algn="l">
              <a:lnSpc>
                <a:spcPct val="110000"/>
              </a:lnSpc>
            </a:pPr>
            <a:endParaRPr lang="ru-RU" sz="3100" dirty="0" smtClean="0">
              <a:solidFill>
                <a:schemeClr val="bg1"/>
              </a:solidFill>
              <a:latin typeface="Proxima Nova Rg" pitchFamily="50" charset="0"/>
              <a:ea typeface="Tahoma" pitchFamily="34" charset="0"/>
              <a:cs typeface="Tahoma" pitchFamily="34" charset="0"/>
            </a:endParaRP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Уровень долговой нагрузки на бюджет </a:t>
            </a: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Амурской области.……………………………………………….….…… </a:t>
            </a:r>
            <a:r>
              <a:rPr lang="ru-RU" sz="4300" b="1" dirty="0" smtClean="0">
                <a:solidFill>
                  <a:schemeClr val="bg1"/>
                </a:solidFill>
                <a:latin typeface="Proxima Nova ExCn Bl" pitchFamily="50" charset="0"/>
                <a:ea typeface="Tahoma" pitchFamily="34" charset="0"/>
                <a:cs typeface="Tahoma" pitchFamily="34" charset="0"/>
              </a:rPr>
              <a:t>17</a:t>
            </a:r>
            <a:endParaRPr lang="ru-RU" sz="4300" dirty="0" smtClean="0">
              <a:solidFill>
                <a:schemeClr val="bg1"/>
              </a:solidFill>
              <a:latin typeface="Proxima Nova ExCn Bl" pitchFamily="50" charset="0"/>
              <a:ea typeface="Tahoma" pitchFamily="34" charset="0"/>
              <a:cs typeface="Tahoma" pitchFamily="34" charset="0"/>
            </a:endParaRPr>
          </a:p>
          <a:p>
            <a:pPr algn="l">
              <a:lnSpc>
                <a:spcPct val="110000"/>
              </a:lnSpc>
            </a:pPr>
            <a:endParaRPr lang="ru-RU" sz="3100" dirty="0" smtClean="0">
              <a:solidFill>
                <a:schemeClr val="bg1"/>
              </a:solidFill>
              <a:latin typeface="Proxima Nova Rg" pitchFamily="50" charset="0"/>
              <a:ea typeface="Tahoma" pitchFamily="34" charset="0"/>
              <a:cs typeface="Tahoma" pitchFamily="34" charset="0"/>
            </a:endParaRPr>
          </a:p>
          <a:p>
            <a:pPr algn="l">
              <a:lnSpc>
                <a:spcPct val="110000"/>
              </a:lnSpc>
            </a:pPr>
            <a:r>
              <a:rPr lang="ru-RU" sz="3100" dirty="0" smtClean="0">
                <a:solidFill>
                  <a:schemeClr val="bg1"/>
                </a:solidFill>
                <a:latin typeface="Proxima Nova Rg" pitchFamily="50" charset="0"/>
                <a:ea typeface="Tahoma" pitchFamily="34" charset="0"/>
                <a:cs typeface="Tahoma" pitchFamily="34" charset="0"/>
              </a:rPr>
              <a:t>Основные характеристики бюджета……..…………………..……………………………………..…. </a:t>
            </a:r>
            <a:r>
              <a:rPr lang="ru-RU" sz="4300" b="1" dirty="0" smtClean="0">
                <a:solidFill>
                  <a:schemeClr val="bg1"/>
                </a:solidFill>
                <a:latin typeface="Proxima Nova ExCn Bl" pitchFamily="50" charset="0"/>
                <a:ea typeface="Tahoma" pitchFamily="34" charset="0"/>
                <a:cs typeface="Tahoma" pitchFamily="34" charset="0"/>
              </a:rPr>
              <a:t>19</a:t>
            </a:r>
          </a:p>
          <a:p>
            <a:pPr algn="l">
              <a:lnSpc>
                <a:spcPct val="110000"/>
              </a:lnSpc>
            </a:pPr>
            <a:endParaRPr lang="ru-RU" sz="3100" b="1" dirty="0" smtClean="0">
              <a:solidFill>
                <a:schemeClr val="bg1"/>
              </a:solidFill>
              <a:latin typeface="Proxima Nova ExCn Bl" pitchFamily="50" charset="0"/>
              <a:ea typeface="Tahoma" pitchFamily="34" charset="0"/>
              <a:cs typeface="Tahoma" pitchFamily="34" charset="0"/>
            </a:endParaRPr>
          </a:p>
          <a:p>
            <a:pPr lvl="0" algn="l">
              <a:defRPr/>
            </a:pPr>
            <a:r>
              <a:rPr lang="ru-RU" sz="3100" dirty="0" smtClean="0">
                <a:solidFill>
                  <a:schemeClr val="bg1"/>
                </a:solidFill>
                <a:latin typeface="Proxima Nova Rg" pitchFamily="50" charset="0"/>
                <a:ea typeface="Tahoma" pitchFamily="34" charset="0"/>
                <a:cs typeface="Tahoma" pitchFamily="34" charset="0"/>
              </a:rPr>
              <a:t>Позиция Амурской области в рейтинге открытости </a:t>
            </a:r>
          </a:p>
          <a:p>
            <a:pPr lvl="0" algn="l">
              <a:defRPr/>
            </a:pPr>
            <a:r>
              <a:rPr lang="ru-RU" sz="3100" dirty="0" smtClean="0">
                <a:solidFill>
                  <a:schemeClr val="bg1"/>
                </a:solidFill>
                <a:latin typeface="Proxima Nova Rg" pitchFamily="50" charset="0"/>
                <a:ea typeface="Tahoma" pitchFamily="34" charset="0"/>
                <a:cs typeface="Tahoma" pitchFamily="34" charset="0"/>
              </a:rPr>
              <a:t>бюджетных данных</a:t>
            </a:r>
            <a:r>
              <a:rPr lang="ru-RU" sz="3100" dirty="0" smtClean="0">
                <a:solidFill>
                  <a:schemeClr val="bg1"/>
                </a:solidFill>
                <a:latin typeface="Tahoma" pitchFamily="34" charset="0"/>
                <a:ea typeface="Tahoma" pitchFamily="34" charset="0"/>
                <a:cs typeface="Tahoma" pitchFamily="34" charset="0"/>
              </a:rPr>
              <a:t> ………………………………………………………….………</a:t>
            </a:r>
            <a:r>
              <a:rPr lang="ru-RU" sz="3100" b="1" dirty="0" smtClean="0">
                <a:solidFill>
                  <a:schemeClr val="bg1"/>
                </a:solidFill>
                <a:latin typeface="Proxima Nova ExCn Bl" pitchFamily="50" charset="0"/>
                <a:ea typeface="Tahoma" pitchFamily="34" charset="0"/>
                <a:cs typeface="Tahoma" pitchFamily="34" charset="0"/>
              </a:rPr>
              <a:t> </a:t>
            </a:r>
            <a:r>
              <a:rPr lang="ru-RU" sz="4300" b="1" dirty="0" smtClean="0">
                <a:solidFill>
                  <a:schemeClr val="bg1"/>
                </a:solidFill>
                <a:latin typeface="Proxima Nova ExCn Bl" pitchFamily="50" charset="0"/>
                <a:ea typeface="Tahoma" pitchFamily="34" charset="0"/>
                <a:cs typeface="Tahoma" pitchFamily="34" charset="0"/>
              </a:rPr>
              <a:t>21</a:t>
            </a:r>
          </a:p>
          <a:p>
            <a:pPr algn="l">
              <a:lnSpc>
                <a:spcPct val="110000"/>
              </a:lnSpc>
            </a:pPr>
            <a:endParaRPr lang="ru-RU" sz="3800" b="1" dirty="0" smtClean="0">
              <a:solidFill>
                <a:schemeClr val="bg1"/>
              </a:solidFill>
              <a:latin typeface="Proxima Nova ExCn Bl" pitchFamily="50" charset="0"/>
              <a:ea typeface="Tahoma" pitchFamily="34" charset="0"/>
              <a:cs typeface="Tahoma" pitchFamily="34" charset="0"/>
            </a:endParaRPr>
          </a:p>
          <a:p>
            <a:pPr algn="l"/>
            <a:endParaRPr lang="ru-RU" sz="1000" dirty="0" smtClean="0">
              <a:solidFill>
                <a:schemeClr val="bg1"/>
              </a:solidFill>
              <a:latin typeface="Proxima Nova Rg" pitchFamily="50" charset="0"/>
              <a:ea typeface="Tahoma" pitchFamily="34" charset="0"/>
              <a:cs typeface="Tahoma" pitchFamily="34" charset="0"/>
            </a:endParaRPr>
          </a:p>
          <a:p>
            <a:pPr algn="l"/>
            <a:endParaRPr lang="ru-RU" sz="1600" b="1" dirty="0" smtClean="0">
              <a:solidFill>
                <a:schemeClr val="bg1"/>
              </a:solidFill>
              <a:latin typeface="Tahoma" pitchFamily="34" charset="0"/>
              <a:ea typeface="Tahoma" pitchFamily="34" charset="0"/>
              <a:cs typeface="Tahoma" pitchFamily="34" charset="0"/>
            </a:endParaRPr>
          </a:p>
          <a:p>
            <a:pPr algn="l"/>
            <a:endParaRPr lang="ru-RU" sz="1300" b="1" dirty="0" smtClean="0">
              <a:solidFill>
                <a:schemeClr val="bg1"/>
              </a:solidFill>
              <a:latin typeface="Tahoma" pitchFamily="34" charset="0"/>
              <a:ea typeface="Tahoma" pitchFamily="34" charset="0"/>
              <a:cs typeface="Tahoma" pitchFamily="34" charset="0"/>
            </a:endParaRPr>
          </a:p>
          <a:p>
            <a:pPr algn="l">
              <a:lnSpc>
                <a:spcPct val="150000"/>
              </a:lnSpc>
              <a:tabLst>
                <a:tab pos="93663" algn="l"/>
              </a:tabLst>
            </a:pPr>
            <a:r>
              <a:rPr lang="ru-RU" sz="1800" dirty="0" smtClean="0">
                <a:solidFill>
                  <a:schemeClr val="bg1"/>
                </a:solidFill>
                <a:latin typeface="Tahoma" pitchFamily="34" charset="0"/>
                <a:ea typeface="Tahoma" pitchFamily="34" charset="0"/>
                <a:cs typeface="Tahoma" pitchFamily="34" charset="0"/>
              </a:rPr>
              <a:t>    </a:t>
            </a:r>
            <a:endParaRPr lang="ru-RU" sz="1600" b="1" dirty="0" smtClean="0">
              <a:solidFill>
                <a:schemeClr val="bg1"/>
              </a:solidFill>
              <a:latin typeface="Tahoma" pitchFamily="34" charset="0"/>
              <a:ea typeface="Tahoma" pitchFamily="34" charset="0"/>
              <a:cs typeface="Tahoma" pitchFamily="34" charset="0"/>
            </a:endParaRPr>
          </a:p>
          <a:p>
            <a:pPr algn="l"/>
            <a:endParaRPr lang="ru-RU" sz="1600" b="1" dirty="0" smtClean="0">
              <a:solidFill>
                <a:schemeClr val="bg1"/>
              </a:solidFill>
              <a:latin typeface="Tahoma" pitchFamily="34" charset="0"/>
              <a:ea typeface="Tahoma" pitchFamily="34" charset="0"/>
              <a:cs typeface="Tahoma" pitchFamily="34" charset="0"/>
            </a:endParaRPr>
          </a:p>
          <a:p>
            <a:pPr algn="l"/>
            <a:endParaRPr lang="ru-RU" sz="2400" dirty="0">
              <a:solidFill>
                <a:schemeClr val="bg1"/>
              </a:solidFill>
            </a:endParaRPr>
          </a:p>
        </p:txBody>
      </p:sp>
      <p:sp>
        <p:nvSpPr>
          <p:cNvPr id="9" name="Подзаголовок 5"/>
          <p:cNvSpPr txBox="1">
            <a:spLocks/>
          </p:cNvSpPr>
          <p:nvPr/>
        </p:nvSpPr>
        <p:spPr>
          <a:xfrm>
            <a:off x="4857752" y="857232"/>
            <a:ext cx="4572032" cy="5143536"/>
          </a:xfrm>
          <a:prstGeom prst="rect">
            <a:avLst/>
          </a:prstGeom>
        </p:spPr>
        <p:txBody>
          <a:bodyPr vert="horz" lIns="91440" tIns="45720" rIns="91440" bIns="45720" numCol="1" rtlCol="0">
            <a:normAutofit lnSpcReduction="10000"/>
          </a:bodyPr>
          <a:lstStyle/>
          <a:p>
            <a:pPr marL="0" marR="0" lvl="0" indent="0" algn="l" defTabSz="914400" rtl="0" eaLnBrk="1" fontAlgn="auto" latinLnBrk="0" hangingPunct="1">
              <a:spcBef>
                <a:spcPct val="20000"/>
              </a:spcBef>
              <a:spcAft>
                <a:spcPts val="0"/>
              </a:spcAft>
              <a:buClrTx/>
              <a:buSzTx/>
              <a:buFont typeface="Arial" pitchFamily="34" charset="0"/>
              <a:buNone/>
              <a:tabLst>
                <a:tab pos="93663" algn="l"/>
              </a:tabLst>
              <a:defRPr/>
            </a:pPr>
            <a:endParaRPr kumimoji="0" lang="ru-RU" sz="400" b="1"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ru-RU" sz="10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rPr>
              <a:t> </a:t>
            </a:r>
            <a:endParaRPr kumimoji="0" lang="ru-RU" sz="800" b="0"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Расходная</a:t>
            </a:r>
            <a:r>
              <a:rPr kumimoji="0" lang="ru-RU" sz="1100" b="0" i="0" u="none" strike="noStrike" kern="1200" cap="none" spc="0" normalizeH="0" noProof="0" dirty="0" smtClean="0">
                <a:ln>
                  <a:noFill/>
                </a:ln>
                <a:solidFill>
                  <a:schemeClr val="bg1"/>
                </a:solidFill>
                <a:effectLst/>
                <a:uLnTx/>
                <a:uFillTx/>
                <a:latin typeface="Proxima Nova Rg" pitchFamily="50" charset="0"/>
                <a:ea typeface="+mn-ea"/>
                <a:cs typeface="+mn-cs"/>
              </a:rPr>
              <a:t> часть бюджета в разрезе государственных </a:t>
            </a: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ru-RU" sz="1100" b="0" i="0" u="none" strike="noStrike" kern="1200" cap="none" spc="0" normalizeH="0" noProof="0" dirty="0" smtClean="0">
                <a:ln>
                  <a:noFill/>
                </a:ln>
                <a:solidFill>
                  <a:schemeClr val="bg1"/>
                </a:solidFill>
                <a:effectLst/>
                <a:uLnTx/>
                <a:uFillTx/>
                <a:latin typeface="Proxima Nova Rg" pitchFamily="50" charset="0"/>
                <a:ea typeface="+mn-ea"/>
                <a:cs typeface="+mn-cs"/>
              </a:rPr>
              <a:t>программ , с указанием интересов целевых групп</a:t>
            </a: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rPr>
              <a:t>……</a:t>
            </a:r>
            <a:r>
              <a:rPr kumimoji="0" lang="ru-RU" sz="1900" b="0" i="0" u="none" strike="noStrike" kern="1200" cap="none" spc="0" normalizeH="0" baseline="0" noProof="0" dirty="0" smtClean="0">
                <a:ln>
                  <a:noFill/>
                </a:ln>
                <a:solidFill>
                  <a:schemeClr val="bg1"/>
                </a:solidFill>
                <a:effectLst/>
                <a:uLnTx/>
                <a:uFillTx/>
                <a:latin typeface="Proxima Nova ExCn Bl" pitchFamily="50" charset="0"/>
                <a:ea typeface="Tahoma" pitchFamily="34" charset="0"/>
                <a:cs typeface="Tahoma" pitchFamily="34" charset="0"/>
              </a:rPr>
              <a:t> </a:t>
            </a:r>
            <a:r>
              <a:rPr lang="ru-RU" sz="1500" b="1" dirty="0" smtClean="0">
                <a:solidFill>
                  <a:schemeClr val="bg1"/>
                </a:solidFill>
                <a:latin typeface="Proxima Nova ExCn Bl" pitchFamily="50" charset="0"/>
                <a:ea typeface="Tahoma" pitchFamily="34" charset="0"/>
                <a:cs typeface="Tahoma" pitchFamily="34" charset="0"/>
              </a:rPr>
              <a:t>23</a:t>
            </a:r>
            <a:endParaRPr kumimoji="0" lang="ru-RU" sz="15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endParaRPr kumimoji="0" lang="ru-RU" sz="800" b="0"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lvl="0">
              <a:spcBef>
                <a:spcPct val="20000"/>
              </a:spcBef>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Административно-территориальное</a:t>
            </a:r>
            <a:r>
              <a:rPr kumimoji="0" lang="ru-RU" sz="1100" b="0" i="0" u="none" strike="noStrike" kern="1200" cap="none" spc="0" normalizeH="0" noProof="0" dirty="0" smtClean="0">
                <a:ln>
                  <a:noFill/>
                </a:ln>
                <a:solidFill>
                  <a:schemeClr val="bg1"/>
                </a:solidFill>
                <a:effectLst/>
                <a:uLnTx/>
                <a:uFillTx/>
                <a:latin typeface="Proxima Nova Rg" pitchFamily="50" charset="0"/>
                <a:ea typeface="+mn-ea"/>
                <a:cs typeface="+mn-cs"/>
              </a:rPr>
              <a:t> </a:t>
            </a: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 деление………………………</a:t>
            </a:r>
            <a:r>
              <a:rPr kumimoji="0" lang="ru-RU" sz="1500" b="1" i="0" u="none" strike="noStrike" kern="1200" cap="none" spc="0" normalizeH="0" baseline="0" noProof="0" dirty="0" smtClean="0">
                <a:ln>
                  <a:noFill/>
                </a:ln>
                <a:solidFill>
                  <a:schemeClr val="bg1"/>
                </a:solidFill>
                <a:effectLst/>
                <a:uLnTx/>
                <a:uFillTx/>
                <a:latin typeface="Proxima Nova ExCn Th" pitchFamily="50" charset="0"/>
              </a:rPr>
              <a:t>52</a:t>
            </a:r>
          </a:p>
          <a:p>
            <a:pPr lvl="0">
              <a:spcBef>
                <a:spcPct val="20000"/>
              </a:spcBef>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Межбюджетные отношения…………</a:t>
            </a: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rPr>
              <a:t>…….………..……… </a:t>
            </a:r>
            <a:r>
              <a:rPr lang="ru-RU" sz="1500" b="1" dirty="0" smtClean="0">
                <a:solidFill>
                  <a:schemeClr val="bg1"/>
                </a:solidFill>
                <a:latin typeface="Proxima Nova ExCn Bl" pitchFamily="50" charset="0"/>
                <a:ea typeface="Tahoma" pitchFamily="34" charset="0"/>
                <a:cs typeface="Tahoma" pitchFamily="34" charset="0"/>
              </a:rPr>
              <a:t>53</a:t>
            </a:r>
            <a:endParaRPr kumimoji="0" lang="ru-RU" sz="1500" b="1" i="0" u="none" strike="noStrike" kern="1200" cap="none" spc="0" normalizeH="0" baseline="0" noProof="0" dirty="0" smtClean="0">
              <a:ln>
                <a:noFill/>
              </a:ln>
              <a:solidFill>
                <a:schemeClr val="bg1"/>
              </a:solidFill>
              <a:effectLst/>
              <a:uLnTx/>
              <a:uFillTx/>
              <a:latin typeface="Proxima Nova ExCn Bl" pitchFamily="50" charset="0"/>
              <a:ea typeface="Tahoma" pitchFamily="34" charset="0"/>
              <a:cs typeface="Tahoma" pitchFamily="34"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endParaRPr kumimoji="0" lang="ru-RU" sz="800" b="0"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lang="ru-RU" sz="1100" dirty="0" smtClean="0">
                <a:solidFill>
                  <a:schemeClr val="bg1"/>
                </a:solidFill>
                <a:latin typeface="Proxima Nova Rg" pitchFamily="50" charset="0"/>
              </a:rPr>
              <a:t>Основные показатели деятельности учреждений</a:t>
            </a: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rPr>
              <a:t>……….……………………………………………</a:t>
            </a:r>
            <a:r>
              <a:rPr kumimoji="0" lang="ru-RU" sz="1500" b="1" i="0" u="none" strike="noStrike" kern="1200" cap="none" spc="0" normalizeH="0" baseline="0" noProof="0" dirty="0" smtClean="0">
                <a:ln>
                  <a:noFill/>
                </a:ln>
                <a:solidFill>
                  <a:schemeClr val="bg1"/>
                </a:solidFill>
                <a:effectLst/>
                <a:uLnTx/>
                <a:uFillTx/>
                <a:latin typeface="Proxima Nova ExCn Bl" pitchFamily="50" charset="0"/>
                <a:ea typeface="Tahoma" pitchFamily="34" charset="0"/>
                <a:cs typeface="Tahoma" pitchFamily="34" charset="0"/>
              </a:rPr>
              <a:t>59</a:t>
            </a:r>
            <a:endParaRPr kumimoji="0" lang="ru-RU" sz="1500" b="1"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endParaRPr>
          </a:p>
          <a:p>
            <a:pPr marL="0" marR="0" lvl="0" indent="0" algn="l" defTabSz="914400" rtl="0" eaLnBrk="1" fontAlgn="auto" latinLnBrk="0" hangingPunct="1">
              <a:spcBef>
                <a:spcPct val="20000"/>
              </a:spcBef>
              <a:spcAft>
                <a:spcPts val="0"/>
              </a:spcAft>
              <a:buClrTx/>
              <a:buSzTx/>
              <a:buFont typeface="Arial" pitchFamily="34" charset="0"/>
              <a:buNone/>
              <a:tabLst/>
              <a:defRPr/>
            </a:pPr>
            <a:endParaRPr kumimoji="0" lang="ru-RU" sz="800" b="0"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lvl="0">
              <a:spcBef>
                <a:spcPct val="20000"/>
              </a:spcBef>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Детализация расходов в разрезе </a:t>
            </a:r>
            <a:r>
              <a:rPr lang="ru-RU" sz="1100" dirty="0" err="1" smtClean="0">
                <a:solidFill>
                  <a:schemeClr val="bg1"/>
                </a:solidFill>
                <a:latin typeface="Proxima Nova Rg" pitchFamily="50" charset="0"/>
              </a:rPr>
              <a:t>р</a:t>
            </a:r>
            <a:r>
              <a:rPr kumimoji="0" lang="ru-RU" sz="1100" b="0" i="0" u="none" strike="noStrike" kern="1200" cap="none" spc="0" normalizeH="0" baseline="0" noProof="0" dirty="0" err="1" smtClean="0">
                <a:ln>
                  <a:noFill/>
                </a:ln>
                <a:solidFill>
                  <a:schemeClr val="bg1"/>
                </a:solidFill>
                <a:effectLst/>
                <a:uLnTx/>
                <a:uFillTx/>
                <a:latin typeface="Proxima Nova Rg" pitchFamily="50" charset="0"/>
                <a:ea typeface="+mn-ea"/>
                <a:cs typeface="+mn-cs"/>
              </a:rPr>
              <a:t>азделов</a:t>
            </a: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 подразделов, </a:t>
            </a:r>
          </a:p>
          <a:p>
            <a:pPr lvl="0">
              <a:spcBef>
                <a:spcPct val="20000"/>
              </a:spcBef>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видов расходов классификации расходов</a:t>
            </a:r>
            <a:r>
              <a:rPr lang="ru-RU" sz="1100" dirty="0" smtClean="0">
                <a:solidFill>
                  <a:schemeClr val="bg1"/>
                </a:solidFill>
                <a:latin typeface="Tahoma" pitchFamily="34" charset="0"/>
                <a:ea typeface="Tahoma" pitchFamily="34" charset="0"/>
                <a:cs typeface="Tahoma" pitchFamily="34" charset="0"/>
              </a:rPr>
              <a:t>…………………… </a:t>
            </a:r>
            <a:r>
              <a:rPr lang="ru-RU" sz="1500" b="1" dirty="0" smtClean="0">
                <a:solidFill>
                  <a:schemeClr val="bg1"/>
                </a:solidFill>
                <a:latin typeface="Proxima Nova ExCn Bl" pitchFamily="50" charset="0"/>
                <a:ea typeface="Tahoma" pitchFamily="34" charset="0"/>
                <a:cs typeface="Tahoma" pitchFamily="34" charset="0"/>
              </a:rPr>
              <a:t>62</a:t>
            </a:r>
          </a:p>
          <a:p>
            <a:pPr lvl="0">
              <a:spcBef>
                <a:spcPct val="20000"/>
              </a:spcBef>
              <a:defRPr/>
            </a:pPr>
            <a:endParaRPr kumimoji="0" lang="ru-RU" b="1"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lvl="0">
              <a:spcBef>
                <a:spcPct val="20000"/>
              </a:spcBef>
              <a:defRPr/>
            </a:pPr>
            <a:r>
              <a:rPr lang="ru-RU" sz="1100" dirty="0" smtClean="0">
                <a:solidFill>
                  <a:schemeClr val="bg1"/>
                </a:solidFill>
                <a:latin typeface="Proxima Nova Lt" pitchFamily="50" charset="0"/>
                <a:cs typeface="Angsana New" pitchFamily="18" charset="-34"/>
              </a:rPr>
              <a:t>Сравнительные показатели расходов консолидированных </a:t>
            </a:r>
          </a:p>
          <a:p>
            <a:pPr lvl="0">
              <a:spcBef>
                <a:spcPct val="20000"/>
              </a:spcBef>
              <a:defRPr/>
            </a:pPr>
            <a:r>
              <a:rPr lang="ru-RU" sz="1100" dirty="0" smtClean="0">
                <a:solidFill>
                  <a:schemeClr val="bg1"/>
                </a:solidFill>
                <a:latin typeface="Proxima Nova Lt" pitchFamily="50" charset="0"/>
                <a:cs typeface="Angsana New" pitchFamily="18" charset="-34"/>
              </a:rPr>
              <a:t>бюджетов субъектов РФ………………………………………………………………</a:t>
            </a:r>
            <a:r>
              <a:rPr lang="ru-RU" sz="1100" dirty="0" smtClean="0">
                <a:solidFill>
                  <a:schemeClr val="bg1"/>
                </a:solidFill>
                <a:latin typeface="Proxima Nova ExCn Bl" pitchFamily="50" charset="0"/>
                <a:ea typeface="Tahoma" pitchFamily="34" charset="0"/>
                <a:cs typeface="Tahoma" pitchFamily="34" charset="0"/>
              </a:rPr>
              <a:t> </a:t>
            </a:r>
            <a:r>
              <a:rPr lang="ru-RU" sz="1500" b="1" dirty="0" smtClean="0">
                <a:solidFill>
                  <a:schemeClr val="bg1"/>
                </a:solidFill>
                <a:latin typeface="Proxima Nova ExCn Bl" pitchFamily="50" charset="0"/>
                <a:ea typeface="Tahoma" pitchFamily="34" charset="0"/>
                <a:cs typeface="Tahoma" pitchFamily="34" charset="0"/>
              </a:rPr>
              <a:t>68</a:t>
            </a:r>
            <a:endParaRPr kumimoji="0" lang="ru-RU" sz="1500" b="1" i="0" u="none" strike="noStrike" kern="1200" cap="none" spc="0" normalizeH="0" baseline="0" noProof="0" dirty="0" smtClean="0">
              <a:ln>
                <a:noFill/>
              </a:ln>
              <a:solidFill>
                <a:schemeClr val="bg1"/>
              </a:solidFill>
              <a:effectLst/>
              <a:uLnTx/>
              <a:uFillTx/>
              <a:latin typeface="Proxima Nova Rg" pitchFamily="50" charset="0"/>
              <a:ea typeface="+mn-ea"/>
              <a:cs typeface="+mn-cs"/>
            </a:endParaRPr>
          </a:p>
          <a:p>
            <a:pPr marL="0" marR="0" lvl="0" indent="0" algn="l" defTabSz="914400" rtl="0" eaLnBrk="1" fontAlgn="auto" latinLnBrk="0" hangingPunct="1">
              <a:spcBef>
                <a:spcPct val="20000"/>
              </a:spcBef>
              <a:spcAft>
                <a:spcPts val="0"/>
              </a:spcAft>
              <a:buClrTx/>
              <a:buSzTx/>
              <a:buFont typeface="Arial" pitchFamily="34" charset="0"/>
              <a:buNone/>
              <a:tabLst/>
              <a:defRPr/>
            </a:pPr>
            <a:r>
              <a:rPr kumimoji="0" lang="ru-RU" sz="1100" b="0" i="0" u="none" strike="noStrike" kern="1200" cap="none" spc="0" normalizeH="0" baseline="0" noProof="0" dirty="0" smtClean="0">
                <a:ln>
                  <a:noFill/>
                </a:ln>
                <a:solidFill>
                  <a:schemeClr val="bg1"/>
                </a:solidFill>
                <a:effectLst/>
                <a:uLnTx/>
                <a:uFillTx/>
                <a:latin typeface="Proxima Nova Rg" pitchFamily="50" charset="0"/>
                <a:ea typeface="+mn-ea"/>
                <a:cs typeface="+mn-cs"/>
              </a:rPr>
              <a:t>Контактная информация</a:t>
            </a:r>
            <a:r>
              <a:rPr kumimoji="0" lang="ru-RU" sz="1100" b="0"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rPr>
              <a:t> ……………………………..…………… </a:t>
            </a:r>
            <a:r>
              <a:rPr lang="ru-RU" sz="1500" b="1" dirty="0" smtClean="0">
                <a:solidFill>
                  <a:schemeClr val="bg1"/>
                </a:solidFill>
                <a:latin typeface="Proxima Nova ExCn Bl" pitchFamily="50" charset="0"/>
                <a:ea typeface="Tahoma" pitchFamily="34" charset="0"/>
                <a:cs typeface="Tahoma" pitchFamily="34" charset="0"/>
              </a:rPr>
              <a:t>69</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1000" b="0" i="0" u="none" strike="noStrike" kern="1200" cap="none" spc="0" normalizeH="0" baseline="0" noProof="0" dirty="0" smtClean="0">
              <a:ln>
                <a:noFill/>
              </a:ln>
              <a:solidFill>
                <a:schemeClr val="bg1"/>
              </a:solidFill>
              <a:effectLst/>
              <a:uLnTx/>
              <a:uFillTx/>
              <a:latin typeface="Proxima Nova Rg" pitchFamily="50" charset="0"/>
              <a:ea typeface="Tahoma" pitchFamily="34" charset="0"/>
              <a:cs typeface="Tahoma"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1600" b="1"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1300" b="1"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tab pos="93663" algn="l"/>
              </a:tabLst>
              <a:defRPr/>
            </a:pPr>
            <a:r>
              <a:rPr kumimoji="0" lang="ru-RU" sz="1800" b="0"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rPr>
              <a:t>    </a:t>
            </a:r>
            <a:endParaRPr kumimoji="0" lang="ru-RU" sz="1600" b="1"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1600" b="1" i="0" u="none" strike="noStrike" kern="1200" cap="none" spc="0" normalizeH="0" baseline="0" noProof="0" dirty="0" smtClean="0">
              <a:ln>
                <a:noFill/>
              </a:ln>
              <a:solidFill>
                <a:schemeClr val="bg1"/>
              </a:solidFill>
              <a:effectLst/>
              <a:uLnTx/>
              <a:uFillTx/>
              <a:latin typeface="Tahoma" pitchFamily="34" charset="0"/>
              <a:ea typeface="Tahoma" pitchFamily="34" charset="0"/>
              <a:cs typeface="Tahoma"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2</a:t>
            </a:fld>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troyan\Desktop\22 слайд.jpg"/>
          <p:cNvPicPr>
            <a:picLocks noChangeAspect="1" noChangeArrowheads="1"/>
          </p:cNvPicPr>
          <p:nvPr/>
        </p:nvPicPr>
        <p:blipFill>
          <a:blip r:embed="rId3" cstate="print"/>
          <a:srcRect/>
          <a:stretch>
            <a:fillRect/>
          </a:stretch>
        </p:blipFill>
        <p:spPr bwMode="auto">
          <a:xfrm>
            <a:off x="-47655" y="-24"/>
            <a:ext cx="9191655" cy="6858024"/>
          </a:xfrm>
          <a:prstGeom prst="rect">
            <a:avLst/>
          </a:prstGeom>
          <a:noFill/>
        </p:spPr>
      </p:pic>
      <p:sp>
        <p:nvSpPr>
          <p:cNvPr id="69" name="Прямоугольник 68"/>
          <p:cNvSpPr/>
          <p:nvPr/>
        </p:nvSpPr>
        <p:spPr>
          <a:xfrm>
            <a:off x="2928926" y="2857496"/>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70" name="Полилиния 69"/>
          <p:cNvSpPr/>
          <p:nvPr/>
        </p:nvSpPr>
        <p:spPr>
          <a:xfrm>
            <a:off x="2928926" y="3000372"/>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pic>
        <p:nvPicPr>
          <p:cNvPr id="1028" name="Picture 4" descr="C:\Users\troyan\Desktop\1\111.png"/>
          <p:cNvPicPr>
            <a:picLocks noChangeAspect="1" noChangeArrowheads="1"/>
          </p:cNvPicPr>
          <p:nvPr/>
        </p:nvPicPr>
        <p:blipFill>
          <a:blip r:embed="rId4" cstate="print"/>
          <a:srcRect/>
          <a:stretch>
            <a:fillRect/>
          </a:stretch>
        </p:blipFill>
        <p:spPr bwMode="auto">
          <a:xfrm>
            <a:off x="-52808" y="5450860"/>
            <a:ext cx="642910" cy="649339"/>
          </a:xfrm>
          <a:prstGeom prst="rect">
            <a:avLst/>
          </a:prstGeom>
          <a:noFill/>
        </p:spPr>
      </p:pic>
      <p:pic>
        <p:nvPicPr>
          <p:cNvPr id="63" name="Picture 7"/>
          <p:cNvPicPr>
            <a:picLocks noChangeAspect="1" noChangeArrowheads="1"/>
          </p:cNvPicPr>
          <p:nvPr/>
        </p:nvPicPr>
        <p:blipFill>
          <a:blip r:embed="rId5" cstate="print"/>
          <a:srcRect/>
          <a:stretch>
            <a:fillRect/>
          </a:stretch>
        </p:blipFill>
        <p:spPr bwMode="auto">
          <a:xfrm>
            <a:off x="-52808" y="4143380"/>
            <a:ext cx="748105" cy="591909"/>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cstate="print"/>
          <a:srcRect/>
          <a:stretch>
            <a:fillRect/>
          </a:stretch>
        </p:blipFill>
        <p:spPr bwMode="auto">
          <a:xfrm>
            <a:off x="4334261" y="2919963"/>
            <a:ext cx="737166" cy="651913"/>
          </a:xfrm>
          <a:prstGeom prst="rect">
            <a:avLst/>
          </a:prstGeom>
          <a:noFill/>
          <a:ln w="9525">
            <a:noFill/>
            <a:miter lim="800000"/>
            <a:headEnd/>
            <a:tailEnd/>
          </a:ln>
          <a:effectLst/>
        </p:spPr>
      </p:pic>
      <p:sp>
        <p:nvSpPr>
          <p:cNvPr id="9" name="Прямоугольник 8"/>
          <p:cNvSpPr/>
          <p:nvPr/>
        </p:nvSpPr>
        <p:spPr>
          <a:xfrm>
            <a:off x="500034" y="5286388"/>
            <a:ext cx="2286016" cy="15427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«Снижение рисков и смягчение последствий чрезвычайных ситуаций природного и техногенного характера, а также обеспечение безопасности населения области на 2014 – 2020 годы»</a:t>
            </a:r>
            <a:endParaRPr lang="ru-RU" sz="1300" b="0" i="0" u="none" strike="noStrike" spc="-20" dirty="0">
              <a:solidFill>
                <a:srgbClr val="000000"/>
              </a:solidFill>
              <a:latin typeface="Proxima Nova Lt" pitchFamily="50" charset="0"/>
            </a:endParaRPr>
          </a:p>
        </p:txBody>
      </p:sp>
      <p:sp>
        <p:nvSpPr>
          <p:cNvPr id="10" name="Прямоугольник 9"/>
          <p:cNvSpPr/>
          <p:nvPr/>
        </p:nvSpPr>
        <p:spPr>
          <a:xfrm>
            <a:off x="533371" y="3770829"/>
            <a:ext cx="2285987" cy="137268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«Повышение эффективности деятельности органов государственной власти и управления Амурской области на 2014 – 2020 годы»</a:t>
            </a:r>
            <a:endParaRPr lang="ru-RU" sz="1300" b="0" i="0" u="none" strike="noStrike" spc="-20" dirty="0">
              <a:solidFill>
                <a:srgbClr val="000000"/>
              </a:solidFill>
              <a:latin typeface="Proxima Nova Lt" pitchFamily="50" charset="0"/>
            </a:endParaRPr>
          </a:p>
        </p:txBody>
      </p:sp>
      <p:sp>
        <p:nvSpPr>
          <p:cNvPr id="41" name="Прямоугольник 40"/>
          <p:cNvSpPr/>
          <p:nvPr/>
        </p:nvSpPr>
        <p:spPr>
          <a:xfrm>
            <a:off x="4071934" y="2857496"/>
            <a:ext cx="571504"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2,5</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43" name="Прямоугольник 42"/>
          <p:cNvSpPr/>
          <p:nvPr/>
        </p:nvSpPr>
        <p:spPr>
          <a:xfrm>
            <a:off x="571472" y="2740759"/>
            <a:ext cx="2286016" cy="892552"/>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«Экономическое развитие и инновационная экономика Амурской области на 2014 - 2020 годы»</a:t>
            </a:r>
            <a:endParaRPr lang="ru-RU" sz="1300" b="0" i="0" u="none" strike="noStrike" spc="-20" dirty="0">
              <a:solidFill>
                <a:srgbClr val="000000"/>
              </a:solidFill>
              <a:latin typeface="Proxima Nova Lt" pitchFamily="50" charset="0"/>
            </a:endParaRPr>
          </a:p>
        </p:txBody>
      </p:sp>
      <p:sp>
        <p:nvSpPr>
          <p:cNvPr id="57" name="Прямоугольник 56"/>
          <p:cNvSpPr/>
          <p:nvPr/>
        </p:nvSpPr>
        <p:spPr>
          <a:xfrm>
            <a:off x="2928926" y="5643578"/>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58" name="Полилиния 57"/>
          <p:cNvSpPr/>
          <p:nvPr/>
        </p:nvSpPr>
        <p:spPr>
          <a:xfrm>
            <a:off x="2928926" y="5786454"/>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59" name="Прямоугольник 58"/>
          <p:cNvSpPr/>
          <p:nvPr/>
        </p:nvSpPr>
        <p:spPr>
          <a:xfrm>
            <a:off x="4071934" y="5733652"/>
            <a:ext cx="571504"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0,9</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86" name="Прямоугольник 85"/>
          <p:cNvSpPr/>
          <p:nvPr/>
        </p:nvSpPr>
        <p:spPr>
          <a:xfrm>
            <a:off x="5004048" y="2857496"/>
            <a:ext cx="2285987" cy="106259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«Развитие физической культуры и спорта на территории Амурской области на 2014 – 2020 годы»</a:t>
            </a:r>
            <a:endParaRPr lang="ru-RU" sz="1300" b="0" i="0" u="none" strike="noStrike" spc="-20" dirty="0">
              <a:solidFill>
                <a:srgbClr val="000000"/>
              </a:solidFill>
              <a:latin typeface="Proxima Nova Lt" pitchFamily="50" charset="0"/>
            </a:endParaRPr>
          </a:p>
        </p:txBody>
      </p:sp>
      <p:sp>
        <p:nvSpPr>
          <p:cNvPr id="89" name="Прямоугольник 88"/>
          <p:cNvSpPr/>
          <p:nvPr/>
        </p:nvSpPr>
        <p:spPr>
          <a:xfrm>
            <a:off x="285720" y="-24"/>
            <a:ext cx="7786742" cy="954107"/>
          </a:xfrm>
          <a:prstGeom prst="rect">
            <a:avLst/>
          </a:prstGeom>
        </p:spPr>
        <p:txBody>
          <a:bodyPr wrap="square">
            <a:spAutoFit/>
          </a:bodyPr>
          <a:lstStyle/>
          <a:p>
            <a:r>
              <a:rPr lang="ru-RU" dirty="0" smtClean="0">
                <a:solidFill>
                  <a:schemeClr val="tx1">
                    <a:lumMod val="65000"/>
                    <a:lumOff val="35000"/>
                  </a:schemeClr>
                </a:solidFill>
                <a:latin typeface="Proxima Nova Lt" pitchFamily="50" charset="0"/>
                <a:cs typeface="Angsana New" pitchFamily="18" charset="-34"/>
              </a:rPr>
              <a:t>Исполнение по государственным программам Амурской области, с указанием причин  невыполнения плановых показателей за 2018 год						             </a:t>
            </a:r>
            <a:r>
              <a:rPr lang="ru-RU" dirty="0" smtClean="0">
                <a:latin typeface="Proxima Nova Lt" pitchFamily="50" charset="0"/>
                <a:cs typeface="Angsana New" pitchFamily="18" charset="-34"/>
              </a:rPr>
              <a:t>(млрд. руб.)</a:t>
            </a:r>
            <a:endParaRPr lang="ru-RU" dirty="0" smtClean="0">
              <a:solidFill>
                <a:schemeClr val="tx1">
                  <a:lumMod val="65000"/>
                  <a:lumOff val="35000"/>
                </a:schemeClr>
              </a:solidFill>
              <a:latin typeface="Proxima Nova Lt" pitchFamily="50" charset="0"/>
              <a:cs typeface="Angsana New" pitchFamily="18" charset="-34"/>
            </a:endParaRPr>
          </a:p>
        </p:txBody>
      </p:sp>
      <p:sp>
        <p:nvSpPr>
          <p:cNvPr id="90" name="Прямоугольник 89"/>
          <p:cNvSpPr/>
          <p:nvPr/>
        </p:nvSpPr>
        <p:spPr>
          <a:xfrm>
            <a:off x="7358082" y="6357926"/>
            <a:ext cx="50006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dirty="0" smtClean="0">
                <a:latin typeface="Proxima Nova Lt" pitchFamily="50" charset="0"/>
                <a:cs typeface="Times New Roman" pitchFamily="18" charset="0"/>
              </a:rPr>
              <a:t>план</a:t>
            </a:r>
            <a:endParaRPr lang="ru-RU" sz="1100" dirty="0">
              <a:latin typeface="Proxima Nova Lt" pitchFamily="50" charset="0"/>
              <a:cs typeface="Times New Roman" pitchFamily="18" charset="0"/>
            </a:endParaRPr>
          </a:p>
        </p:txBody>
      </p:sp>
      <p:sp>
        <p:nvSpPr>
          <p:cNvPr id="91" name="Прямоугольник 90"/>
          <p:cNvSpPr/>
          <p:nvPr/>
        </p:nvSpPr>
        <p:spPr>
          <a:xfrm>
            <a:off x="7858148" y="6357926"/>
            <a:ext cx="50006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dirty="0" smtClean="0">
              <a:latin typeface="Proxima Nova Lt" pitchFamily="50" charset="0"/>
              <a:cs typeface="Times New Roman" pitchFamily="18" charset="0"/>
            </a:endParaRPr>
          </a:p>
          <a:p>
            <a:r>
              <a:rPr lang="ru-RU" dirty="0" smtClean="0">
                <a:latin typeface="Proxima Nova Lt" pitchFamily="50" charset="0"/>
                <a:cs typeface="Times New Roman" pitchFamily="18" charset="0"/>
              </a:rPr>
              <a:t>факт</a:t>
            </a:r>
            <a:endParaRPr lang="ru-RU" dirty="0">
              <a:latin typeface="Proxima Nova Lt" pitchFamily="50" charset="0"/>
              <a:cs typeface="Times New Roman" pitchFamily="18" charset="0"/>
            </a:endParaRPr>
          </a:p>
        </p:txBody>
      </p:sp>
      <p:pic>
        <p:nvPicPr>
          <p:cNvPr id="46" name="Picture 6"/>
          <p:cNvPicPr>
            <a:picLocks noChangeAspect="1" noChangeArrowheads="1"/>
          </p:cNvPicPr>
          <p:nvPr/>
        </p:nvPicPr>
        <p:blipFill>
          <a:blip cstate="print"/>
          <a:srcRect/>
          <a:stretch>
            <a:fillRect/>
          </a:stretch>
        </p:blipFill>
        <p:spPr bwMode="auto">
          <a:xfrm>
            <a:off x="-42506" y="1827716"/>
            <a:ext cx="685416" cy="530645"/>
          </a:xfrm>
          <a:prstGeom prst="rect">
            <a:avLst/>
          </a:prstGeom>
          <a:noFill/>
          <a:ln w="9525">
            <a:noFill/>
            <a:miter lim="800000"/>
            <a:headEnd/>
            <a:tailEnd/>
          </a:ln>
          <a:effectLst/>
        </p:spPr>
      </p:pic>
      <p:sp>
        <p:nvSpPr>
          <p:cNvPr id="47" name="Прямоугольник 46"/>
          <p:cNvSpPr/>
          <p:nvPr/>
        </p:nvSpPr>
        <p:spPr>
          <a:xfrm>
            <a:off x="500034" y="1720982"/>
            <a:ext cx="2286016" cy="105259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smtClean="0">
                <a:solidFill>
                  <a:srgbClr val="000000"/>
                </a:solidFill>
                <a:latin typeface="Proxima Nova Lt" pitchFamily="50" charset="0"/>
              </a:rPr>
              <a:t>Государственная программа «Обеспечение доступным и качественным жильем населения Амурской области на 2014 – 2020 годы»</a:t>
            </a:r>
            <a:endParaRPr lang="ru-RU" sz="1300" b="0" i="0" u="none" strike="noStrike" spc="-20" dirty="0">
              <a:solidFill>
                <a:srgbClr val="000000"/>
              </a:solidFill>
              <a:latin typeface="Proxima Nova Lt" pitchFamily="50" charset="0"/>
            </a:endParaRPr>
          </a:p>
        </p:txBody>
      </p:sp>
      <p:sp>
        <p:nvSpPr>
          <p:cNvPr id="60" name="Прямоугольник 59"/>
          <p:cNvSpPr/>
          <p:nvPr/>
        </p:nvSpPr>
        <p:spPr>
          <a:xfrm>
            <a:off x="7315995" y="2991401"/>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1" name="Полилиния 60"/>
          <p:cNvSpPr/>
          <p:nvPr/>
        </p:nvSpPr>
        <p:spPr>
          <a:xfrm>
            <a:off x="7315995" y="3134277"/>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2" name="Прямоугольник 61"/>
          <p:cNvSpPr/>
          <p:nvPr/>
        </p:nvSpPr>
        <p:spPr>
          <a:xfrm>
            <a:off x="8501090" y="3071810"/>
            <a:ext cx="472886" cy="338554"/>
          </a:xfrm>
          <a:prstGeom prst="rect">
            <a:avLst/>
          </a:prstGeom>
        </p:spPr>
        <p:txBody>
          <a:bodyPr wrap="non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0,3</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pic>
        <p:nvPicPr>
          <p:cNvPr id="1027" name="Picture 3" descr="C:\Users\troyan\Desktop\1\111.png"/>
          <p:cNvPicPr>
            <a:picLocks noChangeAspect="1" noChangeArrowheads="1"/>
          </p:cNvPicPr>
          <p:nvPr/>
        </p:nvPicPr>
        <p:blipFill>
          <a:blip cstate="print"/>
          <a:srcRect/>
          <a:stretch>
            <a:fillRect/>
          </a:stretch>
        </p:blipFill>
        <p:spPr bwMode="auto">
          <a:xfrm>
            <a:off x="-19346" y="2581275"/>
            <a:ext cx="662256" cy="1133477"/>
          </a:xfrm>
          <a:prstGeom prst="rect">
            <a:avLst/>
          </a:prstGeom>
          <a:noFill/>
        </p:spPr>
      </p:pic>
      <p:sp>
        <p:nvSpPr>
          <p:cNvPr id="39" name="Прямоугольник 38"/>
          <p:cNvSpPr/>
          <p:nvPr/>
        </p:nvSpPr>
        <p:spPr>
          <a:xfrm>
            <a:off x="2928926" y="928670"/>
            <a:ext cx="121444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38" name="Прямоугольник 37"/>
          <p:cNvSpPr/>
          <p:nvPr/>
        </p:nvSpPr>
        <p:spPr>
          <a:xfrm>
            <a:off x="2928926" y="928670"/>
            <a:ext cx="928694"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42" name="Прямоугольник 41"/>
          <p:cNvSpPr/>
          <p:nvPr/>
        </p:nvSpPr>
        <p:spPr>
          <a:xfrm>
            <a:off x="3796939" y="1161620"/>
            <a:ext cx="474810" cy="338554"/>
          </a:xfrm>
          <a:prstGeom prst="rect">
            <a:avLst/>
          </a:prstGeom>
        </p:spPr>
        <p:txBody>
          <a:bodyPr wrap="none">
            <a:spAutoFit/>
          </a:bodyPr>
          <a:lstStyle/>
          <a:p>
            <a:pPr fontAlgn="t">
              <a:tabLst>
                <a:tab pos="1974850" algn="l"/>
              </a:tabLst>
            </a:pPr>
            <a:r>
              <a:rPr lang="ru-RU" sz="1600" b="1"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5,3</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44" name="Прямоугольник 43"/>
          <p:cNvSpPr/>
          <p:nvPr/>
        </p:nvSpPr>
        <p:spPr>
          <a:xfrm>
            <a:off x="2881142" y="875868"/>
            <a:ext cx="479298" cy="338554"/>
          </a:xfrm>
          <a:prstGeom prst="rect">
            <a:avLst/>
          </a:prstGeom>
        </p:spPr>
        <p:txBody>
          <a:bodyPr wrap="non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5,0</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45" name="Прямоугольник 44"/>
          <p:cNvSpPr/>
          <p:nvPr/>
        </p:nvSpPr>
        <p:spPr>
          <a:xfrm>
            <a:off x="4143372" y="785794"/>
            <a:ext cx="4572000" cy="646331"/>
          </a:xfrm>
          <a:prstGeom prst="rect">
            <a:avLst/>
          </a:prstGeom>
        </p:spPr>
        <p:txBody>
          <a:bodyPr wrap="square">
            <a:spAutoFit/>
          </a:bodyPr>
          <a:lstStyle/>
          <a:p>
            <a:r>
              <a:rPr lang="ru-RU" sz="1200" spc="-20" dirty="0" smtClean="0">
                <a:latin typeface="Proxima Nova Lt" pitchFamily="50" charset="0"/>
                <a:cs typeface="Times New Roman" pitchFamily="18" charset="0"/>
              </a:rPr>
              <a:t>Неисполнение обусловлено нарушением подрядными организациями сроков исполнения и иных условий государственных контрактов.</a:t>
            </a:r>
          </a:p>
        </p:txBody>
      </p:sp>
      <p:pic>
        <p:nvPicPr>
          <p:cNvPr id="54" name="Picture 8" descr="C:\Users\troyan\Desktop\1\4.JPG"/>
          <p:cNvPicPr>
            <a:picLocks noChangeAspect="1" noChangeArrowheads="1"/>
          </p:cNvPicPr>
          <p:nvPr/>
        </p:nvPicPr>
        <p:blipFill>
          <a:blip r:embed="rId7" cstate="print"/>
          <a:srcRect/>
          <a:stretch>
            <a:fillRect/>
          </a:stretch>
        </p:blipFill>
        <p:spPr bwMode="auto">
          <a:xfrm>
            <a:off x="-28025" y="1000108"/>
            <a:ext cx="785818" cy="449515"/>
          </a:xfrm>
          <a:prstGeom prst="rect">
            <a:avLst/>
          </a:prstGeom>
          <a:noFill/>
        </p:spPr>
      </p:pic>
      <p:sp>
        <p:nvSpPr>
          <p:cNvPr id="55" name="Прямоугольник 54"/>
          <p:cNvSpPr/>
          <p:nvPr/>
        </p:nvSpPr>
        <p:spPr>
          <a:xfrm>
            <a:off x="500034" y="839104"/>
            <a:ext cx="2286016" cy="73250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fontAlgn="t">
              <a:lnSpc>
                <a:spcPct val="80000"/>
              </a:lnSpc>
              <a:tabLst>
                <a:tab pos="1974850" algn="l"/>
              </a:tabLst>
            </a:pPr>
            <a:r>
              <a:rPr lang="ru-RU" sz="1300" b="0" i="0" u="none" strike="noStrike" spc="-20" dirty="0" smtClean="0">
                <a:solidFill>
                  <a:srgbClr val="000000"/>
                </a:solidFill>
                <a:latin typeface="Proxima Nova Lt" pitchFamily="50" charset="0"/>
              </a:rPr>
              <a:t>Государственная программа «Развитие транспортной системы Амурской области на 2014 – 2020 годы»</a:t>
            </a:r>
            <a:endParaRPr lang="ru-RU" sz="1300" b="0" i="0" u="none" strike="noStrike" spc="-20" dirty="0">
              <a:solidFill>
                <a:srgbClr val="000000"/>
              </a:solidFill>
              <a:latin typeface="Proxima Nova Lt" pitchFamily="50" charset="0"/>
            </a:endParaRPr>
          </a:p>
        </p:txBody>
      </p:sp>
      <p:pic>
        <p:nvPicPr>
          <p:cNvPr id="56" name="Picture 2"/>
          <p:cNvPicPr>
            <a:picLocks noChangeAspect="1" noChangeArrowheads="1"/>
          </p:cNvPicPr>
          <p:nvPr/>
        </p:nvPicPr>
        <p:blipFill>
          <a:blip cstate="print"/>
          <a:srcRect/>
          <a:stretch>
            <a:fillRect/>
          </a:stretch>
        </p:blipFill>
        <p:spPr bwMode="auto">
          <a:xfrm>
            <a:off x="4572000" y="5458838"/>
            <a:ext cx="714380" cy="684806"/>
          </a:xfrm>
          <a:prstGeom prst="rect">
            <a:avLst/>
          </a:prstGeom>
          <a:noFill/>
          <a:ln w="9525">
            <a:noFill/>
            <a:miter lim="800000"/>
            <a:headEnd/>
            <a:tailEnd/>
          </a:ln>
          <a:effectLst/>
        </p:spPr>
      </p:pic>
      <p:sp>
        <p:nvSpPr>
          <p:cNvPr id="64" name="Прямоугольник 63"/>
          <p:cNvSpPr/>
          <p:nvPr/>
        </p:nvSpPr>
        <p:spPr>
          <a:xfrm>
            <a:off x="5143504" y="5715016"/>
            <a:ext cx="2053040" cy="2623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just" fontAlgn="t">
              <a:lnSpc>
                <a:spcPct val="80000"/>
              </a:lnSpc>
            </a:pPr>
            <a:r>
              <a:rPr lang="ru-RU" sz="1300" b="0" i="0" u="none" strike="noStrike" spc="-20" dirty="0" err="1" smtClean="0">
                <a:solidFill>
                  <a:srgbClr val="000000"/>
                </a:solidFill>
                <a:latin typeface="Proxima Nova Lt" pitchFamily="50" charset="0"/>
              </a:rPr>
              <a:t>Непрограммные</a:t>
            </a:r>
            <a:r>
              <a:rPr lang="ru-RU" sz="1300" b="0" i="0" u="none" strike="noStrike" spc="-20" dirty="0" smtClean="0">
                <a:solidFill>
                  <a:srgbClr val="000000"/>
                </a:solidFill>
                <a:latin typeface="Proxima Nova Lt" pitchFamily="50" charset="0"/>
              </a:rPr>
              <a:t> расходы</a:t>
            </a:r>
            <a:endParaRPr lang="ru-RU" sz="1300" b="0" i="0" u="none" strike="noStrike" spc="-20" dirty="0">
              <a:solidFill>
                <a:srgbClr val="000000"/>
              </a:solidFill>
              <a:latin typeface="Proxima Nova Lt" pitchFamily="50" charset="0"/>
            </a:endParaRPr>
          </a:p>
        </p:txBody>
      </p:sp>
      <p:sp>
        <p:nvSpPr>
          <p:cNvPr id="65" name="Прямоугольник 64"/>
          <p:cNvSpPr/>
          <p:nvPr/>
        </p:nvSpPr>
        <p:spPr>
          <a:xfrm>
            <a:off x="7267982" y="5643570"/>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6" name="Полилиния 65"/>
          <p:cNvSpPr/>
          <p:nvPr/>
        </p:nvSpPr>
        <p:spPr>
          <a:xfrm>
            <a:off x="7267982" y="5786446"/>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7" name="Прямоугольник 66"/>
          <p:cNvSpPr/>
          <p:nvPr/>
        </p:nvSpPr>
        <p:spPr>
          <a:xfrm>
            <a:off x="8429652" y="5733644"/>
            <a:ext cx="714348"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0,8</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68" name="Номер слайда 67"/>
          <p:cNvSpPr>
            <a:spLocks noGrp="1"/>
          </p:cNvSpPr>
          <p:nvPr>
            <p:ph type="sldNum" sz="quarter" idx="12"/>
          </p:nvPr>
        </p:nvSpPr>
        <p:spPr/>
        <p:txBody>
          <a:bodyPr/>
          <a:lstStyle/>
          <a:p>
            <a:fld id="{34AAB390-896A-4703-BE4C-2EDB5FA2DF14}" type="slidenum">
              <a:rPr lang="ru-RU" smtClean="0"/>
              <a:pPr/>
              <a:t>20</a:t>
            </a:fld>
            <a:endParaRPr lang="ru-RU"/>
          </a:p>
        </p:txBody>
      </p:sp>
      <p:sp>
        <p:nvSpPr>
          <p:cNvPr id="73" name="Прямоугольник 72"/>
          <p:cNvSpPr/>
          <p:nvPr/>
        </p:nvSpPr>
        <p:spPr>
          <a:xfrm>
            <a:off x="2928926" y="1857364"/>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74" name="Полилиния 73"/>
          <p:cNvSpPr/>
          <p:nvPr/>
        </p:nvSpPr>
        <p:spPr>
          <a:xfrm>
            <a:off x="2928926" y="2000240"/>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75" name="Прямоугольник 74"/>
          <p:cNvSpPr/>
          <p:nvPr/>
        </p:nvSpPr>
        <p:spPr>
          <a:xfrm>
            <a:off x="4071934" y="2000240"/>
            <a:ext cx="642942"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0,9</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76" name="Прямоугольник 75"/>
          <p:cNvSpPr/>
          <p:nvPr/>
        </p:nvSpPr>
        <p:spPr>
          <a:xfrm>
            <a:off x="2928926" y="4143380"/>
            <a:ext cx="121444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81" name="Полилиния 80"/>
          <p:cNvSpPr/>
          <p:nvPr/>
        </p:nvSpPr>
        <p:spPr>
          <a:xfrm>
            <a:off x="2928926" y="4286256"/>
            <a:ext cx="1214446" cy="357190"/>
          </a:xfrm>
          <a:custGeom>
            <a:avLst/>
            <a:gdLst>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 name="connsiteX0" fmla="*/ 0 w 1214446"/>
              <a:gd name="connsiteY0" fmla="*/ 0 h 500066"/>
              <a:gd name="connsiteX1" fmla="*/ 1214446 w 1214446"/>
              <a:gd name="connsiteY1" fmla="*/ 0 h 500066"/>
              <a:gd name="connsiteX2" fmla="*/ 1214446 w 1214446"/>
              <a:gd name="connsiteY2" fmla="*/ 500066 h 500066"/>
              <a:gd name="connsiteX3" fmla="*/ 0 w 1214446"/>
              <a:gd name="connsiteY3" fmla="*/ 500066 h 500066"/>
              <a:gd name="connsiteX4" fmla="*/ 0 w 1214446"/>
              <a:gd name="connsiteY4" fmla="*/ 0 h 500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446" h="500066">
                <a:moveTo>
                  <a:pt x="0" y="0"/>
                </a:moveTo>
                <a:cubicBezTo>
                  <a:pt x="368959" y="310654"/>
                  <a:pt x="737033" y="323718"/>
                  <a:pt x="1214446" y="0"/>
                </a:cubicBezTo>
                <a:lnTo>
                  <a:pt x="1214446" y="500066"/>
                </a:lnTo>
                <a:lnTo>
                  <a:pt x="0" y="500066"/>
                </a:lnTo>
                <a:lnTo>
                  <a:pt x="0" y="0"/>
                </a:lnTo>
                <a:close/>
              </a:path>
            </a:pathLst>
          </a:cu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82" name="Прямоугольник 81"/>
          <p:cNvSpPr/>
          <p:nvPr/>
        </p:nvSpPr>
        <p:spPr>
          <a:xfrm>
            <a:off x="4071934" y="4286256"/>
            <a:ext cx="571505" cy="338554"/>
          </a:xfrm>
          <a:prstGeom prst="rect">
            <a:avLst/>
          </a:prstGeom>
        </p:spPr>
        <p:txBody>
          <a:bodyPr wrap="square">
            <a:spAutoFit/>
          </a:bodyPr>
          <a:lstStyle/>
          <a:p>
            <a:pPr fontAlgn="t">
              <a:tabLst>
                <a:tab pos="1974850" algn="l"/>
              </a:tabLst>
            </a:pPr>
            <a:r>
              <a:rPr lang="ru-RU" sz="1600" b="1" i="0" u="none" strike="noStrike" dirty="0" smtClean="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rPr>
              <a:t>7,8</a:t>
            </a:r>
            <a:endParaRPr lang="ru-RU" sz="1600" b="1" i="0" u="none" strike="noStrike" dirty="0">
              <a:ln w="12700">
                <a:solidFill>
                  <a:schemeClr val="bg1">
                    <a:lumMod val="85000"/>
                  </a:schemeClr>
                </a:solidFill>
                <a:prstDash val="solid"/>
              </a:ln>
              <a:effectLst>
                <a:outerShdw blurRad="41275" dist="20320" dir="1800000" algn="tl" rotWithShape="0">
                  <a:srgbClr val="000000">
                    <a:alpha val="40000"/>
                  </a:srgbClr>
                </a:outerShdw>
              </a:effectLst>
              <a:latin typeface="Proxima Nova Lt" pitchFamily="50"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Содержимое 25" descr="АПК-планируемый-результат.jpg"/>
          <p:cNvPicPr>
            <a:picLocks noGrp="1" noChangeAspect="1"/>
          </p:cNvPicPr>
          <p:nvPr>
            <p:ph idx="1"/>
          </p:nvPr>
        </p:nvPicPr>
        <p:blipFill>
          <a:blip r:embed="rId3" cstate="print"/>
          <a:stretch>
            <a:fillRect/>
          </a:stretch>
        </p:blipFill>
        <p:spPr>
          <a:xfrm>
            <a:off x="-428660" y="0"/>
            <a:ext cx="9699173" cy="6858001"/>
          </a:xfrm>
        </p:spPr>
      </p:pic>
      <p:sp>
        <p:nvSpPr>
          <p:cNvPr id="5" name="Прямоугольник 4"/>
          <p:cNvSpPr/>
          <p:nvPr/>
        </p:nvSpPr>
        <p:spPr>
          <a:xfrm>
            <a:off x="357158" y="714356"/>
            <a:ext cx="5572164" cy="646331"/>
          </a:xfrm>
          <a:prstGeom prst="rect">
            <a:avLst/>
          </a:prstGeom>
        </p:spPr>
        <p:txBody>
          <a:bodyPr wrap="square">
            <a:spAutoFit/>
          </a:bodyPr>
          <a:lstStyle/>
          <a:p>
            <a:r>
              <a:rPr lang="ru-RU" dirty="0" smtClean="0">
                <a:latin typeface="Proxima Nova Lt" pitchFamily="50" charset="0"/>
                <a:cs typeface="Angsana New" pitchFamily="18" charset="-34"/>
              </a:rPr>
              <a:t>Показатели результативности за 2018 год</a:t>
            </a:r>
          </a:p>
          <a:p>
            <a:endParaRPr lang="ru-RU" dirty="0" smtClean="0">
              <a:latin typeface="Segoe UI Light" pitchFamily="34" charset="0"/>
              <a:cs typeface="Angsana New" pitchFamily="18" charset="-34"/>
            </a:endParaRPr>
          </a:p>
        </p:txBody>
      </p:sp>
      <p:graphicFrame>
        <p:nvGraphicFramePr>
          <p:cNvPr id="8" name="Содержимое 7"/>
          <p:cNvGraphicFramePr>
            <a:graphicFrameLocks/>
          </p:cNvGraphicFramePr>
          <p:nvPr/>
        </p:nvGraphicFramePr>
        <p:xfrm>
          <a:off x="214282" y="2071678"/>
          <a:ext cx="1928826" cy="500066"/>
        </p:xfrm>
        <a:graphic>
          <a:graphicData uri="http://schemas.openxmlformats.org/drawingml/2006/chart">
            <c:chart xmlns:c="http://schemas.openxmlformats.org/drawingml/2006/chart" xmlns:r="http://schemas.openxmlformats.org/officeDocument/2006/relationships" r:id="rId4"/>
          </a:graphicData>
        </a:graphic>
      </p:graphicFrame>
      <p:sp>
        <p:nvSpPr>
          <p:cNvPr id="9" name="Прямоугольник 8"/>
          <p:cNvSpPr/>
          <p:nvPr/>
        </p:nvSpPr>
        <p:spPr>
          <a:xfrm>
            <a:off x="357158" y="2524448"/>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graphicFrame>
        <p:nvGraphicFramePr>
          <p:cNvPr id="35" name="Диаграмма 34"/>
          <p:cNvGraphicFramePr/>
          <p:nvPr/>
        </p:nvGraphicFramePr>
        <p:xfrm>
          <a:off x="2214546" y="1928802"/>
          <a:ext cx="2000264" cy="50006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6" name="Диаграмма 35"/>
          <p:cNvGraphicFramePr/>
          <p:nvPr/>
        </p:nvGraphicFramePr>
        <p:xfrm>
          <a:off x="2285984" y="3571876"/>
          <a:ext cx="2000264" cy="50006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7" name="Диаграмма 36"/>
          <p:cNvGraphicFramePr/>
          <p:nvPr/>
        </p:nvGraphicFramePr>
        <p:xfrm>
          <a:off x="214282" y="3571876"/>
          <a:ext cx="2000264" cy="50006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8" name="Диаграмма 37"/>
          <p:cNvGraphicFramePr/>
          <p:nvPr/>
        </p:nvGraphicFramePr>
        <p:xfrm>
          <a:off x="142844" y="5072074"/>
          <a:ext cx="2000264" cy="50006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9" name="Диаграмма 38"/>
          <p:cNvGraphicFramePr/>
          <p:nvPr/>
        </p:nvGraphicFramePr>
        <p:xfrm>
          <a:off x="4429124" y="1928802"/>
          <a:ext cx="2000264" cy="50006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0" name="Диаграмма 39"/>
          <p:cNvGraphicFramePr/>
          <p:nvPr/>
        </p:nvGraphicFramePr>
        <p:xfrm>
          <a:off x="6500826" y="1857364"/>
          <a:ext cx="2000264" cy="500066"/>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1" name="Диаграмма 40"/>
          <p:cNvGraphicFramePr/>
          <p:nvPr/>
        </p:nvGraphicFramePr>
        <p:xfrm>
          <a:off x="6643702" y="3571876"/>
          <a:ext cx="2000264" cy="500066"/>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42" name="Диаграмма 41"/>
          <p:cNvGraphicFramePr/>
          <p:nvPr/>
        </p:nvGraphicFramePr>
        <p:xfrm>
          <a:off x="4572000" y="3571876"/>
          <a:ext cx="2000264" cy="500066"/>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3" name="Диаграмма 42"/>
          <p:cNvGraphicFramePr/>
          <p:nvPr/>
        </p:nvGraphicFramePr>
        <p:xfrm>
          <a:off x="4572000" y="5000636"/>
          <a:ext cx="2000264" cy="500066"/>
        </p:xfrm>
        <a:graphic>
          <a:graphicData uri="http://schemas.openxmlformats.org/drawingml/2006/chart">
            <c:chart xmlns:c="http://schemas.openxmlformats.org/drawingml/2006/chart" xmlns:r="http://schemas.openxmlformats.org/officeDocument/2006/relationships" r:id="rId13"/>
          </a:graphicData>
        </a:graphic>
      </p:graphicFrame>
      <p:sp>
        <p:nvSpPr>
          <p:cNvPr id="27" name="Прямоугольник 26"/>
          <p:cNvSpPr/>
          <p:nvPr/>
        </p:nvSpPr>
        <p:spPr>
          <a:xfrm>
            <a:off x="4714876" y="1641920"/>
            <a:ext cx="1571636"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Молоко,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28" name="Прямоугольник 27"/>
          <p:cNvSpPr/>
          <p:nvPr/>
        </p:nvSpPr>
        <p:spPr>
          <a:xfrm>
            <a:off x="6715140" y="1643050"/>
            <a:ext cx="1928826"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Мясо,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29" name="Прямоугольник 28"/>
          <p:cNvSpPr/>
          <p:nvPr/>
        </p:nvSpPr>
        <p:spPr>
          <a:xfrm>
            <a:off x="2428860" y="1643050"/>
            <a:ext cx="1571636" cy="230832"/>
          </a:xfrm>
          <a:prstGeom prst="rect">
            <a:avLst/>
          </a:prstGeom>
        </p:spPr>
        <p:txBody>
          <a:bodyPr wrap="square">
            <a:spAutoFit/>
          </a:bodyPr>
          <a:lstStyle/>
          <a:p>
            <a:r>
              <a:rPr lang="ru-RU" sz="900" dirty="0" smtClean="0">
                <a:solidFill>
                  <a:schemeClr val="bg1">
                    <a:lumMod val="50000"/>
                  </a:schemeClr>
                </a:solidFill>
                <a:latin typeface="Proxima Nova Lt" pitchFamily="50" charset="0"/>
                <a:cs typeface="Angsana New" pitchFamily="18" charset="-34"/>
              </a:rPr>
              <a:t>Картофель,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30" name="Прямоугольник 29"/>
          <p:cNvSpPr/>
          <p:nvPr/>
        </p:nvSpPr>
        <p:spPr>
          <a:xfrm>
            <a:off x="357158" y="1630908"/>
            <a:ext cx="1857388" cy="3693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Зерновые, зернобобовые,</a:t>
            </a:r>
          </a:p>
          <a:p>
            <a:pPr algn="ctr"/>
            <a:r>
              <a:rPr lang="ru-RU" sz="900" dirty="0" smtClean="0">
                <a:solidFill>
                  <a:schemeClr val="bg1">
                    <a:lumMod val="50000"/>
                  </a:schemeClr>
                </a:solidFill>
                <a:latin typeface="Proxima Nova Lt" pitchFamily="50" charset="0"/>
                <a:cs typeface="Angsana New" pitchFamily="18" charset="-34"/>
              </a:rPr>
              <a:t>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31" name="Прямоугольник 30"/>
          <p:cNvSpPr/>
          <p:nvPr/>
        </p:nvSpPr>
        <p:spPr>
          <a:xfrm>
            <a:off x="357158" y="3131106"/>
            <a:ext cx="1857388"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Овощи,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32" name="Прямоугольник 31"/>
          <p:cNvSpPr/>
          <p:nvPr/>
        </p:nvSpPr>
        <p:spPr>
          <a:xfrm>
            <a:off x="2428860" y="3126730"/>
            <a:ext cx="1857388"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Крупы,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33" name="Прямоугольник 32"/>
          <p:cNvSpPr/>
          <p:nvPr/>
        </p:nvSpPr>
        <p:spPr>
          <a:xfrm>
            <a:off x="357158" y="4698366"/>
            <a:ext cx="1857388"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Масло соевое, тыс. тонн</a:t>
            </a:r>
            <a:endParaRPr lang="ru-RU" sz="900" dirty="0" smtClean="0">
              <a:solidFill>
                <a:schemeClr val="bg1">
                  <a:lumMod val="50000"/>
                </a:schemeClr>
              </a:solidFill>
              <a:latin typeface="Segoe UI Light" pitchFamily="34" charset="0"/>
              <a:cs typeface="Angsana New" pitchFamily="18" charset="-34"/>
            </a:endParaRPr>
          </a:p>
        </p:txBody>
      </p:sp>
      <p:sp>
        <p:nvSpPr>
          <p:cNvPr id="34" name="Прямоугольник 33"/>
          <p:cNvSpPr/>
          <p:nvPr/>
        </p:nvSpPr>
        <p:spPr>
          <a:xfrm>
            <a:off x="4714876" y="3126730"/>
            <a:ext cx="1857388" cy="230832"/>
          </a:xfrm>
          <a:prstGeom prst="rect">
            <a:avLst/>
          </a:prstGeom>
        </p:spPr>
        <p:txBody>
          <a:bodyPr wrap="square">
            <a:spAutoFit/>
          </a:bodyPr>
          <a:lstStyle/>
          <a:p>
            <a:r>
              <a:rPr lang="ru-RU" sz="900" dirty="0" smtClean="0">
                <a:solidFill>
                  <a:schemeClr val="bg1">
                    <a:lumMod val="50000"/>
                  </a:schemeClr>
                </a:solidFill>
                <a:latin typeface="Proxima Nova Lt" pitchFamily="50" charset="0"/>
                <a:cs typeface="Angsana New" pitchFamily="18" charset="-34"/>
              </a:rPr>
              <a:t>КРС мясных пород, тыс. голов</a:t>
            </a:r>
            <a:endParaRPr lang="ru-RU" sz="900" dirty="0" smtClean="0">
              <a:solidFill>
                <a:schemeClr val="bg1">
                  <a:lumMod val="50000"/>
                </a:schemeClr>
              </a:solidFill>
              <a:latin typeface="Segoe UI Light" pitchFamily="34" charset="0"/>
              <a:cs typeface="Angsana New" pitchFamily="18" charset="-34"/>
            </a:endParaRPr>
          </a:p>
        </p:txBody>
      </p:sp>
      <p:sp>
        <p:nvSpPr>
          <p:cNvPr id="44" name="Прямоугольник 43"/>
          <p:cNvSpPr/>
          <p:nvPr/>
        </p:nvSpPr>
        <p:spPr>
          <a:xfrm>
            <a:off x="6786578" y="3126730"/>
            <a:ext cx="1857388" cy="3693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Поголовье северных оленей, тыс. голов</a:t>
            </a:r>
            <a:endParaRPr lang="ru-RU" sz="900" dirty="0" smtClean="0">
              <a:solidFill>
                <a:schemeClr val="bg1">
                  <a:lumMod val="50000"/>
                </a:schemeClr>
              </a:solidFill>
              <a:latin typeface="Segoe UI Light" pitchFamily="34" charset="0"/>
              <a:cs typeface="Angsana New" pitchFamily="18" charset="-34"/>
            </a:endParaRPr>
          </a:p>
        </p:txBody>
      </p:sp>
      <p:sp>
        <p:nvSpPr>
          <p:cNvPr id="45" name="Прямоугольник 44"/>
          <p:cNvSpPr/>
          <p:nvPr/>
        </p:nvSpPr>
        <p:spPr>
          <a:xfrm>
            <a:off x="4714876" y="4698366"/>
            <a:ext cx="1857388" cy="230832"/>
          </a:xfrm>
          <a:prstGeom prst="rect">
            <a:avLst/>
          </a:prstGeom>
        </p:spPr>
        <p:txBody>
          <a:bodyPr wrap="square">
            <a:spAutoFit/>
          </a:bodyPr>
          <a:lstStyle/>
          <a:p>
            <a:pPr algn="ctr"/>
            <a:r>
              <a:rPr lang="ru-RU" sz="900" dirty="0" smtClean="0">
                <a:solidFill>
                  <a:schemeClr val="bg1">
                    <a:lumMod val="50000"/>
                  </a:schemeClr>
                </a:solidFill>
                <a:latin typeface="Proxima Nova Lt" pitchFamily="50" charset="0"/>
                <a:cs typeface="Angsana New" pitchFamily="18" charset="-34"/>
              </a:rPr>
              <a:t>Яйцо, млн. штук</a:t>
            </a:r>
            <a:endParaRPr lang="ru-RU" sz="900" dirty="0" smtClean="0">
              <a:solidFill>
                <a:schemeClr val="bg1">
                  <a:lumMod val="50000"/>
                </a:schemeClr>
              </a:solidFill>
              <a:latin typeface="Segoe UI Light" pitchFamily="34" charset="0"/>
              <a:cs typeface="Angsana New" pitchFamily="18" charset="-34"/>
            </a:endParaRPr>
          </a:p>
        </p:txBody>
      </p:sp>
      <p:sp>
        <p:nvSpPr>
          <p:cNvPr id="46" name="Прямоугольник 45"/>
          <p:cNvSpPr/>
          <p:nvPr/>
        </p:nvSpPr>
        <p:spPr>
          <a:xfrm>
            <a:off x="2428860" y="2500306"/>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47" name="Прямоугольник 46"/>
          <p:cNvSpPr/>
          <p:nvPr/>
        </p:nvSpPr>
        <p:spPr>
          <a:xfrm>
            <a:off x="4714876" y="2428868"/>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48" name="Прямоугольник 47"/>
          <p:cNvSpPr/>
          <p:nvPr/>
        </p:nvSpPr>
        <p:spPr>
          <a:xfrm>
            <a:off x="6715140" y="2428868"/>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49" name="Прямоугольник 48"/>
          <p:cNvSpPr/>
          <p:nvPr/>
        </p:nvSpPr>
        <p:spPr>
          <a:xfrm>
            <a:off x="285720" y="5572140"/>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0" name="Прямоугольник 49"/>
          <p:cNvSpPr/>
          <p:nvPr/>
        </p:nvSpPr>
        <p:spPr>
          <a:xfrm>
            <a:off x="6786578" y="4000504"/>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1" name="Прямоугольник 50"/>
          <p:cNvSpPr/>
          <p:nvPr/>
        </p:nvSpPr>
        <p:spPr>
          <a:xfrm>
            <a:off x="4714876" y="4000504"/>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2" name="Прямоугольник 51"/>
          <p:cNvSpPr/>
          <p:nvPr/>
        </p:nvSpPr>
        <p:spPr>
          <a:xfrm>
            <a:off x="2428860" y="4071942"/>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3" name="Прямоугольник 52"/>
          <p:cNvSpPr/>
          <p:nvPr/>
        </p:nvSpPr>
        <p:spPr>
          <a:xfrm>
            <a:off x="285720" y="4071942"/>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4" name="Прямоугольник 53"/>
          <p:cNvSpPr/>
          <p:nvPr/>
        </p:nvSpPr>
        <p:spPr>
          <a:xfrm>
            <a:off x="4786314" y="5500702"/>
            <a:ext cx="1714512" cy="261610"/>
          </a:xfrm>
          <a:prstGeom prst="rect">
            <a:avLst/>
          </a:prstGeom>
        </p:spPr>
        <p:txBody>
          <a:bodyPr wrap="square">
            <a:spAutoFit/>
          </a:bodyPr>
          <a:lstStyle/>
          <a:p>
            <a:r>
              <a:rPr lang="ru-RU" sz="1100" b="1" dirty="0" smtClean="0">
                <a:latin typeface="Proxima Nova Bl" pitchFamily="50" charset="0"/>
              </a:rPr>
              <a:t>План                 Факт              </a:t>
            </a:r>
            <a:endParaRPr lang="ru-RU" sz="1100" b="1" dirty="0">
              <a:latin typeface="Proxima Nova Bl" pitchFamily="50" charset="0"/>
            </a:endParaRPr>
          </a:p>
        </p:txBody>
      </p:sp>
      <p:sp>
        <p:nvSpPr>
          <p:cNvPr id="55" name="Прямоугольник 54"/>
          <p:cNvSpPr/>
          <p:nvPr/>
        </p:nvSpPr>
        <p:spPr>
          <a:xfrm>
            <a:off x="0" y="0"/>
            <a:ext cx="9286908" cy="830997"/>
          </a:xfrm>
          <a:prstGeom prst="rect">
            <a:avLst/>
          </a:prstGeom>
        </p:spPr>
        <p:txBody>
          <a:bodyPr wrap="square">
            <a:spAutoFit/>
          </a:bodyPr>
          <a:lstStyle/>
          <a:p>
            <a:pPr algn="ctr"/>
            <a:r>
              <a:rPr lang="ru-RU" sz="1600" dirty="0" smtClean="0">
                <a:solidFill>
                  <a:srgbClr val="CE2284"/>
                </a:solidFill>
                <a:latin typeface="Proxima Nova Lt" pitchFamily="50" charset="0"/>
                <a:cs typeface="Angsana New" pitchFamily="18" charset="-34"/>
              </a:rPr>
              <a:t>Государственная программа «Развитие сельского хозяйства и регулирование рынков сельскохозяйственной продукции, сырья и продовольствия Амурской области на 2014–2020 годы»</a:t>
            </a:r>
          </a:p>
        </p:txBody>
      </p:sp>
      <p:sp>
        <p:nvSpPr>
          <p:cNvPr id="56" name="Номер слайда 55"/>
          <p:cNvSpPr>
            <a:spLocks noGrp="1"/>
          </p:cNvSpPr>
          <p:nvPr>
            <p:ph type="sldNum" sz="quarter" idx="12"/>
          </p:nvPr>
        </p:nvSpPr>
        <p:spPr/>
        <p:txBody>
          <a:bodyPr/>
          <a:lstStyle/>
          <a:p>
            <a:fld id="{34AAB390-896A-4703-BE4C-2EDB5FA2DF14}" type="slidenum">
              <a:rPr lang="ru-RU" smtClean="0"/>
              <a:pPr/>
              <a:t>21</a:t>
            </a:fld>
            <a:endParaRPr lang="ru-R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Содержимое 13" descr="расходы  на АПК.jpg"/>
          <p:cNvPicPr>
            <a:picLocks noChangeAspect="1"/>
          </p:cNvPicPr>
          <p:nvPr/>
        </p:nvPicPr>
        <p:blipFill>
          <a:blip r:embed="rId3" cstate="print"/>
          <a:stretch>
            <a:fillRect/>
          </a:stretch>
        </p:blipFill>
        <p:spPr>
          <a:xfrm>
            <a:off x="-71470" y="0"/>
            <a:ext cx="9699206" cy="6858024"/>
          </a:xfrm>
          <a:prstGeom prst="rect">
            <a:avLst/>
          </a:prstGeom>
        </p:spPr>
      </p:pic>
      <p:sp>
        <p:nvSpPr>
          <p:cNvPr id="15" name="Прямоугольник 14"/>
          <p:cNvSpPr/>
          <p:nvPr/>
        </p:nvSpPr>
        <p:spPr>
          <a:xfrm>
            <a:off x="714348" y="1345156"/>
            <a:ext cx="2571768" cy="246221"/>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Поддержка животноводства</a:t>
            </a:r>
          </a:p>
        </p:txBody>
      </p:sp>
      <p:sp>
        <p:nvSpPr>
          <p:cNvPr id="16" name="Прямоугольник 15"/>
          <p:cNvSpPr/>
          <p:nvPr/>
        </p:nvSpPr>
        <p:spPr>
          <a:xfrm>
            <a:off x="3571868" y="1325391"/>
            <a:ext cx="2571768" cy="246221"/>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Молочное скотоводство</a:t>
            </a:r>
          </a:p>
        </p:txBody>
      </p:sp>
      <p:sp>
        <p:nvSpPr>
          <p:cNvPr id="17" name="Прямоугольник 16"/>
          <p:cNvSpPr/>
          <p:nvPr/>
        </p:nvSpPr>
        <p:spPr>
          <a:xfrm>
            <a:off x="6357950" y="1325391"/>
            <a:ext cx="2571768" cy="246221"/>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Оленеводство</a:t>
            </a:r>
          </a:p>
        </p:txBody>
      </p:sp>
      <p:sp>
        <p:nvSpPr>
          <p:cNvPr id="18" name="Прямоугольник 17"/>
          <p:cNvSpPr/>
          <p:nvPr/>
        </p:nvSpPr>
        <p:spPr>
          <a:xfrm>
            <a:off x="6357950" y="2928934"/>
            <a:ext cx="2786050" cy="553998"/>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Возмещение затрат на уплату процентов по кредитованию малых форм хозяйствования</a:t>
            </a:r>
          </a:p>
        </p:txBody>
      </p:sp>
      <p:sp>
        <p:nvSpPr>
          <p:cNvPr id="19" name="Прямоугольник 18"/>
          <p:cNvSpPr/>
          <p:nvPr/>
        </p:nvSpPr>
        <p:spPr>
          <a:xfrm>
            <a:off x="714348" y="2928934"/>
            <a:ext cx="2643206" cy="507831"/>
          </a:xfrm>
          <a:prstGeom prst="rect">
            <a:avLst/>
          </a:prstGeom>
        </p:spPr>
        <p:txBody>
          <a:bodyPr wrap="square">
            <a:spAutoFit/>
          </a:bodyPr>
          <a:lstStyle/>
          <a:p>
            <a:r>
              <a:rPr lang="ru-RU" sz="900" b="1" dirty="0" smtClean="0">
                <a:solidFill>
                  <a:schemeClr val="tx1">
                    <a:lumMod val="95000"/>
                    <a:lumOff val="5000"/>
                  </a:schemeClr>
                </a:solidFill>
                <a:latin typeface="Proxima Nova Lt" pitchFamily="50" charset="0"/>
                <a:cs typeface="Angsana New" pitchFamily="18" charset="-34"/>
              </a:rPr>
              <a:t>Возмещение  части затрат на уплату процентов по кредитованию в животноводстве, молочном скотоводстве</a:t>
            </a:r>
          </a:p>
        </p:txBody>
      </p:sp>
      <p:sp>
        <p:nvSpPr>
          <p:cNvPr id="20" name="Прямоугольник 19"/>
          <p:cNvSpPr/>
          <p:nvPr/>
        </p:nvSpPr>
        <p:spPr>
          <a:xfrm>
            <a:off x="3571868" y="3020138"/>
            <a:ext cx="2571768" cy="400110"/>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Поддержка потребительских кооперативов</a:t>
            </a:r>
          </a:p>
        </p:txBody>
      </p:sp>
      <p:sp>
        <p:nvSpPr>
          <p:cNvPr id="21" name="Прямоугольник 20"/>
          <p:cNvSpPr/>
          <p:nvPr/>
        </p:nvSpPr>
        <p:spPr>
          <a:xfrm>
            <a:off x="714348" y="4754415"/>
            <a:ext cx="2571768" cy="246221"/>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Гранты с/</a:t>
            </a:r>
            <a:r>
              <a:rPr lang="ru-RU" sz="1000" b="1" dirty="0" err="1" smtClean="0">
                <a:solidFill>
                  <a:schemeClr val="tx1">
                    <a:lumMod val="95000"/>
                    <a:lumOff val="5000"/>
                  </a:schemeClr>
                </a:solidFill>
                <a:latin typeface="Proxima Nova Lt" pitchFamily="50" charset="0"/>
                <a:cs typeface="Angsana New" pitchFamily="18" charset="-34"/>
              </a:rPr>
              <a:t>х</a:t>
            </a:r>
            <a:r>
              <a:rPr lang="ru-RU" sz="1000" b="1" dirty="0" smtClean="0">
                <a:solidFill>
                  <a:schemeClr val="tx1">
                    <a:lumMod val="95000"/>
                    <a:lumOff val="5000"/>
                  </a:schemeClr>
                </a:solidFill>
                <a:latin typeface="Proxima Nova Lt" pitchFamily="50" charset="0"/>
                <a:cs typeface="Angsana New" pitchFamily="18" charset="-34"/>
              </a:rPr>
              <a:t> кооперативам</a:t>
            </a:r>
          </a:p>
        </p:txBody>
      </p:sp>
      <p:sp>
        <p:nvSpPr>
          <p:cNvPr id="22" name="Прямоугольник 21"/>
          <p:cNvSpPr/>
          <p:nvPr/>
        </p:nvSpPr>
        <p:spPr>
          <a:xfrm>
            <a:off x="3571868" y="4734650"/>
            <a:ext cx="2571768" cy="246221"/>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Поддержка начинающих фермеров</a:t>
            </a:r>
          </a:p>
        </p:txBody>
      </p:sp>
      <p:sp>
        <p:nvSpPr>
          <p:cNvPr id="23" name="Прямоугольник 22"/>
          <p:cNvSpPr/>
          <p:nvPr/>
        </p:nvSpPr>
        <p:spPr>
          <a:xfrm>
            <a:off x="6357950" y="4734650"/>
            <a:ext cx="2571768" cy="400110"/>
          </a:xfrm>
          <a:prstGeom prst="rect">
            <a:avLst/>
          </a:prstGeom>
        </p:spPr>
        <p:txBody>
          <a:bodyPr wrap="square">
            <a:spAutoFit/>
          </a:bodyPr>
          <a:lstStyle/>
          <a:p>
            <a:r>
              <a:rPr lang="ru-RU" sz="1000" b="1" dirty="0" smtClean="0">
                <a:solidFill>
                  <a:schemeClr val="tx1">
                    <a:lumMod val="95000"/>
                    <a:lumOff val="5000"/>
                  </a:schemeClr>
                </a:solidFill>
                <a:latin typeface="Proxima Nova Lt" pitchFamily="50" charset="0"/>
                <a:cs typeface="Angsana New" pitchFamily="18" charset="-34"/>
              </a:rPr>
              <a:t>Развитие семейных животноводческих ферм</a:t>
            </a:r>
          </a:p>
        </p:txBody>
      </p:sp>
      <p:sp>
        <p:nvSpPr>
          <p:cNvPr id="6" name="Прямоугольник 5"/>
          <p:cNvSpPr/>
          <p:nvPr/>
        </p:nvSpPr>
        <p:spPr>
          <a:xfrm>
            <a:off x="857224" y="857232"/>
            <a:ext cx="7215238" cy="646331"/>
          </a:xfrm>
          <a:prstGeom prst="rect">
            <a:avLst/>
          </a:prstGeom>
        </p:spPr>
        <p:txBody>
          <a:bodyPr wrap="square">
            <a:spAutoFit/>
          </a:bodyPr>
          <a:lstStyle/>
          <a:p>
            <a:r>
              <a:rPr lang="ru-RU" dirty="0" smtClean="0">
                <a:latin typeface="Proxima Nova Lt" pitchFamily="50" charset="0"/>
                <a:cs typeface="Angsana New" pitchFamily="18" charset="-34"/>
              </a:rPr>
              <a:t>Расходы на поддержку АПК в 2018 году, тыс. рублей</a:t>
            </a:r>
          </a:p>
          <a:p>
            <a:endParaRPr lang="ru-RU" dirty="0" smtClean="0">
              <a:latin typeface="Segoe UI Light" pitchFamily="34" charset="0"/>
              <a:cs typeface="Angsana New" pitchFamily="18" charset="-34"/>
            </a:endParaRPr>
          </a:p>
        </p:txBody>
      </p:sp>
      <p:graphicFrame>
        <p:nvGraphicFramePr>
          <p:cNvPr id="33" name="Диаграмма 32"/>
          <p:cNvGraphicFramePr/>
          <p:nvPr/>
        </p:nvGraphicFramePr>
        <p:xfrm>
          <a:off x="3643306" y="1214422"/>
          <a:ext cx="2428892"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4" name="Диаграмма 33"/>
          <p:cNvGraphicFramePr/>
          <p:nvPr/>
        </p:nvGraphicFramePr>
        <p:xfrm>
          <a:off x="6429388" y="1214422"/>
          <a:ext cx="2428892" cy="1500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6" name="Диаграмма 35"/>
          <p:cNvGraphicFramePr/>
          <p:nvPr/>
        </p:nvGraphicFramePr>
        <p:xfrm>
          <a:off x="6429388" y="2928934"/>
          <a:ext cx="2428892" cy="150019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7" name="Диаграмма 36"/>
          <p:cNvGraphicFramePr/>
          <p:nvPr/>
        </p:nvGraphicFramePr>
        <p:xfrm>
          <a:off x="785786" y="1214422"/>
          <a:ext cx="2428892" cy="15001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8" name="Диаграмма 37"/>
          <p:cNvGraphicFramePr/>
          <p:nvPr/>
        </p:nvGraphicFramePr>
        <p:xfrm>
          <a:off x="857224" y="2928934"/>
          <a:ext cx="2428892" cy="150019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9" name="Диаграмма 38"/>
          <p:cNvGraphicFramePr/>
          <p:nvPr/>
        </p:nvGraphicFramePr>
        <p:xfrm>
          <a:off x="3643306" y="4643446"/>
          <a:ext cx="2428892" cy="150019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0" name="Диаграмма 39"/>
          <p:cNvGraphicFramePr/>
          <p:nvPr/>
        </p:nvGraphicFramePr>
        <p:xfrm>
          <a:off x="6429388" y="4643446"/>
          <a:ext cx="2428892" cy="150019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1" name="Диаграмма 40"/>
          <p:cNvGraphicFramePr/>
          <p:nvPr/>
        </p:nvGraphicFramePr>
        <p:xfrm>
          <a:off x="785786" y="4643446"/>
          <a:ext cx="2428892" cy="1500198"/>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4" name="Диаграмма 23"/>
          <p:cNvGraphicFramePr/>
          <p:nvPr/>
        </p:nvGraphicFramePr>
        <p:xfrm>
          <a:off x="3571868" y="2928934"/>
          <a:ext cx="2428892" cy="1500198"/>
        </p:xfrm>
        <a:graphic>
          <a:graphicData uri="http://schemas.openxmlformats.org/drawingml/2006/chart">
            <c:chart xmlns:c="http://schemas.openxmlformats.org/drawingml/2006/chart" xmlns:r="http://schemas.openxmlformats.org/officeDocument/2006/relationships" r:id="rId12"/>
          </a:graphicData>
        </a:graphic>
      </p:graphicFrame>
      <p:sp>
        <p:nvSpPr>
          <p:cNvPr id="25" name="Номер слайда 24"/>
          <p:cNvSpPr>
            <a:spLocks noGrp="1"/>
          </p:cNvSpPr>
          <p:nvPr>
            <p:ph type="sldNum" sz="quarter" idx="12"/>
          </p:nvPr>
        </p:nvSpPr>
        <p:spPr/>
        <p:txBody>
          <a:bodyPr/>
          <a:lstStyle/>
          <a:p>
            <a:fld id="{34AAB390-896A-4703-BE4C-2EDB5FA2DF14}" type="slidenum">
              <a:rPr lang="ru-RU" smtClean="0"/>
              <a:pPr/>
              <a:t>22</a:t>
            </a:fld>
            <a:endParaRPr lang="ru-RU"/>
          </a:p>
        </p:txBody>
      </p:sp>
      <p:sp>
        <p:nvSpPr>
          <p:cNvPr id="26" name="Прямоугольник 25"/>
          <p:cNvSpPr/>
          <p:nvPr/>
        </p:nvSpPr>
        <p:spPr>
          <a:xfrm>
            <a:off x="0" y="0"/>
            <a:ext cx="7358082" cy="830997"/>
          </a:xfrm>
          <a:prstGeom prst="rect">
            <a:avLst/>
          </a:prstGeom>
        </p:spPr>
        <p:txBody>
          <a:bodyPr wrap="square">
            <a:spAutoFit/>
          </a:bodyPr>
          <a:lstStyle/>
          <a:p>
            <a:pPr algn="ctr"/>
            <a:r>
              <a:rPr lang="ru-RU" sz="1600" dirty="0" smtClean="0">
                <a:solidFill>
                  <a:srgbClr val="CE2284"/>
                </a:solidFill>
                <a:latin typeface="Proxima Nova Lt" pitchFamily="50" charset="0"/>
                <a:cs typeface="Angsana New" pitchFamily="18" charset="-34"/>
              </a:rPr>
              <a:t>Государственная программа «Развитие сельского хозяйства и регулирование рынков сельскохозяйственной продукции, сырья и продовольствия Амурской области на 2014–2020 годы»</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Содержимое 19" descr="АПК-2.jpg"/>
          <p:cNvPicPr>
            <a:picLocks noGrp="1" noChangeAspect="1"/>
          </p:cNvPicPr>
          <p:nvPr>
            <p:ph idx="1"/>
          </p:nvPr>
        </p:nvPicPr>
        <p:blipFill>
          <a:blip r:embed="rId2" cstate="print"/>
          <a:stretch>
            <a:fillRect/>
          </a:stretch>
        </p:blipFill>
        <p:spPr>
          <a:xfrm>
            <a:off x="-142908" y="0"/>
            <a:ext cx="9715568" cy="6869593"/>
          </a:xfrm>
        </p:spPr>
      </p:pic>
      <p:sp>
        <p:nvSpPr>
          <p:cNvPr id="5" name="Прямоугольник 4"/>
          <p:cNvSpPr/>
          <p:nvPr/>
        </p:nvSpPr>
        <p:spPr>
          <a:xfrm>
            <a:off x="571472" y="857232"/>
            <a:ext cx="7215238" cy="646331"/>
          </a:xfrm>
          <a:prstGeom prst="rect">
            <a:avLst/>
          </a:prstGeom>
        </p:spPr>
        <p:txBody>
          <a:bodyPr wrap="square">
            <a:spAutoFit/>
          </a:bodyPr>
          <a:lstStyle/>
          <a:p>
            <a:r>
              <a:rPr lang="ru-RU" dirty="0" smtClean="0">
                <a:latin typeface="Proxima Nova Lt" pitchFamily="50" charset="0"/>
                <a:cs typeface="Angsana New" pitchFamily="18" charset="-34"/>
              </a:rPr>
              <a:t>Расходы на поддержку АПК в 2018 году, тыс. рублей</a:t>
            </a:r>
          </a:p>
          <a:p>
            <a:endParaRPr lang="ru-RU" dirty="0" smtClean="0">
              <a:latin typeface="Segoe UI Light" pitchFamily="34" charset="0"/>
              <a:cs typeface="Angsana New" pitchFamily="18" charset="-34"/>
            </a:endParaRPr>
          </a:p>
        </p:txBody>
      </p:sp>
      <p:graphicFrame>
        <p:nvGraphicFramePr>
          <p:cNvPr id="8" name="Диаграмма 7"/>
          <p:cNvGraphicFramePr/>
          <p:nvPr/>
        </p:nvGraphicFramePr>
        <p:xfrm>
          <a:off x="3500430" y="1285860"/>
          <a:ext cx="2428892" cy="15001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p:nvPr/>
        </p:nvGraphicFramePr>
        <p:xfrm>
          <a:off x="6286512" y="1285860"/>
          <a:ext cx="2428892"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Диаграмма 10"/>
          <p:cNvGraphicFramePr/>
          <p:nvPr/>
        </p:nvGraphicFramePr>
        <p:xfrm>
          <a:off x="3357554" y="3000372"/>
          <a:ext cx="2428892" cy="1500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Диаграмма 11"/>
          <p:cNvGraphicFramePr/>
          <p:nvPr/>
        </p:nvGraphicFramePr>
        <p:xfrm>
          <a:off x="6286512" y="3000372"/>
          <a:ext cx="2428892" cy="150019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 name="Диаграмма 12"/>
          <p:cNvGraphicFramePr/>
          <p:nvPr/>
        </p:nvGraphicFramePr>
        <p:xfrm>
          <a:off x="642910" y="1285860"/>
          <a:ext cx="2428892" cy="15001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4" name="Диаграмма 13"/>
          <p:cNvGraphicFramePr/>
          <p:nvPr/>
        </p:nvGraphicFramePr>
        <p:xfrm>
          <a:off x="714348" y="3000372"/>
          <a:ext cx="2428892" cy="150019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5" name="Диаграмма 14"/>
          <p:cNvGraphicFramePr/>
          <p:nvPr/>
        </p:nvGraphicFramePr>
        <p:xfrm>
          <a:off x="3500430" y="4714884"/>
          <a:ext cx="2428892" cy="1500198"/>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7" name="Диаграмма 16"/>
          <p:cNvGraphicFramePr/>
          <p:nvPr/>
        </p:nvGraphicFramePr>
        <p:xfrm>
          <a:off x="642910" y="4714884"/>
          <a:ext cx="2428892" cy="1500198"/>
        </p:xfrm>
        <a:graphic>
          <a:graphicData uri="http://schemas.openxmlformats.org/drawingml/2006/chart">
            <c:chart xmlns:c="http://schemas.openxmlformats.org/drawingml/2006/chart" xmlns:r="http://schemas.openxmlformats.org/officeDocument/2006/relationships" r:id="rId10"/>
          </a:graphicData>
        </a:graphic>
      </p:graphicFrame>
      <p:sp>
        <p:nvSpPr>
          <p:cNvPr id="18" name="TextBox 17"/>
          <p:cNvSpPr txBox="1"/>
          <p:nvPr/>
        </p:nvSpPr>
        <p:spPr>
          <a:xfrm>
            <a:off x="6286512" y="4714884"/>
            <a:ext cx="2571769" cy="507831"/>
          </a:xfrm>
          <a:prstGeom prst="rect">
            <a:avLst/>
          </a:prstGeom>
          <a:noFill/>
        </p:spPr>
        <p:txBody>
          <a:bodyPr wrap="square" rtlCol="0">
            <a:spAutoFit/>
          </a:bodyPr>
          <a:lstStyle/>
          <a:p>
            <a:r>
              <a:rPr lang="ru-RU" sz="900" b="1" dirty="0" smtClean="0"/>
              <a:t>Возмещение части затрат </a:t>
            </a:r>
            <a:r>
              <a:rPr lang="ru-RU" sz="900" b="1" dirty="0" err="1" smtClean="0"/>
              <a:t>сельхозтоваропроизводителям</a:t>
            </a:r>
            <a:r>
              <a:rPr lang="ru-RU" sz="900" b="1" dirty="0" smtClean="0"/>
              <a:t>, пострадавшим от  чрезвычайных ситуаций</a:t>
            </a:r>
            <a:endParaRPr lang="ru-RU" sz="900" b="1" dirty="0"/>
          </a:p>
        </p:txBody>
      </p:sp>
      <p:graphicFrame>
        <p:nvGraphicFramePr>
          <p:cNvPr id="16" name="Диаграмма 15"/>
          <p:cNvGraphicFramePr/>
          <p:nvPr/>
        </p:nvGraphicFramePr>
        <p:xfrm>
          <a:off x="6429388" y="5000636"/>
          <a:ext cx="2428892" cy="1500198"/>
        </p:xfrm>
        <a:graphic>
          <a:graphicData uri="http://schemas.openxmlformats.org/drawingml/2006/chart">
            <c:chart xmlns:c="http://schemas.openxmlformats.org/drawingml/2006/chart" xmlns:r="http://schemas.openxmlformats.org/officeDocument/2006/relationships" r:id="rId11"/>
          </a:graphicData>
        </a:graphic>
      </p:graphicFrame>
      <p:sp>
        <p:nvSpPr>
          <p:cNvPr id="19" name="Номер слайда 18"/>
          <p:cNvSpPr>
            <a:spLocks noGrp="1"/>
          </p:cNvSpPr>
          <p:nvPr>
            <p:ph type="sldNum" sz="quarter" idx="12"/>
          </p:nvPr>
        </p:nvSpPr>
        <p:spPr/>
        <p:txBody>
          <a:bodyPr/>
          <a:lstStyle/>
          <a:p>
            <a:fld id="{34AAB390-896A-4703-BE4C-2EDB5FA2DF14}" type="slidenum">
              <a:rPr lang="ru-RU" smtClean="0"/>
              <a:pPr/>
              <a:t>23</a:t>
            </a:fld>
            <a:endParaRPr lang="ru-RU"/>
          </a:p>
        </p:txBody>
      </p:sp>
      <p:sp>
        <p:nvSpPr>
          <p:cNvPr id="21" name="Прямоугольник 20"/>
          <p:cNvSpPr/>
          <p:nvPr/>
        </p:nvSpPr>
        <p:spPr>
          <a:xfrm>
            <a:off x="0" y="0"/>
            <a:ext cx="7072330" cy="830997"/>
          </a:xfrm>
          <a:prstGeom prst="rect">
            <a:avLst/>
          </a:prstGeom>
        </p:spPr>
        <p:txBody>
          <a:bodyPr wrap="square">
            <a:spAutoFit/>
          </a:bodyPr>
          <a:lstStyle/>
          <a:p>
            <a:pPr algn="ctr"/>
            <a:r>
              <a:rPr lang="ru-RU" sz="1600" dirty="0" smtClean="0">
                <a:solidFill>
                  <a:srgbClr val="CE2284"/>
                </a:solidFill>
                <a:latin typeface="Proxima Nova Lt" pitchFamily="50" charset="0"/>
                <a:cs typeface="Angsana New" pitchFamily="18" charset="-34"/>
              </a:rPr>
              <a:t>Государственная программа «Развитие сельского хозяйства и регулирование рынков сельскохозяйственной продукции, сырья и продовольствия Амурской области на 2014–2020 годы»</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Содержимое 21" descr="АПК-планируемый-результат-2.jpg"/>
          <p:cNvPicPr>
            <a:picLocks noGrp="1" noChangeAspect="1"/>
          </p:cNvPicPr>
          <p:nvPr>
            <p:ph idx="1"/>
          </p:nvPr>
        </p:nvPicPr>
        <p:blipFill>
          <a:blip r:embed="rId2" cstate="print"/>
          <a:stretch>
            <a:fillRect/>
          </a:stretch>
        </p:blipFill>
        <p:spPr>
          <a:xfrm>
            <a:off x="-357222" y="0"/>
            <a:ext cx="9699172" cy="6858000"/>
          </a:xfrm>
        </p:spPr>
      </p:pic>
      <p:sp>
        <p:nvSpPr>
          <p:cNvPr id="7" name="Прямоугольник 6"/>
          <p:cNvSpPr/>
          <p:nvPr/>
        </p:nvSpPr>
        <p:spPr>
          <a:xfrm>
            <a:off x="4857752" y="2595886"/>
            <a:ext cx="1714512" cy="261610"/>
          </a:xfrm>
          <a:prstGeom prst="rect">
            <a:avLst/>
          </a:prstGeom>
        </p:spPr>
        <p:txBody>
          <a:bodyPr wrap="square">
            <a:spAutoFit/>
          </a:bodyPr>
          <a:lstStyle/>
          <a:p>
            <a:r>
              <a:rPr lang="ru-RU" sz="1100" b="1" dirty="0" smtClean="0">
                <a:latin typeface="Proxima Nova Bl" pitchFamily="50" charset="0"/>
              </a:rPr>
              <a:t>  План                Факт        </a:t>
            </a:r>
            <a:endParaRPr lang="ru-RU" sz="1100" b="1" dirty="0">
              <a:latin typeface="Proxima Nova Bl" pitchFamily="50" charset="0"/>
            </a:endParaRPr>
          </a:p>
        </p:txBody>
      </p:sp>
      <p:graphicFrame>
        <p:nvGraphicFramePr>
          <p:cNvPr id="8" name="Диаграмма 7"/>
          <p:cNvGraphicFramePr/>
          <p:nvPr/>
        </p:nvGraphicFramePr>
        <p:xfrm>
          <a:off x="4643438" y="2214554"/>
          <a:ext cx="2071702" cy="428628"/>
        </p:xfrm>
        <a:graphic>
          <a:graphicData uri="http://schemas.openxmlformats.org/drawingml/2006/chart">
            <c:chart xmlns:c="http://schemas.openxmlformats.org/drawingml/2006/chart" xmlns:r="http://schemas.openxmlformats.org/officeDocument/2006/relationships" r:id="rId3"/>
          </a:graphicData>
        </a:graphic>
      </p:graphicFrame>
      <p:sp>
        <p:nvSpPr>
          <p:cNvPr id="9" name="Прямоугольник 8"/>
          <p:cNvSpPr/>
          <p:nvPr/>
        </p:nvSpPr>
        <p:spPr>
          <a:xfrm>
            <a:off x="6858016" y="2595886"/>
            <a:ext cx="1714512" cy="261610"/>
          </a:xfrm>
          <a:prstGeom prst="rect">
            <a:avLst/>
          </a:prstGeom>
        </p:spPr>
        <p:txBody>
          <a:bodyPr wrap="square">
            <a:spAutoFit/>
          </a:bodyPr>
          <a:lstStyle/>
          <a:p>
            <a:r>
              <a:rPr lang="ru-RU" sz="1100" b="1" dirty="0" smtClean="0">
                <a:latin typeface="Proxima Nova Bl" pitchFamily="50" charset="0"/>
              </a:rPr>
              <a:t>План                 Факт</a:t>
            </a:r>
            <a:endParaRPr lang="ru-RU" sz="1100" b="1" dirty="0">
              <a:latin typeface="Proxima Nova Bl" pitchFamily="50" charset="0"/>
            </a:endParaRPr>
          </a:p>
        </p:txBody>
      </p:sp>
      <p:graphicFrame>
        <p:nvGraphicFramePr>
          <p:cNvPr id="10" name="Диаграмма 9"/>
          <p:cNvGraphicFramePr/>
          <p:nvPr/>
        </p:nvGraphicFramePr>
        <p:xfrm>
          <a:off x="6643702" y="2214554"/>
          <a:ext cx="2071702" cy="4286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Диаграмма 11"/>
          <p:cNvGraphicFramePr/>
          <p:nvPr/>
        </p:nvGraphicFramePr>
        <p:xfrm>
          <a:off x="4572000" y="3786190"/>
          <a:ext cx="2071702" cy="428628"/>
        </p:xfrm>
        <a:graphic>
          <a:graphicData uri="http://schemas.openxmlformats.org/drawingml/2006/chart">
            <c:chart xmlns:c="http://schemas.openxmlformats.org/drawingml/2006/chart" xmlns:r="http://schemas.openxmlformats.org/officeDocument/2006/relationships" r:id="rId5"/>
          </a:graphicData>
        </a:graphic>
      </p:graphicFrame>
      <p:sp>
        <p:nvSpPr>
          <p:cNvPr id="13" name="Прямоугольник 12"/>
          <p:cNvSpPr/>
          <p:nvPr/>
        </p:nvSpPr>
        <p:spPr>
          <a:xfrm>
            <a:off x="285720" y="3316046"/>
            <a:ext cx="1714512" cy="261610"/>
          </a:xfrm>
          <a:prstGeom prst="rect">
            <a:avLst/>
          </a:prstGeom>
        </p:spPr>
        <p:txBody>
          <a:bodyPr wrap="square">
            <a:spAutoFit/>
          </a:bodyPr>
          <a:lstStyle/>
          <a:p>
            <a:r>
              <a:rPr lang="ru-RU" sz="1100" b="1" dirty="0" smtClean="0">
                <a:latin typeface="Proxima Nova Bl" pitchFamily="50" charset="0"/>
              </a:rPr>
              <a:t>      План                Факт</a:t>
            </a:r>
            <a:endParaRPr lang="ru-RU" sz="1100" b="1" dirty="0">
              <a:latin typeface="Proxima Nova Bl" pitchFamily="50" charset="0"/>
            </a:endParaRPr>
          </a:p>
        </p:txBody>
      </p:sp>
      <p:graphicFrame>
        <p:nvGraphicFramePr>
          <p:cNvPr id="16" name="Диаграмма 15"/>
          <p:cNvGraphicFramePr/>
          <p:nvPr/>
        </p:nvGraphicFramePr>
        <p:xfrm>
          <a:off x="285720" y="2214554"/>
          <a:ext cx="2000264" cy="1143008"/>
        </p:xfrm>
        <a:graphic>
          <a:graphicData uri="http://schemas.openxmlformats.org/drawingml/2006/chart">
            <c:chart xmlns:c="http://schemas.openxmlformats.org/drawingml/2006/chart" xmlns:r="http://schemas.openxmlformats.org/officeDocument/2006/relationships" r:id="rId6"/>
          </a:graphicData>
        </a:graphic>
      </p:graphicFrame>
      <p:sp>
        <p:nvSpPr>
          <p:cNvPr id="17" name="Прямоугольник 16"/>
          <p:cNvSpPr/>
          <p:nvPr/>
        </p:nvSpPr>
        <p:spPr>
          <a:xfrm>
            <a:off x="2571736" y="3316046"/>
            <a:ext cx="1714512" cy="261610"/>
          </a:xfrm>
          <a:prstGeom prst="rect">
            <a:avLst/>
          </a:prstGeom>
        </p:spPr>
        <p:txBody>
          <a:bodyPr wrap="square">
            <a:spAutoFit/>
          </a:bodyPr>
          <a:lstStyle/>
          <a:p>
            <a:r>
              <a:rPr lang="ru-RU" sz="1100" b="1" dirty="0" smtClean="0">
                <a:latin typeface="Proxima Nova Bl" pitchFamily="50" charset="0"/>
              </a:rPr>
              <a:t>    План             Факт</a:t>
            </a:r>
            <a:endParaRPr lang="ru-RU" sz="1100" b="1" dirty="0">
              <a:latin typeface="Proxima Nova Bl" pitchFamily="50" charset="0"/>
            </a:endParaRPr>
          </a:p>
        </p:txBody>
      </p:sp>
      <p:graphicFrame>
        <p:nvGraphicFramePr>
          <p:cNvPr id="18" name="Диаграмма 17"/>
          <p:cNvGraphicFramePr/>
          <p:nvPr/>
        </p:nvGraphicFramePr>
        <p:xfrm>
          <a:off x="2428860" y="2214554"/>
          <a:ext cx="2000264" cy="1143008"/>
        </p:xfrm>
        <a:graphic>
          <a:graphicData uri="http://schemas.openxmlformats.org/drawingml/2006/chart">
            <c:chart xmlns:c="http://schemas.openxmlformats.org/drawingml/2006/chart" xmlns:r="http://schemas.openxmlformats.org/officeDocument/2006/relationships" r:id="rId7"/>
          </a:graphicData>
        </a:graphic>
      </p:graphicFrame>
      <p:sp>
        <p:nvSpPr>
          <p:cNvPr id="19" name="Прямоугольник 18"/>
          <p:cNvSpPr/>
          <p:nvPr/>
        </p:nvSpPr>
        <p:spPr>
          <a:xfrm>
            <a:off x="285720" y="5786454"/>
            <a:ext cx="1714512" cy="261610"/>
          </a:xfrm>
          <a:prstGeom prst="rect">
            <a:avLst/>
          </a:prstGeom>
        </p:spPr>
        <p:txBody>
          <a:bodyPr wrap="square">
            <a:spAutoFit/>
          </a:bodyPr>
          <a:lstStyle/>
          <a:p>
            <a:r>
              <a:rPr lang="ru-RU" sz="1100" b="1" dirty="0" smtClean="0">
                <a:latin typeface="Proxima Nova Bl" pitchFamily="50" charset="0"/>
              </a:rPr>
              <a:t>    План             Факт</a:t>
            </a:r>
            <a:endParaRPr lang="ru-RU" sz="1100" b="1" dirty="0">
              <a:latin typeface="Proxima Nova Bl" pitchFamily="50" charset="0"/>
            </a:endParaRPr>
          </a:p>
        </p:txBody>
      </p:sp>
      <p:graphicFrame>
        <p:nvGraphicFramePr>
          <p:cNvPr id="20" name="Диаграмма 19"/>
          <p:cNvGraphicFramePr/>
          <p:nvPr/>
        </p:nvGraphicFramePr>
        <p:xfrm>
          <a:off x="142844" y="4429132"/>
          <a:ext cx="2000264" cy="1285884"/>
        </p:xfrm>
        <a:graphic>
          <a:graphicData uri="http://schemas.openxmlformats.org/drawingml/2006/chart">
            <c:chart xmlns:c="http://schemas.openxmlformats.org/drawingml/2006/chart" xmlns:r="http://schemas.openxmlformats.org/officeDocument/2006/relationships" r:id="rId8"/>
          </a:graphicData>
        </a:graphic>
      </p:graphicFrame>
      <p:sp>
        <p:nvSpPr>
          <p:cNvPr id="24" name="Прямоугольник 23"/>
          <p:cNvSpPr/>
          <p:nvPr/>
        </p:nvSpPr>
        <p:spPr>
          <a:xfrm>
            <a:off x="4714876" y="1600130"/>
            <a:ext cx="1928826" cy="507831"/>
          </a:xfrm>
          <a:prstGeom prst="rect">
            <a:avLst/>
          </a:prstGeom>
        </p:spPr>
        <p:txBody>
          <a:bodyPr wrap="square">
            <a:spAutoFit/>
          </a:bodyPr>
          <a:lstStyle/>
          <a:p>
            <a:r>
              <a:rPr lang="ru-RU" sz="900" b="1" dirty="0" smtClean="0">
                <a:solidFill>
                  <a:schemeClr val="bg1">
                    <a:lumMod val="50000"/>
                  </a:schemeClr>
                </a:solidFill>
                <a:latin typeface="Proxima Nova Lt" pitchFamily="50" charset="0"/>
                <a:cs typeface="Angsana New" pitchFamily="18" charset="-34"/>
              </a:rPr>
              <a:t>Гранты с/</a:t>
            </a:r>
            <a:r>
              <a:rPr lang="ru-RU" sz="900" b="1" dirty="0" err="1" smtClean="0">
                <a:solidFill>
                  <a:schemeClr val="bg1">
                    <a:lumMod val="50000"/>
                  </a:schemeClr>
                </a:solidFill>
                <a:latin typeface="Proxima Nova Lt" pitchFamily="50" charset="0"/>
                <a:cs typeface="Angsana New" pitchFamily="18" charset="-34"/>
              </a:rPr>
              <a:t>х</a:t>
            </a:r>
            <a:r>
              <a:rPr lang="ru-RU" sz="900" b="1" dirty="0" smtClean="0">
                <a:solidFill>
                  <a:schemeClr val="bg1">
                    <a:lumMod val="50000"/>
                  </a:schemeClr>
                </a:solidFill>
                <a:latin typeface="Proxima Nova Lt" pitchFamily="50" charset="0"/>
                <a:cs typeface="Angsana New" pitchFamily="18" charset="-34"/>
              </a:rPr>
              <a:t> кооперативам, количество новых рабочих мест</a:t>
            </a:r>
          </a:p>
        </p:txBody>
      </p:sp>
      <p:sp>
        <p:nvSpPr>
          <p:cNvPr id="25" name="Прямоугольник 24"/>
          <p:cNvSpPr/>
          <p:nvPr/>
        </p:nvSpPr>
        <p:spPr>
          <a:xfrm>
            <a:off x="6786578" y="1591708"/>
            <a:ext cx="1928826" cy="507831"/>
          </a:xfrm>
          <a:prstGeom prst="rect">
            <a:avLst/>
          </a:prstGeom>
        </p:spPr>
        <p:txBody>
          <a:bodyPr wrap="square">
            <a:spAutoFit/>
          </a:bodyPr>
          <a:lstStyle/>
          <a:p>
            <a:r>
              <a:rPr lang="ru-RU" sz="900" b="1" dirty="0" smtClean="0">
                <a:solidFill>
                  <a:schemeClr val="bg1">
                    <a:lumMod val="50000"/>
                  </a:schemeClr>
                </a:solidFill>
                <a:latin typeface="Proxima Nova Lt" pitchFamily="50" charset="0"/>
                <a:cs typeface="Angsana New" pitchFamily="18" charset="-34"/>
              </a:rPr>
              <a:t>Развитие семейных животноводческих ферм, грант</a:t>
            </a:r>
          </a:p>
        </p:txBody>
      </p:sp>
      <p:sp>
        <p:nvSpPr>
          <p:cNvPr id="26" name="Прямоугольник 25"/>
          <p:cNvSpPr/>
          <p:nvPr/>
        </p:nvSpPr>
        <p:spPr>
          <a:xfrm>
            <a:off x="4714876" y="3214686"/>
            <a:ext cx="1928826" cy="369332"/>
          </a:xfrm>
          <a:prstGeom prst="rect">
            <a:avLst/>
          </a:prstGeom>
        </p:spPr>
        <p:txBody>
          <a:bodyPr wrap="square">
            <a:spAutoFit/>
          </a:bodyPr>
          <a:lstStyle/>
          <a:p>
            <a:r>
              <a:rPr lang="ru-RU" sz="900" b="1" dirty="0" smtClean="0">
                <a:solidFill>
                  <a:schemeClr val="bg1">
                    <a:lumMod val="50000"/>
                  </a:schemeClr>
                </a:solidFill>
                <a:latin typeface="Proxima Nova Lt" pitchFamily="50" charset="0"/>
                <a:cs typeface="Angsana New" pitchFamily="18" charset="-34"/>
              </a:rPr>
              <a:t>Поддержка начинающих фермеров, грант</a:t>
            </a:r>
          </a:p>
        </p:txBody>
      </p:sp>
      <p:sp>
        <p:nvSpPr>
          <p:cNvPr id="21" name="Прямоугольник 20"/>
          <p:cNvSpPr/>
          <p:nvPr/>
        </p:nvSpPr>
        <p:spPr>
          <a:xfrm>
            <a:off x="0" y="642918"/>
            <a:ext cx="5572164" cy="584775"/>
          </a:xfrm>
          <a:prstGeom prst="rect">
            <a:avLst/>
          </a:prstGeom>
        </p:spPr>
        <p:txBody>
          <a:bodyPr wrap="square">
            <a:spAutoFit/>
          </a:bodyPr>
          <a:lstStyle/>
          <a:p>
            <a:r>
              <a:rPr lang="ru-RU" sz="1600" dirty="0" smtClean="0">
                <a:latin typeface="Proxima Nova Lt" pitchFamily="50" charset="0"/>
                <a:cs typeface="Angsana New" pitchFamily="18" charset="-34"/>
              </a:rPr>
              <a:t>Показатели результативности за 2018 год</a:t>
            </a:r>
          </a:p>
          <a:p>
            <a:endParaRPr lang="ru-RU" sz="1600" dirty="0" smtClean="0">
              <a:latin typeface="Segoe UI Light" pitchFamily="34" charset="0"/>
              <a:cs typeface="Angsana New" pitchFamily="18" charset="-34"/>
            </a:endParaRPr>
          </a:p>
        </p:txBody>
      </p:sp>
      <p:sp>
        <p:nvSpPr>
          <p:cNvPr id="23" name="Прямоугольник 22"/>
          <p:cNvSpPr/>
          <p:nvPr/>
        </p:nvSpPr>
        <p:spPr>
          <a:xfrm>
            <a:off x="4786314" y="4143380"/>
            <a:ext cx="1714512" cy="261610"/>
          </a:xfrm>
          <a:prstGeom prst="rect">
            <a:avLst/>
          </a:prstGeom>
        </p:spPr>
        <p:txBody>
          <a:bodyPr wrap="square">
            <a:spAutoFit/>
          </a:bodyPr>
          <a:lstStyle/>
          <a:p>
            <a:r>
              <a:rPr lang="ru-RU" sz="1100" b="1" dirty="0" smtClean="0">
                <a:latin typeface="Proxima Nova Bl" pitchFamily="50" charset="0"/>
              </a:rPr>
              <a:t>План                 Факт</a:t>
            </a:r>
            <a:endParaRPr lang="ru-RU" sz="1100" b="1" dirty="0">
              <a:latin typeface="Proxima Nova Bl" pitchFamily="50" charset="0"/>
            </a:endParaRPr>
          </a:p>
        </p:txBody>
      </p:sp>
      <p:sp>
        <p:nvSpPr>
          <p:cNvPr id="27" name="Номер слайда 26"/>
          <p:cNvSpPr>
            <a:spLocks noGrp="1"/>
          </p:cNvSpPr>
          <p:nvPr>
            <p:ph type="sldNum" sz="quarter" idx="12"/>
          </p:nvPr>
        </p:nvSpPr>
        <p:spPr/>
        <p:txBody>
          <a:bodyPr/>
          <a:lstStyle/>
          <a:p>
            <a:fld id="{34AAB390-896A-4703-BE4C-2EDB5FA2DF14}" type="slidenum">
              <a:rPr lang="ru-RU" smtClean="0"/>
              <a:pPr/>
              <a:t>24</a:t>
            </a:fld>
            <a:endParaRPr lang="ru-RU"/>
          </a:p>
        </p:txBody>
      </p:sp>
      <p:sp>
        <p:nvSpPr>
          <p:cNvPr id="28" name="Прямоугольник 27"/>
          <p:cNvSpPr/>
          <p:nvPr/>
        </p:nvSpPr>
        <p:spPr>
          <a:xfrm>
            <a:off x="0" y="0"/>
            <a:ext cx="9286908" cy="830997"/>
          </a:xfrm>
          <a:prstGeom prst="rect">
            <a:avLst/>
          </a:prstGeom>
        </p:spPr>
        <p:txBody>
          <a:bodyPr wrap="square">
            <a:spAutoFit/>
          </a:bodyPr>
          <a:lstStyle/>
          <a:p>
            <a:pPr algn="ctr"/>
            <a:r>
              <a:rPr lang="ru-RU" sz="1600" dirty="0" smtClean="0">
                <a:solidFill>
                  <a:srgbClr val="CE2284"/>
                </a:solidFill>
                <a:latin typeface="Proxima Nova Lt" pitchFamily="50" charset="0"/>
                <a:cs typeface="Angsana New" pitchFamily="18" charset="-34"/>
              </a:rPr>
              <a:t>Государственная программа «Развитие сельского хозяйства и регулирование рынков сельскохозяйственной продукции, сырья и продовольствия Амурской области на 2014–2020 годы»</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Содержимое 16" descr="50-восстановлено1.jpg"/>
          <p:cNvPicPr>
            <a:picLocks noGrp="1" noChangeAspect="1"/>
          </p:cNvPicPr>
          <p:nvPr>
            <p:ph idx="1"/>
          </p:nvPr>
        </p:nvPicPr>
        <p:blipFill>
          <a:blip r:embed="rId3" cstate="print"/>
          <a:stretch>
            <a:fillRect/>
          </a:stretch>
        </p:blipFill>
        <p:spPr>
          <a:xfrm>
            <a:off x="-151071" y="27384"/>
            <a:ext cx="9295071" cy="6858000"/>
          </a:xfrm>
        </p:spPr>
      </p:pic>
      <p:graphicFrame>
        <p:nvGraphicFramePr>
          <p:cNvPr id="4" name="Диаграмма 3"/>
          <p:cNvGraphicFramePr/>
          <p:nvPr>
            <p:extLst>
              <p:ext uri="{D42A27DB-BD31-4B8C-83A1-F6EECF244321}">
                <p14:modId xmlns:p14="http://schemas.microsoft.com/office/powerpoint/2010/main" val="3785012234"/>
              </p:ext>
            </p:extLst>
          </p:nvPr>
        </p:nvGraphicFramePr>
        <p:xfrm>
          <a:off x="142844" y="1857364"/>
          <a:ext cx="4500594" cy="4358381"/>
        </p:xfrm>
        <a:graphic>
          <a:graphicData uri="http://schemas.openxmlformats.org/drawingml/2006/chart">
            <c:chart xmlns:c="http://schemas.openxmlformats.org/drawingml/2006/chart" xmlns:r="http://schemas.openxmlformats.org/officeDocument/2006/relationships" r:id="rId4"/>
          </a:graphicData>
        </a:graphic>
      </p:graphicFrame>
      <p:sp>
        <p:nvSpPr>
          <p:cNvPr id="6" name="Прямоугольник 5"/>
          <p:cNvSpPr/>
          <p:nvPr/>
        </p:nvSpPr>
        <p:spPr>
          <a:xfrm>
            <a:off x="5072066" y="5286388"/>
            <a:ext cx="142876" cy="1428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072066" y="5715016"/>
            <a:ext cx="142876" cy="142876"/>
          </a:xfrm>
          <a:prstGeom prst="rect">
            <a:avLst/>
          </a:prstGeom>
          <a:solidFill>
            <a:srgbClr val="2FD5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5072066" y="6215082"/>
            <a:ext cx="142876" cy="142876"/>
          </a:xfrm>
          <a:prstGeom prst="rect">
            <a:avLst/>
          </a:prstGeom>
          <a:solidFill>
            <a:srgbClr val="F69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072066" y="4857760"/>
            <a:ext cx="142876" cy="142876"/>
          </a:xfrm>
          <a:prstGeom prst="rect">
            <a:avLst/>
          </a:prstGeom>
          <a:solidFill>
            <a:srgbClr val="CE22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4917806" y="3085046"/>
            <a:ext cx="3726160" cy="636200"/>
          </a:xfrm>
          <a:prstGeom prst="rect">
            <a:avLst/>
          </a:prstGeom>
        </p:spPr>
        <p:txBody>
          <a:bodyPr wrap="square">
            <a:spAutoFit/>
          </a:bodyPr>
          <a:lstStyle/>
          <a:p>
            <a:pPr algn="ctr">
              <a:lnSpc>
                <a:spcPct val="90000"/>
              </a:lnSpc>
            </a:pPr>
            <a:r>
              <a:rPr lang="ru-RU" sz="2500" b="1" dirty="0" smtClean="0">
                <a:solidFill>
                  <a:srgbClr val="E046F0"/>
                </a:solidFill>
                <a:latin typeface="Times New Roman" pitchFamily="18" charset="0"/>
                <a:cs typeface="Times New Roman" pitchFamily="18" charset="0"/>
              </a:rPr>
              <a:t>8 881,3 </a:t>
            </a:r>
            <a:r>
              <a:rPr lang="ru-RU" sz="1400" b="1" dirty="0" smtClean="0">
                <a:solidFill>
                  <a:srgbClr val="E046F0"/>
                </a:solidFill>
                <a:latin typeface="Times New Roman" pitchFamily="18" charset="0"/>
                <a:cs typeface="Times New Roman" pitchFamily="18" charset="0"/>
              </a:rPr>
              <a:t>млн. рублей</a:t>
            </a:r>
            <a:endParaRPr lang="ru-RU" sz="2000" b="1" dirty="0" smtClean="0">
              <a:solidFill>
                <a:srgbClr val="E046F0"/>
              </a:solidFill>
              <a:latin typeface="Times New Roman" pitchFamily="18" charset="0"/>
              <a:cs typeface="Times New Roman" pitchFamily="18" charset="0"/>
            </a:endParaRPr>
          </a:p>
          <a:p>
            <a:pPr algn="ctr">
              <a:lnSpc>
                <a:spcPct val="90000"/>
              </a:lnSpc>
            </a:pPr>
            <a:r>
              <a:rPr lang="ru-RU" sz="1400" b="1" dirty="0" smtClean="0">
                <a:solidFill>
                  <a:srgbClr val="E046F0"/>
                </a:solidFill>
                <a:latin typeface="Times New Roman" pitchFamily="18" charset="0"/>
                <a:cs typeface="Times New Roman" pitchFamily="18" charset="0"/>
              </a:rPr>
              <a:t>(99,1% к плану) </a:t>
            </a:r>
          </a:p>
        </p:txBody>
      </p:sp>
      <p:sp>
        <p:nvSpPr>
          <p:cNvPr id="13" name="Прямоугольник 12"/>
          <p:cNvSpPr/>
          <p:nvPr/>
        </p:nvSpPr>
        <p:spPr>
          <a:xfrm>
            <a:off x="4230216" y="3846948"/>
            <a:ext cx="3726160" cy="446148"/>
          </a:xfrm>
          <a:prstGeom prst="rect">
            <a:avLst/>
          </a:prstGeom>
        </p:spPr>
        <p:txBody>
          <a:bodyPr wrap="square">
            <a:spAutoFit/>
          </a:bodyPr>
          <a:lstStyle/>
          <a:p>
            <a:pPr algn="ctr">
              <a:lnSpc>
                <a:spcPct val="90000"/>
              </a:lnSpc>
            </a:pPr>
            <a:endParaRPr lang="ru-RU" sz="2500" b="1" dirty="0">
              <a:solidFill>
                <a:srgbClr val="E046F0"/>
              </a:solidFill>
              <a:latin typeface="Proxima Nova Bl" pitchFamily="50" charset="0"/>
            </a:endParaRPr>
          </a:p>
        </p:txBody>
      </p:sp>
      <p:sp>
        <p:nvSpPr>
          <p:cNvPr id="14" name="Прямоугольник 13"/>
          <p:cNvSpPr/>
          <p:nvPr/>
        </p:nvSpPr>
        <p:spPr>
          <a:xfrm>
            <a:off x="6227404" y="4480657"/>
            <a:ext cx="184731" cy="230832"/>
          </a:xfrm>
          <a:prstGeom prst="rect">
            <a:avLst/>
          </a:prstGeom>
        </p:spPr>
        <p:txBody>
          <a:bodyPr wrap="none">
            <a:spAutoFit/>
          </a:bodyPr>
          <a:lstStyle/>
          <a:p>
            <a:endParaRPr lang="ru-RU" sz="900" dirty="0">
              <a:solidFill>
                <a:schemeClr val="tx1">
                  <a:lumMod val="85000"/>
                  <a:lumOff val="15000"/>
                </a:schemeClr>
              </a:solidFill>
              <a:latin typeface="Proxima Nova Cn Bl" pitchFamily="50" charset="0"/>
              <a:cs typeface="Angsana New" pitchFamily="18" charset="-34"/>
            </a:endParaRPr>
          </a:p>
        </p:txBody>
      </p:sp>
      <p:sp>
        <p:nvSpPr>
          <p:cNvPr id="15" name="Прямоугольник 14"/>
          <p:cNvSpPr/>
          <p:nvPr/>
        </p:nvSpPr>
        <p:spPr>
          <a:xfrm>
            <a:off x="4714876" y="3714752"/>
            <a:ext cx="4214842" cy="769441"/>
          </a:xfrm>
          <a:prstGeom prst="rect">
            <a:avLst/>
          </a:prstGeom>
        </p:spPr>
        <p:txBody>
          <a:bodyPr wrap="square">
            <a:spAutoFit/>
          </a:bodyPr>
          <a:lstStyle/>
          <a:p>
            <a:pPr algn="ctr"/>
            <a:r>
              <a:rPr lang="ru-RU" sz="1100" dirty="0" smtClean="0">
                <a:solidFill>
                  <a:schemeClr val="tx1">
                    <a:lumMod val="85000"/>
                    <a:lumOff val="15000"/>
                  </a:schemeClr>
                </a:solidFill>
                <a:latin typeface="Times New Roman" pitchFamily="18" charset="0"/>
                <a:cs typeface="Times New Roman" pitchFamily="18" charset="0"/>
              </a:rPr>
              <a:t>Объем выделенных бюджетных ассигнований в рамках государственной программы «Развитие системы социальной защиты населения Амурской области на 2014-2020 гг.»  в  2018 году  </a:t>
            </a:r>
            <a:endParaRPr lang="ru-RU" sz="1100" dirty="0">
              <a:solidFill>
                <a:schemeClr val="tx1">
                  <a:lumMod val="85000"/>
                  <a:lumOff val="15000"/>
                </a:schemeClr>
              </a:solidFill>
              <a:latin typeface="Times New Roman" pitchFamily="18" charset="0"/>
              <a:cs typeface="Times New Roman" pitchFamily="18" charset="0"/>
            </a:endParaRPr>
          </a:p>
        </p:txBody>
      </p:sp>
      <p:sp>
        <p:nvSpPr>
          <p:cNvPr id="12" name="Прямоугольник 11"/>
          <p:cNvSpPr/>
          <p:nvPr/>
        </p:nvSpPr>
        <p:spPr>
          <a:xfrm>
            <a:off x="285720" y="428604"/>
            <a:ext cx="8358214" cy="646331"/>
          </a:xfrm>
          <a:prstGeom prst="rect">
            <a:avLst/>
          </a:prstGeom>
        </p:spPr>
        <p:txBody>
          <a:bodyPr wrap="square">
            <a:spAutoFit/>
          </a:bodyPr>
          <a:lstStyle/>
          <a:p>
            <a:pPr algn="ctr"/>
            <a:r>
              <a:rPr lang="ru-RU" dirty="0" smtClean="0">
                <a:solidFill>
                  <a:schemeClr val="tx1">
                    <a:lumMod val="85000"/>
                    <a:lumOff val="15000"/>
                  </a:schemeClr>
                </a:solidFill>
                <a:latin typeface="Times New Roman" pitchFamily="18" charset="0"/>
                <a:cs typeface="Times New Roman" pitchFamily="18" charset="0"/>
              </a:rPr>
              <a:t>Государственная программа «Развитие системы социальной защиты населения Амурской области»</a:t>
            </a:r>
            <a:endParaRPr lang="ru-RU" dirty="0" smtClean="0">
              <a:latin typeface="Times New Roman" pitchFamily="18" charset="0"/>
              <a:cs typeface="Times New Roman" pitchFamily="18" charset="0"/>
            </a:endParaRPr>
          </a:p>
        </p:txBody>
      </p:sp>
      <p:sp>
        <p:nvSpPr>
          <p:cNvPr id="19" name="Прямоугольник 18"/>
          <p:cNvSpPr/>
          <p:nvPr/>
        </p:nvSpPr>
        <p:spPr>
          <a:xfrm>
            <a:off x="642910" y="1285860"/>
            <a:ext cx="2714644" cy="369332"/>
          </a:xfrm>
          <a:prstGeom prst="rect">
            <a:avLst/>
          </a:prstGeom>
        </p:spPr>
        <p:txBody>
          <a:bodyPr wrap="square">
            <a:spAutoFit/>
          </a:bodyPr>
          <a:lstStyle/>
          <a:p>
            <a:r>
              <a:rPr lang="ru-RU" baseline="-25000" dirty="0" smtClean="0">
                <a:latin typeface="Times New Roman" pitchFamily="18" charset="0"/>
                <a:cs typeface="Times New Roman" pitchFamily="18" charset="0"/>
              </a:rPr>
              <a:t>Всего расходов, </a:t>
            </a:r>
            <a:r>
              <a:rPr lang="ru-RU" b="1" baseline="-25000" dirty="0" smtClean="0">
                <a:latin typeface="Times New Roman" pitchFamily="18" charset="0"/>
                <a:cs typeface="Times New Roman" pitchFamily="18" charset="0"/>
              </a:rPr>
              <a:t>млн. рублей</a:t>
            </a:r>
            <a:endParaRPr lang="ru-RU" dirty="0">
              <a:latin typeface="Times New Roman" pitchFamily="18" charset="0"/>
              <a:cs typeface="Times New Roman" pitchFamily="18" charset="0"/>
            </a:endParaRPr>
          </a:p>
        </p:txBody>
      </p:sp>
      <p:sp>
        <p:nvSpPr>
          <p:cNvPr id="20" name="Прямоугольник 19"/>
          <p:cNvSpPr/>
          <p:nvPr/>
        </p:nvSpPr>
        <p:spPr>
          <a:xfrm>
            <a:off x="5214942" y="4714884"/>
            <a:ext cx="2389116" cy="333938"/>
          </a:xfrm>
          <a:prstGeom prst="rect">
            <a:avLst/>
          </a:prstGeom>
        </p:spPr>
        <p:txBody>
          <a:bodyPr wrap="none">
            <a:spAutoFit/>
          </a:bodyPr>
          <a:lstStyle/>
          <a:p>
            <a:pPr>
              <a:lnSpc>
                <a:spcPct val="50000"/>
              </a:lnSpc>
            </a:pPr>
            <a:r>
              <a:rPr lang="ru-RU" sz="2000" baseline="-25000" dirty="0" smtClean="0">
                <a:latin typeface="Times New Roman" pitchFamily="18" charset="0"/>
                <a:cs typeface="Times New Roman" pitchFamily="18" charset="0"/>
              </a:rPr>
              <a:t>социальное обеспечение </a:t>
            </a:r>
          </a:p>
          <a:p>
            <a:pPr>
              <a:lnSpc>
                <a:spcPct val="50000"/>
              </a:lnSpc>
            </a:pPr>
            <a:r>
              <a:rPr lang="ru-RU" sz="2000" baseline="-25000" dirty="0" smtClean="0">
                <a:latin typeface="Times New Roman" pitchFamily="18" charset="0"/>
                <a:cs typeface="Times New Roman" pitchFamily="18" charset="0"/>
              </a:rPr>
              <a:t>населения (выплаты, пособия</a:t>
            </a:r>
            <a:r>
              <a:rPr lang="ru-RU" sz="1600" baseline="-25000" dirty="0" smtClean="0">
                <a:latin typeface="Proxima Nova Lt" pitchFamily="50" charset="0"/>
              </a:rPr>
              <a:t>)</a:t>
            </a:r>
            <a:endParaRPr lang="ru-RU" sz="1600" dirty="0">
              <a:latin typeface="Proxima Nova Lt" pitchFamily="50" charset="0"/>
            </a:endParaRPr>
          </a:p>
        </p:txBody>
      </p:sp>
      <p:sp>
        <p:nvSpPr>
          <p:cNvPr id="21" name="Прямоугольник 20"/>
          <p:cNvSpPr/>
          <p:nvPr/>
        </p:nvSpPr>
        <p:spPr>
          <a:xfrm>
            <a:off x="5214942" y="6072206"/>
            <a:ext cx="2076018" cy="348813"/>
          </a:xfrm>
          <a:prstGeom prst="rect">
            <a:avLst/>
          </a:prstGeom>
        </p:spPr>
        <p:txBody>
          <a:bodyPr wrap="none">
            <a:spAutoFit/>
          </a:bodyPr>
          <a:lstStyle/>
          <a:p>
            <a:pPr>
              <a:lnSpc>
                <a:spcPct val="50000"/>
              </a:lnSpc>
            </a:pPr>
            <a:r>
              <a:rPr lang="ru-RU" sz="2000" baseline="-25000" dirty="0" smtClean="0">
                <a:latin typeface="Times New Roman" pitchFamily="18" charset="0"/>
                <a:cs typeface="Times New Roman" pitchFamily="18" charset="0"/>
              </a:rPr>
              <a:t>другие вопросы в области</a:t>
            </a:r>
          </a:p>
          <a:p>
            <a:pPr>
              <a:lnSpc>
                <a:spcPct val="50000"/>
              </a:lnSpc>
            </a:pPr>
            <a:r>
              <a:rPr lang="ru-RU" sz="2000" baseline="-25000" dirty="0" smtClean="0">
                <a:latin typeface="Times New Roman" pitchFamily="18" charset="0"/>
                <a:cs typeface="Times New Roman" pitchFamily="18" charset="0"/>
              </a:rPr>
              <a:t>социальной политики</a:t>
            </a:r>
            <a:endParaRPr lang="ru-RU" sz="2000" dirty="0" smtClean="0">
              <a:latin typeface="Times New Roman" pitchFamily="18" charset="0"/>
              <a:cs typeface="Times New Roman" pitchFamily="18" charset="0"/>
            </a:endParaRPr>
          </a:p>
        </p:txBody>
      </p:sp>
      <p:sp>
        <p:nvSpPr>
          <p:cNvPr id="22" name="Прямоугольник 21"/>
          <p:cNvSpPr/>
          <p:nvPr/>
        </p:nvSpPr>
        <p:spPr>
          <a:xfrm>
            <a:off x="5214942" y="5072074"/>
            <a:ext cx="1873590" cy="400110"/>
          </a:xfrm>
          <a:prstGeom prst="rect">
            <a:avLst/>
          </a:prstGeom>
        </p:spPr>
        <p:txBody>
          <a:bodyPr wrap="square">
            <a:spAutoFit/>
          </a:bodyPr>
          <a:lstStyle/>
          <a:p>
            <a:r>
              <a:rPr lang="ru-RU" sz="2000" baseline="-25000" dirty="0" smtClean="0">
                <a:latin typeface="Times New Roman" pitchFamily="18" charset="0"/>
                <a:cs typeface="Times New Roman" pitchFamily="18" charset="0"/>
              </a:rPr>
              <a:t>охрана семьи и детства</a:t>
            </a:r>
            <a:endParaRPr lang="ru-RU" sz="2000" dirty="0" smtClean="0">
              <a:latin typeface="Times New Roman" pitchFamily="18" charset="0"/>
              <a:cs typeface="Times New Roman" pitchFamily="18" charset="0"/>
            </a:endParaRPr>
          </a:p>
        </p:txBody>
      </p:sp>
      <p:sp>
        <p:nvSpPr>
          <p:cNvPr id="23" name="Прямоугольник 22"/>
          <p:cNvSpPr/>
          <p:nvPr/>
        </p:nvSpPr>
        <p:spPr>
          <a:xfrm>
            <a:off x="5214942" y="5572140"/>
            <a:ext cx="2144241" cy="348813"/>
          </a:xfrm>
          <a:prstGeom prst="rect">
            <a:avLst/>
          </a:prstGeom>
        </p:spPr>
        <p:txBody>
          <a:bodyPr wrap="none">
            <a:spAutoFit/>
          </a:bodyPr>
          <a:lstStyle/>
          <a:p>
            <a:pPr>
              <a:lnSpc>
                <a:spcPct val="50000"/>
              </a:lnSpc>
            </a:pPr>
            <a:r>
              <a:rPr lang="ru-RU" sz="2000" baseline="-25000" dirty="0" smtClean="0">
                <a:latin typeface="Times New Roman" pitchFamily="18" charset="0"/>
                <a:cs typeface="Times New Roman" pitchFamily="18" charset="0"/>
              </a:rPr>
              <a:t>социальное обслуживание </a:t>
            </a:r>
          </a:p>
          <a:p>
            <a:pPr>
              <a:lnSpc>
                <a:spcPct val="50000"/>
              </a:lnSpc>
            </a:pPr>
            <a:r>
              <a:rPr lang="ru-RU" sz="2000" baseline="-25000" dirty="0" smtClean="0">
                <a:latin typeface="Times New Roman" pitchFamily="18" charset="0"/>
                <a:cs typeface="Times New Roman" pitchFamily="18" charset="0"/>
              </a:rPr>
              <a:t>населения (учреждения)</a:t>
            </a:r>
            <a:endParaRPr lang="ru-RU"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Содержимое 25" descr="поддержка-материнства-и-детства1.jpg"/>
          <p:cNvPicPr>
            <a:picLocks noGrp="1" noChangeAspect="1"/>
          </p:cNvPicPr>
          <p:nvPr>
            <p:ph idx="1"/>
          </p:nvPr>
        </p:nvPicPr>
        <p:blipFill>
          <a:blip r:embed="rId3" cstate="print"/>
          <a:stretch>
            <a:fillRect/>
          </a:stretch>
        </p:blipFill>
        <p:spPr>
          <a:xfrm>
            <a:off x="-428660" y="-17341"/>
            <a:ext cx="9723698" cy="6875341"/>
          </a:xfrm>
        </p:spPr>
      </p:pic>
      <p:sp>
        <p:nvSpPr>
          <p:cNvPr id="5" name="Прямоугольник 4"/>
          <p:cNvSpPr/>
          <p:nvPr/>
        </p:nvSpPr>
        <p:spPr>
          <a:xfrm>
            <a:off x="357126" y="0"/>
            <a:ext cx="8786874" cy="584775"/>
          </a:xfrm>
          <a:prstGeom prst="rect">
            <a:avLst/>
          </a:prstGeom>
        </p:spPr>
        <p:txBody>
          <a:bodyPr wrap="square">
            <a:spAutoFit/>
          </a:bodyPr>
          <a:lstStyle/>
          <a:p>
            <a:pPr algn="ctr"/>
            <a:r>
              <a:rPr lang="ru-RU" sz="1600" b="1" dirty="0" smtClean="0">
                <a:solidFill>
                  <a:schemeClr val="tx1">
                    <a:lumMod val="65000"/>
                    <a:lumOff val="35000"/>
                  </a:schemeClr>
                </a:solidFill>
                <a:latin typeface="Times New Roman" pitchFamily="18" charset="0"/>
                <a:cs typeface="Angsana New" pitchFamily="18" charset="-34"/>
              </a:rPr>
              <a:t>Расходы областного бюджета в 2018 году, направленные на поддержку материнства и детства (дети-сироты, семьи с детьми)</a:t>
            </a:r>
          </a:p>
        </p:txBody>
      </p:sp>
      <p:graphicFrame>
        <p:nvGraphicFramePr>
          <p:cNvPr id="9" name="Диаграмма 8"/>
          <p:cNvGraphicFramePr/>
          <p:nvPr>
            <p:extLst>
              <p:ext uri="{D42A27DB-BD31-4B8C-83A1-F6EECF244321}">
                <p14:modId xmlns:p14="http://schemas.microsoft.com/office/powerpoint/2010/main" val="913555056"/>
              </p:ext>
            </p:extLst>
          </p:nvPr>
        </p:nvGraphicFramePr>
        <p:xfrm>
          <a:off x="285720" y="1928802"/>
          <a:ext cx="2643206" cy="17859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Диаграмма 9"/>
          <p:cNvGraphicFramePr/>
          <p:nvPr>
            <p:extLst>
              <p:ext uri="{D42A27DB-BD31-4B8C-83A1-F6EECF244321}">
                <p14:modId xmlns:p14="http://schemas.microsoft.com/office/powerpoint/2010/main" val="3699773049"/>
              </p:ext>
            </p:extLst>
          </p:nvPr>
        </p:nvGraphicFramePr>
        <p:xfrm>
          <a:off x="214282" y="4286256"/>
          <a:ext cx="2705162" cy="1571636"/>
        </p:xfrm>
        <a:graphic>
          <a:graphicData uri="http://schemas.openxmlformats.org/drawingml/2006/chart">
            <c:chart xmlns:c="http://schemas.openxmlformats.org/drawingml/2006/chart" xmlns:r="http://schemas.openxmlformats.org/officeDocument/2006/relationships" r:id="rId5"/>
          </a:graphicData>
        </a:graphic>
      </p:graphicFrame>
      <p:sp>
        <p:nvSpPr>
          <p:cNvPr id="11" name="Прямоугольник 10"/>
          <p:cNvSpPr/>
          <p:nvPr/>
        </p:nvSpPr>
        <p:spPr>
          <a:xfrm>
            <a:off x="357158" y="3357562"/>
            <a:ext cx="1571636" cy="230832"/>
          </a:xfrm>
          <a:prstGeom prst="rect">
            <a:avLst/>
          </a:prstGeom>
        </p:spPr>
        <p:txBody>
          <a:bodyPr wrap="square">
            <a:spAutoFit/>
          </a:bodyPr>
          <a:lstStyle/>
          <a:p>
            <a:r>
              <a:rPr lang="ru-RU" sz="900" b="1" dirty="0" smtClean="0">
                <a:solidFill>
                  <a:srgbClr val="CE2284"/>
                </a:solidFill>
                <a:latin typeface="Times New Roman" pitchFamily="18" charset="0"/>
                <a:cs typeface="Angsana New" pitchFamily="18" charset="-34"/>
              </a:rPr>
              <a:t>3 799 получателей </a:t>
            </a:r>
            <a:endParaRPr lang="ru-RU" sz="2000" b="1" dirty="0" smtClean="0">
              <a:solidFill>
                <a:srgbClr val="CE2284"/>
              </a:solidFill>
              <a:latin typeface="Times New Roman" pitchFamily="18" charset="0"/>
              <a:cs typeface="Angsana New" pitchFamily="18" charset="-34"/>
            </a:endParaRPr>
          </a:p>
        </p:txBody>
      </p:sp>
      <p:sp>
        <p:nvSpPr>
          <p:cNvPr id="12" name="Прямоугольник 11"/>
          <p:cNvSpPr/>
          <p:nvPr/>
        </p:nvSpPr>
        <p:spPr>
          <a:xfrm>
            <a:off x="357158" y="5715016"/>
            <a:ext cx="1571636" cy="230832"/>
          </a:xfrm>
          <a:prstGeom prst="rect">
            <a:avLst/>
          </a:prstGeom>
        </p:spPr>
        <p:txBody>
          <a:bodyPr wrap="square">
            <a:spAutoFit/>
          </a:bodyPr>
          <a:lstStyle/>
          <a:p>
            <a:r>
              <a:rPr lang="ru-RU" sz="900" b="1" dirty="0" smtClean="0">
                <a:solidFill>
                  <a:srgbClr val="F696FF"/>
                </a:solidFill>
                <a:latin typeface="Times New Roman" pitchFamily="18" charset="0"/>
                <a:cs typeface="Angsana New" pitchFamily="18" charset="-34"/>
              </a:rPr>
              <a:t>4 655 получателей  </a:t>
            </a:r>
            <a:endParaRPr lang="ru-RU" sz="2000" b="1" dirty="0" smtClean="0">
              <a:solidFill>
                <a:srgbClr val="F696FF"/>
              </a:solidFill>
              <a:latin typeface="Times New Roman" pitchFamily="18" charset="0"/>
              <a:cs typeface="Angsana New" pitchFamily="18" charset="-34"/>
            </a:endParaRPr>
          </a:p>
        </p:txBody>
      </p:sp>
      <p:graphicFrame>
        <p:nvGraphicFramePr>
          <p:cNvPr id="13" name="Диаграмма 12"/>
          <p:cNvGraphicFramePr/>
          <p:nvPr>
            <p:extLst>
              <p:ext uri="{D42A27DB-BD31-4B8C-83A1-F6EECF244321}">
                <p14:modId xmlns:p14="http://schemas.microsoft.com/office/powerpoint/2010/main" val="3666555637"/>
              </p:ext>
            </p:extLst>
          </p:nvPr>
        </p:nvGraphicFramePr>
        <p:xfrm>
          <a:off x="3071803" y="1844824"/>
          <a:ext cx="2643205" cy="179849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Диаграмма 13"/>
          <p:cNvGraphicFramePr/>
          <p:nvPr>
            <p:extLst>
              <p:ext uri="{D42A27DB-BD31-4B8C-83A1-F6EECF244321}">
                <p14:modId xmlns:p14="http://schemas.microsoft.com/office/powerpoint/2010/main" val="2179104623"/>
              </p:ext>
            </p:extLst>
          </p:nvPr>
        </p:nvGraphicFramePr>
        <p:xfrm>
          <a:off x="3071803" y="4293096"/>
          <a:ext cx="2714643" cy="1500198"/>
        </p:xfrm>
        <a:graphic>
          <a:graphicData uri="http://schemas.openxmlformats.org/drawingml/2006/chart">
            <c:chart xmlns:c="http://schemas.openxmlformats.org/drawingml/2006/chart" xmlns:r="http://schemas.openxmlformats.org/officeDocument/2006/relationships" r:id="rId7"/>
          </a:graphicData>
        </a:graphic>
      </p:graphicFrame>
      <p:sp>
        <p:nvSpPr>
          <p:cNvPr id="15" name="Прямоугольник 14"/>
          <p:cNvSpPr/>
          <p:nvPr/>
        </p:nvSpPr>
        <p:spPr>
          <a:xfrm>
            <a:off x="3143240" y="3357562"/>
            <a:ext cx="1571636" cy="230832"/>
          </a:xfrm>
          <a:prstGeom prst="rect">
            <a:avLst/>
          </a:prstGeom>
        </p:spPr>
        <p:txBody>
          <a:bodyPr wrap="square">
            <a:spAutoFit/>
          </a:bodyPr>
          <a:lstStyle/>
          <a:p>
            <a:r>
              <a:rPr lang="ru-RU" sz="900" b="1" dirty="0" smtClean="0">
                <a:solidFill>
                  <a:srgbClr val="CE2284"/>
                </a:solidFill>
                <a:latin typeface="Times New Roman" pitchFamily="18" charset="0"/>
                <a:cs typeface="Angsana New" pitchFamily="18" charset="-34"/>
              </a:rPr>
              <a:t>53 073 получателя </a:t>
            </a:r>
            <a:endParaRPr lang="ru-RU" sz="2000" b="1" dirty="0" smtClean="0">
              <a:solidFill>
                <a:srgbClr val="CE2284"/>
              </a:solidFill>
              <a:latin typeface="Times New Roman" pitchFamily="18" charset="0"/>
              <a:cs typeface="Angsana New" pitchFamily="18" charset="-34"/>
            </a:endParaRPr>
          </a:p>
        </p:txBody>
      </p:sp>
      <p:sp>
        <p:nvSpPr>
          <p:cNvPr id="16" name="Прямоугольник 15"/>
          <p:cNvSpPr/>
          <p:nvPr/>
        </p:nvSpPr>
        <p:spPr>
          <a:xfrm>
            <a:off x="3214678" y="5715016"/>
            <a:ext cx="1571636" cy="230832"/>
          </a:xfrm>
          <a:prstGeom prst="rect">
            <a:avLst/>
          </a:prstGeom>
        </p:spPr>
        <p:txBody>
          <a:bodyPr wrap="square">
            <a:spAutoFit/>
          </a:bodyPr>
          <a:lstStyle/>
          <a:p>
            <a:r>
              <a:rPr lang="ru-RU" sz="900" b="1" dirty="0" smtClean="0">
                <a:solidFill>
                  <a:srgbClr val="F696FF"/>
                </a:solidFill>
                <a:latin typeface="Times New Roman" pitchFamily="18" charset="0"/>
                <a:cs typeface="Angsana New" pitchFamily="18" charset="-34"/>
              </a:rPr>
              <a:t>15 445 получателей  </a:t>
            </a:r>
            <a:endParaRPr lang="ru-RU" sz="2000" b="1" dirty="0" smtClean="0">
              <a:solidFill>
                <a:srgbClr val="F696FF"/>
              </a:solidFill>
              <a:latin typeface="Times New Roman" pitchFamily="18" charset="0"/>
              <a:cs typeface="Angsana New" pitchFamily="18" charset="-34"/>
            </a:endParaRPr>
          </a:p>
        </p:txBody>
      </p:sp>
      <p:graphicFrame>
        <p:nvGraphicFramePr>
          <p:cNvPr id="17" name="Диаграмма 16"/>
          <p:cNvGraphicFramePr/>
          <p:nvPr>
            <p:extLst>
              <p:ext uri="{D42A27DB-BD31-4B8C-83A1-F6EECF244321}">
                <p14:modId xmlns:p14="http://schemas.microsoft.com/office/powerpoint/2010/main" val="1320083652"/>
              </p:ext>
            </p:extLst>
          </p:nvPr>
        </p:nvGraphicFramePr>
        <p:xfrm>
          <a:off x="6000760" y="1857364"/>
          <a:ext cx="2571768" cy="163493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8" name="Диаграмма 17"/>
          <p:cNvGraphicFramePr/>
          <p:nvPr>
            <p:extLst>
              <p:ext uri="{D42A27DB-BD31-4B8C-83A1-F6EECF244321}">
                <p14:modId xmlns:p14="http://schemas.microsoft.com/office/powerpoint/2010/main" val="2784997480"/>
              </p:ext>
            </p:extLst>
          </p:nvPr>
        </p:nvGraphicFramePr>
        <p:xfrm>
          <a:off x="6000760" y="4286256"/>
          <a:ext cx="2675126" cy="1500198"/>
        </p:xfrm>
        <a:graphic>
          <a:graphicData uri="http://schemas.openxmlformats.org/drawingml/2006/chart">
            <c:chart xmlns:c="http://schemas.openxmlformats.org/drawingml/2006/chart" xmlns:r="http://schemas.openxmlformats.org/officeDocument/2006/relationships" r:id="rId9"/>
          </a:graphicData>
        </a:graphic>
      </p:graphicFrame>
      <p:sp>
        <p:nvSpPr>
          <p:cNvPr id="19" name="Прямоугольник 18"/>
          <p:cNvSpPr/>
          <p:nvPr/>
        </p:nvSpPr>
        <p:spPr>
          <a:xfrm>
            <a:off x="6072198" y="3357562"/>
            <a:ext cx="1571636" cy="230832"/>
          </a:xfrm>
          <a:prstGeom prst="rect">
            <a:avLst/>
          </a:prstGeom>
        </p:spPr>
        <p:txBody>
          <a:bodyPr wrap="square">
            <a:spAutoFit/>
          </a:bodyPr>
          <a:lstStyle/>
          <a:p>
            <a:r>
              <a:rPr lang="ru-RU" sz="900" b="1" dirty="0" smtClean="0">
                <a:solidFill>
                  <a:srgbClr val="CE2284"/>
                </a:solidFill>
                <a:latin typeface="Times New Roman" pitchFamily="18" charset="0"/>
                <a:cs typeface="Angsana New" pitchFamily="18" charset="-34"/>
              </a:rPr>
              <a:t>5 получателей </a:t>
            </a:r>
            <a:endParaRPr lang="ru-RU" sz="2000" b="1" dirty="0" smtClean="0">
              <a:solidFill>
                <a:srgbClr val="CE2284"/>
              </a:solidFill>
              <a:latin typeface="Times New Roman" pitchFamily="18" charset="0"/>
              <a:cs typeface="Angsana New" pitchFamily="18" charset="-34"/>
            </a:endParaRPr>
          </a:p>
        </p:txBody>
      </p:sp>
      <p:sp>
        <p:nvSpPr>
          <p:cNvPr id="20" name="Прямоугольник 19"/>
          <p:cNvSpPr/>
          <p:nvPr/>
        </p:nvSpPr>
        <p:spPr>
          <a:xfrm>
            <a:off x="6072198" y="5786454"/>
            <a:ext cx="1571636" cy="230832"/>
          </a:xfrm>
          <a:prstGeom prst="rect">
            <a:avLst/>
          </a:prstGeom>
        </p:spPr>
        <p:txBody>
          <a:bodyPr wrap="square">
            <a:spAutoFit/>
          </a:bodyPr>
          <a:lstStyle/>
          <a:p>
            <a:r>
              <a:rPr lang="ru-RU" sz="900" b="1" dirty="0" smtClean="0">
                <a:solidFill>
                  <a:srgbClr val="E9559F"/>
                </a:solidFill>
                <a:latin typeface="Times New Roman" pitchFamily="18" charset="0"/>
                <a:cs typeface="Angsana New" pitchFamily="18" charset="-34"/>
              </a:rPr>
              <a:t>35 673 получателя  </a:t>
            </a:r>
            <a:endParaRPr lang="ru-RU" sz="2000" b="1" dirty="0" smtClean="0">
              <a:solidFill>
                <a:srgbClr val="E9559F"/>
              </a:solidFill>
              <a:latin typeface="Times New Roman" pitchFamily="18" charset="0"/>
              <a:cs typeface="Angsana New" pitchFamily="18" charset="-34"/>
            </a:endParaRPr>
          </a:p>
        </p:txBody>
      </p:sp>
      <p:sp>
        <p:nvSpPr>
          <p:cNvPr id="21" name="Прямоугольник 20"/>
          <p:cNvSpPr/>
          <p:nvPr/>
        </p:nvSpPr>
        <p:spPr>
          <a:xfrm>
            <a:off x="3214678" y="1643050"/>
            <a:ext cx="1960812" cy="246221"/>
          </a:xfrm>
          <a:prstGeom prst="rect">
            <a:avLst/>
          </a:prstGeom>
        </p:spPr>
        <p:txBody>
          <a:bodyPr wrap="square">
            <a:spAutoFit/>
          </a:bodyPr>
          <a:lstStyle/>
          <a:p>
            <a:r>
              <a:rPr lang="ru-RU" sz="1000" b="1" dirty="0" smtClean="0">
                <a:solidFill>
                  <a:schemeClr val="bg1">
                    <a:lumMod val="50000"/>
                  </a:schemeClr>
                </a:solidFill>
                <a:latin typeface="Times New Roman" pitchFamily="18" charset="0"/>
                <a:cs typeface="Angsana New" pitchFamily="18" charset="-34"/>
              </a:rPr>
              <a:t>Пособие на ребенка</a:t>
            </a:r>
            <a:endParaRPr lang="ru-RU" sz="2400" b="1" dirty="0" smtClean="0">
              <a:solidFill>
                <a:schemeClr val="bg1">
                  <a:lumMod val="50000"/>
                </a:schemeClr>
              </a:solidFill>
              <a:latin typeface="Times New Roman" pitchFamily="18" charset="0"/>
              <a:cs typeface="Angsana New" pitchFamily="18" charset="-34"/>
            </a:endParaRPr>
          </a:p>
        </p:txBody>
      </p:sp>
      <p:sp>
        <p:nvSpPr>
          <p:cNvPr id="22" name="Прямоугольник 21"/>
          <p:cNvSpPr/>
          <p:nvPr/>
        </p:nvSpPr>
        <p:spPr>
          <a:xfrm>
            <a:off x="0" y="642918"/>
            <a:ext cx="9144000" cy="430887"/>
          </a:xfrm>
          <a:prstGeom prst="rect">
            <a:avLst/>
          </a:prstGeom>
        </p:spPr>
        <p:txBody>
          <a:bodyPr wrap="square">
            <a:spAutoFit/>
          </a:bodyPr>
          <a:lstStyle/>
          <a:p>
            <a:pPr algn="ctr"/>
            <a:r>
              <a:rPr lang="ru-RU" sz="1100" dirty="0" smtClean="0">
                <a:latin typeface="Times New Roman" pitchFamily="18" charset="0"/>
                <a:cs typeface="Times New Roman" pitchFamily="18" charset="0"/>
              </a:rPr>
              <a:t>Доля семей с детьми, получивших меры социальной поддержки, от общей численности таких семей, обратившихся в учреждения социальной защиты населения области – </a:t>
            </a:r>
            <a:r>
              <a:rPr lang="ru-RU" sz="1100" b="1" dirty="0" smtClean="0">
                <a:latin typeface="Times New Roman" pitchFamily="18" charset="0"/>
                <a:cs typeface="Times New Roman" pitchFamily="18" charset="0"/>
              </a:rPr>
              <a:t>100 %</a:t>
            </a:r>
            <a:endParaRPr lang="ru-RU" sz="1100" b="1" dirty="0">
              <a:latin typeface="Times New Roman" pitchFamily="18" charset="0"/>
              <a:cs typeface="Times New Roman" pitchFamily="18" charset="0"/>
            </a:endParaRPr>
          </a:p>
        </p:txBody>
      </p:sp>
      <p:sp>
        <p:nvSpPr>
          <p:cNvPr id="24" name="Номер слайда 23"/>
          <p:cNvSpPr>
            <a:spLocks noGrp="1"/>
          </p:cNvSpPr>
          <p:nvPr>
            <p:ph type="sldNum" sz="quarter" idx="12"/>
          </p:nvPr>
        </p:nvSpPr>
        <p:spPr/>
        <p:txBody>
          <a:bodyPr/>
          <a:lstStyle/>
          <a:p>
            <a:fld id="{34AAB390-896A-4703-BE4C-2EDB5FA2DF14}" type="slidenum">
              <a:rPr lang="ru-RU" smtClean="0"/>
              <a:pPr/>
              <a:t>26</a:t>
            </a:fld>
            <a:endParaRPr lang="ru-RU" dirty="0"/>
          </a:p>
        </p:txBody>
      </p:sp>
      <p:sp>
        <p:nvSpPr>
          <p:cNvPr id="27" name="Прямоугольник 26"/>
          <p:cNvSpPr/>
          <p:nvPr/>
        </p:nvSpPr>
        <p:spPr>
          <a:xfrm>
            <a:off x="4643438" y="1643050"/>
            <a:ext cx="1123958" cy="215444"/>
          </a:xfrm>
          <a:prstGeom prst="rect">
            <a:avLst/>
          </a:prstGeom>
        </p:spPr>
        <p:txBody>
          <a:bodyPr wrap="square">
            <a:spAutoFit/>
          </a:bodyPr>
          <a:lstStyle/>
          <a:p>
            <a:r>
              <a:rPr lang="ru-RU" sz="1200" baseline="-25000" dirty="0" smtClean="0">
                <a:latin typeface="Times New Roman" pitchFamily="18" charset="0"/>
              </a:rPr>
              <a:t>тыс. рублей</a:t>
            </a:r>
            <a:endParaRPr lang="ru-RU" sz="1200" baseline="-25000" dirty="0">
              <a:latin typeface="Times New Roman" pitchFamily="18" charset="0"/>
            </a:endParaRPr>
          </a:p>
        </p:txBody>
      </p:sp>
      <p:sp>
        <p:nvSpPr>
          <p:cNvPr id="28" name="Прямоугольник 27"/>
          <p:cNvSpPr/>
          <p:nvPr/>
        </p:nvSpPr>
        <p:spPr>
          <a:xfrm>
            <a:off x="357158" y="1643050"/>
            <a:ext cx="2571768" cy="318485"/>
          </a:xfrm>
          <a:prstGeom prst="rect">
            <a:avLst/>
          </a:prstGeom>
        </p:spPr>
        <p:txBody>
          <a:bodyPr wrap="square">
            <a:spAutoFit/>
          </a:bodyPr>
          <a:lstStyle/>
          <a:p>
            <a:pPr>
              <a:lnSpc>
                <a:spcPct val="70000"/>
              </a:lnSpc>
            </a:pPr>
            <a:r>
              <a:rPr lang="ru-RU" sz="1000" b="1" dirty="0" smtClean="0">
                <a:solidFill>
                  <a:schemeClr val="bg1">
                    <a:lumMod val="50000"/>
                  </a:schemeClr>
                </a:solidFill>
                <a:latin typeface="Times New Roman" pitchFamily="18" charset="0"/>
                <a:cs typeface="Angsana New" pitchFamily="18" charset="-34"/>
              </a:rPr>
              <a:t>Денежные выплаты семьям опекунов и семьям-усыновителям</a:t>
            </a:r>
            <a:endParaRPr lang="ru-RU" sz="2400" b="1" dirty="0" smtClean="0">
              <a:solidFill>
                <a:schemeClr val="bg1">
                  <a:lumMod val="50000"/>
                </a:schemeClr>
              </a:solidFill>
              <a:latin typeface="Proxima Nova Cn Lt" pitchFamily="50" charset="0"/>
              <a:cs typeface="Angsana New" pitchFamily="18" charset="-34"/>
            </a:endParaRPr>
          </a:p>
        </p:txBody>
      </p:sp>
      <p:sp>
        <p:nvSpPr>
          <p:cNvPr id="29" name="Прямоугольник 28"/>
          <p:cNvSpPr/>
          <p:nvPr/>
        </p:nvSpPr>
        <p:spPr>
          <a:xfrm>
            <a:off x="2000232" y="1714488"/>
            <a:ext cx="928694" cy="215444"/>
          </a:xfrm>
          <a:prstGeom prst="rect">
            <a:avLst/>
          </a:prstGeom>
        </p:spPr>
        <p:txBody>
          <a:bodyPr wrap="square">
            <a:spAutoFit/>
          </a:bodyPr>
          <a:lstStyle/>
          <a:p>
            <a:r>
              <a:rPr lang="ru-RU" sz="1200" baseline="-25000" dirty="0" smtClean="0">
                <a:latin typeface="Times New Roman" pitchFamily="18" charset="0"/>
              </a:rPr>
              <a:t>тыс. рублей</a:t>
            </a:r>
            <a:endParaRPr lang="ru-RU" sz="1200" baseline="-25000" dirty="0">
              <a:latin typeface="Times New Roman" pitchFamily="18" charset="0"/>
            </a:endParaRPr>
          </a:p>
        </p:txBody>
      </p:sp>
      <p:sp>
        <p:nvSpPr>
          <p:cNvPr id="30" name="Прямоугольник 29"/>
          <p:cNvSpPr/>
          <p:nvPr/>
        </p:nvSpPr>
        <p:spPr>
          <a:xfrm>
            <a:off x="6072198" y="1643050"/>
            <a:ext cx="2714644" cy="426207"/>
          </a:xfrm>
          <a:prstGeom prst="rect">
            <a:avLst/>
          </a:prstGeom>
        </p:spPr>
        <p:txBody>
          <a:bodyPr wrap="square">
            <a:spAutoFit/>
          </a:bodyPr>
          <a:lstStyle/>
          <a:p>
            <a:pPr>
              <a:lnSpc>
                <a:spcPct val="70000"/>
              </a:lnSpc>
            </a:pPr>
            <a:r>
              <a:rPr lang="ru-RU" sz="1000" b="1" dirty="0" smtClean="0">
                <a:solidFill>
                  <a:schemeClr val="bg1">
                    <a:lumMod val="50000"/>
                  </a:schemeClr>
                </a:solidFill>
                <a:latin typeface="Times New Roman" pitchFamily="18" charset="0"/>
                <a:cs typeface="Angsana New" pitchFamily="18" charset="-34"/>
              </a:rPr>
              <a:t>Денежная выплата женщине-матери, награжденной почетным знаком «Материнская слава»</a:t>
            </a:r>
            <a:endParaRPr lang="ru-RU" sz="2400" b="1" dirty="0" smtClean="0">
              <a:solidFill>
                <a:schemeClr val="bg1">
                  <a:lumMod val="50000"/>
                </a:schemeClr>
              </a:solidFill>
              <a:latin typeface="Proxima Nova Cn Lt" pitchFamily="50" charset="0"/>
              <a:cs typeface="Angsana New" pitchFamily="18" charset="-34"/>
            </a:endParaRPr>
          </a:p>
        </p:txBody>
      </p:sp>
      <p:sp>
        <p:nvSpPr>
          <p:cNvPr id="31" name="Прямоугольник 30"/>
          <p:cNvSpPr/>
          <p:nvPr/>
        </p:nvSpPr>
        <p:spPr>
          <a:xfrm>
            <a:off x="7715272" y="1857364"/>
            <a:ext cx="857256" cy="215444"/>
          </a:xfrm>
          <a:prstGeom prst="rect">
            <a:avLst/>
          </a:prstGeom>
        </p:spPr>
        <p:txBody>
          <a:bodyPr wrap="square">
            <a:spAutoFit/>
          </a:bodyPr>
          <a:lstStyle/>
          <a:p>
            <a:r>
              <a:rPr lang="ru-RU" sz="1200" baseline="-25000" dirty="0" smtClean="0">
                <a:latin typeface="Times New Roman" pitchFamily="18" charset="0"/>
              </a:rPr>
              <a:t>тыс. рублей</a:t>
            </a:r>
            <a:endParaRPr lang="ru-RU" sz="1200" baseline="-25000" dirty="0">
              <a:latin typeface="Times New Roman" pitchFamily="18" charset="0"/>
            </a:endParaRPr>
          </a:p>
        </p:txBody>
      </p:sp>
      <p:sp>
        <p:nvSpPr>
          <p:cNvPr id="32" name="Прямоугольник 31"/>
          <p:cNvSpPr/>
          <p:nvPr/>
        </p:nvSpPr>
        <p:spPr>
          <a:xfrm>
            <a:off x="214282" y="3929066"/>
            <a:ext cx="2786082" cy="533929"/>
          </a:xfrm>
          <a:prstGeom prst="rect">
            <a:avLst/>
          </a:prstGeom>
        </p:spPr>
        <p:txBody>
          <a:bodyPr wrap="square">
            <a:spAutoFit/>
          </a:bodyPr>
          <a:lstStyle/>
          <a:p>
            <a:pPr>
              <a:lnSpc>
                <a:spcPct val="70000"/>
              </a:lnSpc>
            </a:pPr>
            <a:r>
              <a:rPr lang="ru-RU" sz="1000" b="1" dirty="0" smtClean="0">
                <a:solidFill>
                  <a:schemeClr val="bg1">
                    <a:lumMod val="50000"/>
                  </a:schemeClr>
                </a:solidFill>
                <a:latin typeface="Times New Roman" pitchFamily="18" charset="0"/>
                <a:cs typeface="Angsana New" pitchFamily="18" charset="-34"/>
              </a:rPr>
              <a:t>Ежемесячная денежная выплата, назначаемая в случае рождения третьего ребенка или последующих детей до достижения ребенком возраста трех лет </a:t>
            </a:r>
            <a:endParaRPr lang="ru-RU" sz="2400" b="1" dirty="0" smtClean="0">
              <a:solidFill>
                <a:schemeClr val="bg1">
                  <a:lumMod val="50000"/>
                </a:schemeClr>
              </a:solidFill>
              <a:latin typeface="Times New Roman" pitchFamily="18" charset="0"/>
              <a:cs typeface="Angsana New" pitchFamily="18" charset="-34"/>
            </a:endParaRPr>
          </a:p>
        </p:txBody>
      </p:sp>
      <p:sp>
        <p:nvSpPr>
          <p:cNvPr id="33" name="Прямоугольник 32"/>
          <p:cNvSpPr/>
          <p:nvPr/>
        </p:nvSpPr>
        <p:spPr>
          <a:xfrm>
            <a:off x="1357290" y="4286256"/>
            <a:ext cx="1143008" cy="215444"/>
          </a:xfrm>
          <a:prstGeom prst="rect">
            <a:avLst/>
          </a:prstGeom>
        </p:spPr>
        <p:txBody>
          <a:bodyPr wrap="square">
            <a:spAutoFit/>
          </a:bodyPr>
          <a:lstStyle/>
          <a:p>
            <a:r>
              <a:rPr lang="ru-RU" sz="1200" baseline="-25000" dirty="0" smtClean="0">
                <a:latin typeface="Times New Roman" pitchFamily="18" charset="0"/>
              </a:rPr>
              <a:t>тыс. рублей</a:t>
            </a:r>
            <a:endParaRPr lang="ru-RU" sz="1200" baseline="-25000" dirty="0">
              <a:latin typeface="Times New Roman" pitchFamily="18" charset="0"/>
            </a:endParaRPr>
          </a:p>
        </p:txBody>
      </p:sp>
      <p:sp>
        <p:nvSpPr>
          <p:cNvPr id="34" name="Прямоугольник 33"/>
          <p:cNvSpPr/>
          <p:nvPr/>
        </p:nvSpPr>
        <p:spPr>
          <a:xfrm>
            <a:off x="3071802" y="3929066"/>
            <a:ext cx="2857520" cy="523220"/>
          </a:xfrm>
          <a:prstGeom prst="rect">
            <a:avLst/>
          </a:prstGeom>
        </p:spPr>
        <p:txBody>
          <a:bodyPr wrap="square">
            <a:spAutoFit/>
          </a:bodyPr>
          <a:lstStyle/>
          <a:p>
            <a:pPr>
              <a:lnSpc>
                <a:spcPct val="70000"/>
              </a:lnSpc>
            </a:pPr>
            <a:r>
              <a:rPr lang="ru-RU" sz="1000" b="1" dirty="0" smtClean="0">
                <a:solidFill>
                  <a:schemeClr val="bg1">
                    <a:lumMod val="50000"/>
                  </a:schemeClr>
                </a:solidFill>
                <a:latin typeface="Times New Roman" pitchFamily="18" charset="0"/>
                <a:cs typeface="Angsana New" pitchFamily="18" charset="-34"/>
              </a:rPr>
              <a:t>Социальная поддержка проживающих в малоимущих семьях беременных женщин, кормящих матерей, детей первых трех лет жизни</a:t>
            </a:r>
            <a:endParaRPr lang="ru-RU" sz="2400" b="1" dirty="0" smtClean="0">
              <a:solidFill>
                <a:schemeClr val="bg1">
                  <a:lumMod val="50000"/>
                </a:schemeClr>
              </a:solidFill>
              <a:latin typeface="Proxima Nova Cn Lt" pitchFamily="50" charset="0"/>
              <a:cs typeface="Angsana New" pitchFamily="18" charset="-34"/>
            </a:endParaRPr>
          </a:p>
        </p:txBody>
      </p:sp>
      <p:sp>
        <p:nvSpPr>
          <p:cNvPr id="35" name="Прямоугольник 34"/>
          <p:cNvSpPr/>
          <p:nvPr/>
        </p:nvSpPr>
        <p:spPr>
          <a:xfrm rot="10800000" flipV="1">
            <a:off x="3714744" y="4172591"/>
            <a:ext cx="857256" cy="276999"/>
          </a:xfrm>
          <a:prstGeom prst="rect">
            <a:avLst/>
          </a:prstGeom>
        </p:spPr>
        <p:txBody>
          <a:bodyPr wrap="square">
            <a:spAutoFit/>
          </a:bodyPr>
          <a:lstStyle/>
          <a:p>
            <a:r>
              <a:rPr lang="ru-RU" sz="1200" baseline="-25000" dirty="0" smtClean="0">
                <a:latin typeface="Times New Roman" pitchFamily="18" charset="0"/>
                <a:cs typeface="Times New Roman" pitchFamily="18" charset="0"/>
              </a:rPr>
              <a:t>тыс. рублей</a:t>
            </a:r>
            <a:endParaRPr lang="ru-RU" sz="1200" dirty="0">
              <a:latin typeface="Times New Roman" pitchFamily="18" charset="0"/>
              <a:cs typeface="Times New Roman" pitchFamily="18" charset="0"/>
            </a:endParaRPr>
          </a:p>
        </p:txBody>
      </p:sp>
      <p:sp>
        <p:nvSpPr>
          <p:cNvPr id="36" name="Прямоугольник 35"/>
          <p:cNvSpPr/>
          <p:nvPr/>
        </p:nvSpPr>
        <p:spPr>
          <a:xfrm>
            <a:off x="5929322" y="3857628"/>
            <a:ext cx="2786082" cy="738664"/>
          </a:xfrm>
          <a:prstGeom prst="rect">
            <a:avLst/>
          </a:prstGeom>
        </p:spPr>
        <p:txBody>
          <a:bodyPr wrap="square">
            <a:spAutoFit/>
          </a:bodyPr>
          <a:lstStyle/>
          <a:p>
            <a:pPr>
              <a:lnSpc>
                <a:spcPct val="70000"/>
              </a:lnSpc>
            </a:pPr>
            <a:r>
              <a:rPr lang="ru-RU" sz="1000" b="1" dirty="0" smtClean="0">
                <a:solidFill>
                  <a:schemeClr val="bg1">
                    <a:lumMod val="50000"/>
                  </a:schemeClr>
                </a:solidFill>
                <a:latin typeface="Times New Roman" pitchFamily="18" charset="0"/>
                <a:cs typeface="Angsana New" pitchFamily="18" charset="-34"/>
              </a:rPr>
              <a:t>Денежные выплаты многодетным семьям на оплату коммунальных услуг, приобретение детской одежды, обуви. Оплата проезда в общественном транспорте, питания для учащихся, освобождение от платы за лекарства по рецептам врачей</a:t>
            </a:r>
            <a:endParaRPr lang="ru-RU" sz="2400" b="1" dirty="0" smtClean="0">
              <a:solidFill>
                <a:schemeClr val="bg1">
                  <a:lumMod val="50000"/>
                </a:schemeClr>
              </a:solidFill>
              <a:latin typeface="Proxima Nova Cn Lt" pitchFamily="50" charset="0"/>
              <a:cs typeface="Angsana New" pitchFamily="18" charset="-34"/>
            </a:endParaRPr>
          </a:p>
        </p:txBody>
      </p:sp>
      <p:sp>
        <p:nvSpPr>
          <p:cNvPr id="37" name="Прямоугольник 36"/>
          <p:cNvSpPr/>
          <p:nvPr/>
        </p:nvSpPr>
        <p:spPr>
          <a:xfrm rot="10800000" flipV="1">
            <a:off x="7858147" y="4350504"/>
            <a:ext cx="857247" cy="221503"/>
          </a:xfrm>
          <a:prstGeom prst="rect">
            <a:avLst/>
          </a:prstGeom>
        </p:spPr>
        <p:txBody>
          <a:bodyPr wrap="square">
            <a:spAutoFit/>
          </a:bodyPr>
          <a:lstStyle/>
          <a:p>
            <a:r>
              <a:rPr lang="ru-RU" sz="1200" baseline="-25000" dirty="0" smtClean="0">
                <a:latin typeface="Times New Roman" pitchFamily="18" charset="0"/>
              </a:rPr>
              <a:t>тыс. рублей</a:t>
            </a:r>
            <a:endParaRPr lang="ru-RU" sz="1200" baseline="-25000" dirty="0">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Содержимое 27" descr="поддержка-пожилых1.jpg"/>
          <p:cNvPicPr>
            <a:picLocks noGrp="1" noChangeAspect="1"/>
          </p:cNvPicPr>
          <p:nvPr>
            <p:ph idx="1"/>
          </p:nvPr>
        </p:nvPicPr>
        <p:blipFill>
          <a:blip r:embed="rId3" cstate="print"/>
          <a:stretch>
            <a:fillRect/>
          </a:stretch>
        </p:blipFill>
        <p:spPr>
          <a:xfrm>
            <a:off x="-31278" y="0"/>
            <a:ext cx="8995766" cy="6710081"/>
          </a:xfrm>
        </p:spPr>
      </p:pic>
      <p:graphicFrame>
        <p:nvGraphicFramePr>
          <p:cNvPr id="5" name="Диаграмма 4"/>
          <p:cNvGraphicFramePr/>
          <p:nvPr>
            <p:extLst>
              <p:ext uri="{D42A27DB-BD31-4B8C-83A1-F6EECF244321}">
                <p14:modId xmlns:p14="http://schemas.microsoft.com/office/powerpoint/2010/main" val="3542981010"/>
              </p:ext>
            </p:extLst>
          </p:nvPr>
        </p:nvGraphicFramePr>
        <p:xfrm>
          <a:off x="3357554" y="1285860"/>
          <a:ext cx="2714644"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Диаграмма 5"/>
          <p:cNvGraphicFramePr/>
          <p:nvPr>
            <p:extLst>
              <p:ext uri="{D42A27DB-BD31-4B8C-83A1-F6EECF244321}">
                <p14:modId xmlns:p14="http://schemas.microsoft.com/office/powerpoint/2010/main" val="4024256596"/>
              </p:ext>
            </p:extLst>
          </p:nvPr>
        </p:nvGraphicFramePr>
        <p:xfrm>
          <a:off x="6072198" y="1428736"/>
          <a:ext cx="2714644" cy="135732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Диаграмма 6"/>
          <p:cNvGraphicFramePr/>
          <p:nvPr>
            <p:extLst>
              <p:ext uri="{D42A27DB-BD31-4B8C-83A1-F6EECF244321}">
                <p14:modId xmlns:p14="http://schemas.microsoft.com/office/powerpoint/2010/main" val="1834753090"/>
              </p:ext>
            </p:extLst>
          </p:nvPr>
        </p:nvGraphicFramePr>
        <p:xfrm>
          <a:off x="3357554" y="2928934"/>
          <a:ext cx="2714644" cy="150019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Диаграмма 7"/>
          <p:cNvGraphicFramePr/>
          <p:nvPr>
            <p:extLst>
              <p:ext uri="{D42A27DB-BD31-4B8C-83A1-F6EECF244321}">
                <p14:modId xmlns:p14="http://schemas.microsoft.com/office/powerpoint/2010/main" val="1564494273"/>
              </p:ext>
            </p:extLst>
          </p:nvPr>
        </p:nvGraphicFramePr>
        <p:xfrm>
          <a:off x="6143636" y="3071810"/>
          <a:ext cx="2714644" cy="15001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Диаграмма 8"/>
          <p:cNvGraphicFramePr/>
          <p:nvPr>
            <p:extLst>
              <p:ext uri="{D42A27DB-BD31-4B8C-83A1-F6EECF244321}">
                <p14:modId xmlns:p14="http://schemas.microsoft.com/office/powerpoint/2010/main" val="2988957622"/>
              </p:ext>
            </p:extLst>
          </p:nvPr>
        </p:nvGraphicFramePr>
        <p:xfrm>
          <a:off x="642910" y="1285860"/>
          <a:ext cx="2643206" cy="150019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1" name="Диаграмма 10"/>
          <p:cNvGraphicFramePr/>
          <p:nvPr>
            <p:extLst>
              <p:ext uri="{D42A27DB-BD31-4B8C-83A1-F6EECF244321}">
                <p14:modId xmlns:p14="http://schemas.microsoft.com/office/powerpoint/2010/main" val="779520878"/>
              </p:ext>
            </p:extLst>
          </p:nvPr>
        </p:nvGraphicFramePr>
        <p:xfrm>
          <a:off x="3357554" y="4572008"/>
          <a:ext cx="2714644" cy="135732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2" name="Диаграмма 11"/>
          <p:cNvGraphicFramePr/>
          <p:nvPr>
            <p:extLst>
              <p:ext uri="{D42A27DB-BD31-4B8C-83A1-F6EECF244321}">
                <p14:modId xmlns:p14="http://schemas.microsoft.com/office/powerpoint/2010/main" val="4046720899"/>
              </p:ext>
            </p:extLst>
          </p:nvPr>
        </p:nvGraphicFramePr>
        <p:xfrm>
          <a:off x="6215074" y="4500570"/>
          <a:ext cx="2571768" cy="150019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3" name="Диаграмма 12"/>
          <p:cNvGraphicFramePr/>
          <p:nvPr>
            <p:extLst>
              <p:ext uri="{D42A27DB-BD31-4B8C-83A1-F6EECF244321}">
                <p14:modId xmlns:p14="http://schemas.microsoft.com/office/powerpoint/2010/main" val="3000243613"/>
              </p:ext>
            </p:extLst>
          </p:nvPr>
        </p:nvGraphicFramePr>
        <p:xfrm>
          <a:off x="571472" y="4500570"/>
          <a:ext cx="2714644" cy="1500198"/>
        </p:xfrm>
        <a:graphic>
          <a:graphicData uri="http://schemas.openxmlformats.org/drawingml/2006/chart">
            <c:chart xmlns:c="http://schemas.openxmlformats.org/drawingml/2006/chart" xmlns:r="http://schemas.openxmlformats.org/officeDocument/2006/relationships" r:id="rId11"/>
          </a:graphicData>
        </a:graphic>
      </p:graphicFrame>
      <p:sp>
        <p:nvSpPr>
          <p:cNvPr id="14" name="Прямоугольник 13"/>
          <p:cNvSpPr/>
          <p:nvPr/>
        </p:nvSpPr>
        <p:spPr>
          <a:xfrm>
            <a:off x="2214546" y="1404746"/>
            <a:ext cx="1143008" cy="215444"/>
          </a:xfrm>
          <a:prstGeom prst="rect">
            <a:avLst/>
          </a:prstGeom>
        </p:spPr>
        <p:txBody>
          <a:bodyPr wrap="square">
            <a:spAutoFit/>
          </a:bodyPr>
          <a:lstStyle/>
          <a:p>
            <a:r>
              <a:rPr lang="ru-RU" sz="800" b="1" dirty="0" smtClean="0">
                <a:solidFill>
                  <a:srgbClr val="CE2284"/>
                </a:solidFill>
                <a:latin typeface="Times New Roman" pitchFamily="18" charset="0"/>
                <a:cs typeface="Angsana New" pitchFamily="18" charset="-34"/>
              </a:rPr>
              <a:t>2354 получателя </a:t>
            </a:r>
            <a:endParaRPr lang="ru-RU" b="1" dirty="0" smtClean="0">
              <a:solidFill>
                <a:srgbClr val="CE2284"/>
              </a:solidFill>
              <a:latin typeface="Times New Roman" pitchFamily="18" charset="0"/>
              <a:cs typeface="Angsana New" pitchFamily="18" charset="-34"/>
            </a:endParaRPr>
          </a:p>
        </p:txBody>
      </p:sp>
      <p:sp>
        <p:nvSpPr>
          <p:cNvPr id="15" name="Прямоугольник 14"/>
          <p:cNvSpPr/>
          <p:nvPr/>
        </p:nvSpPr>
        <p:spPr>
          <a:xfrm>
            <a:off x="4786314" y="1543037"/>
            <a:ext cx="1643074" cy="215444"/>
          </a:xfrm>
          <a:prstGeom prst="rect">
            <a:avLst/>
          </a:prstGeom>
        </p:spPr>
        <p:txBody>
          <a:bodyPr wrap="square">
            <a:spAutoFit/>
          </a:bodyPr>
          <a:lstStyle/>
          <a:p>
            <a:r>
              <a:rPr lang="ru-RU" sz="800" b="1" dirty="0" smtClean="0">
                <a:solidFill>
                  <a:srgbClr val="CE2284"/>
                </a:solidFill>
                <a:latin typeface="Times New Roman" pitchFamily="18" charset="0"/>
                <a:cs typeface="Angsana New" pitchFamily="18" charset="-34"/>
              </a:rPr>
              <a:t>2 225 получателя </a:t>
            </a:r>
            <a:endParaRPr lang="ru-RU" b="1" dirty="0" smtClean="0">
              <a:solidFill>
                <a:srgbClr val="CE2284"/>
              </a:solidFill>
              <a:latin typeface="Times New Roman" pitchFamily="18" charset="0"/>
              <a:cs typeface="Angsana New" pitchFamily="18" charset="-34"/>
            </a:endParaRPr>
          </a:p>
        </p:txBody>
      </p:sp>
      <p:sp>
        <p:nvSpPr>
          <p:cNvPr id="16" name="Прямоугольник 15"/>
          <p:cNvSpPr/>
          <p:nvPr/>
        </p:nvSpPr>
        <p:spPr>
          <a:xfrm>
            <a:off x="7643834" y="1428736"/>
            <a:ext cx="1857388" cy="215444"/>
          </a:xfrm>
          <a:prstGeom prst="rect">
            <a:avLst/>
          </a:prstGeom>
        </p:spPr>
        <p:txBody>
          <a:bodyPr wrap="square">
            <a:spAutoFit/>
          </a:bodyPr>
          <a:lstStyle/>
          <a:p>
            <a:r>
              <a:rPr lang="ru-RU" sz="800" b="1" dirty="0" smtClean="0">
                <a:solidFill>
                  <a:srgbClr val="CE2284"/>
                </a:solidFill>
                <a:latin typeface="Times New Roman" pitchFamily="18" charset="0"/>
                <a:cs typeface="Angsana New" pitchFamily="18" charset="-34"/>
              </a:rPr>
              <a:t>48 924 получателя </a:t>
            </a:r>
            <a:endParaRPr lang="ru-RU" b="1" dirty="0" smtClean="0">
              <a:solidFill>
                <a:srgbClr val="CE2284"/>
              </a:solidFill>
              <a:latin typeface="Times New Roman" pitchFamily="18" charset="0"/>
              <a:cs typeface="Angsana New" pitchFamily="18" charset="-34"/>
            </a:endParaRPr>
          </a:p>
        </p:txBody>
      </p:sp>
      <p:sp>
        <p:nvSpPr>
          <p:cNvPr id="17" name="Прямоугольник 16"/>
          <p:cNvSpPr/>
          <p:nvPr/>
        </p:nvSpPr>
        <p:spPr>
          <a:xfrm>
            <a:off x="2143108" y="3111638"/>
            <a:ext cx="1571636" cy="215444"/>
          </a:xfrm>
          <a:prstGeom prst="rect">
            <a:avLst/>
          </a:prstGeom>
        </p:spPr>
        <p:txBody>
          <a:bodyPr wrap="square">
            <a:spAutoFit/>
          </a:bodyPr>
          <a:lstStyle/>
          <a:p>
            <a:r>
              <a:rPr lang="ru-RU" sz="800" b="1" dirty="0" smtClean="0">
                <a:solidFill>
                  <a:srgbClr val="E13A0D"/>
                </a:solidFill>
                <a:latin typeface="Times New Roman" pitchFamily="18" charset="0"/>
                <a:cs typeface="Times New Roman" pitchFamily="18" charset="0"/>
              </a:rPr>
              <a:t>1 674 получателей  </a:t>
            </a:r>
            <a:endParaRPr lang="ru-RU" b="1" dirty="0" smtClean="0">
              <a:solidFill>
                <a:srgbClr val="E13A0D"/>
              </a:solidFill>
              <a:latin typeface="Times New Roman" pitchFamily="18" charset="0"/>
              <a:cs typeface="Times New Roman" pitchFamily="18" charset="0"/>
            </a:endParaRPr>
          </a:p>
        </p:txBody>
      </p:sp>
      <p:sp>
        <p:nvSpPr>
          <p:cNvPr id="18" name="Прямоугольник 17"/>
          <p:cNvSpPr/>
          <p:nvPr/>
        </p:nvSpPr>
        <p:spPr>
          <a:xfrm>
            <a:off x="5072066" y="3168264"/>
            <a:ext cx="1571636" cy="215444"/>
          </a:xfrm>
          <a:prstGeom prst="rect">
            <a:avLst/>
          </a:prstGeom>
        </p:spPr>
        <p:txBody>
          <a:bodyPr wrap="square">
            <a:spAutoFit/>
          </a:bodyPr>
          <a:lstStyle/>
          <a:p>
            <a:r>
              <a:rPr lang="ru-RU" sz="800" b="1" dirty="0" smtClean="0">
                <a:solidFill>
                  <a:srgbClr val="E13A0D"/>
                </a:solidFill>
                <a:latin typeface="Times New Roman" pitchFamily="18" charset="0"/>
                <a:cs typeface="Times New Roman" pitchFamily="18" charset="0"/>
              </a:rPr>
              <a:t>3 757 получателя  </a:t>
            </a:r>
            <a:endParaRPr lang="ru-RU" b="1" dirty="0" smtClean="0">
              <a:solidFill>
                <a:srgbClr val="E13A0D"/>
              </a:solidFill>
              <a:latin typeface="Times New Roman" pitchFamily="18" charset="0"/>
              <a:cs typeface="Times New Roman" pitchFamily="18" charset="0"/>
            </a:endParaRPr>
          </a:p>
        </p:txBody>
      </p:sp>
      <p:sp>
        <p:nvSpPr>
          <p:cNvPr id="19" name="Прямоугольник 18"/>
          <p:cNvSpPr/>
          <p:nvPr/>
        </p:nvSpPr>
        <p:spPr>
          <a:xfrm>
            <a:off x="7786710" y="3213556"/>
            <a:ext cx="1571636" cy="215444"/>
          </a:xfrm>
          <a:prstGeom prst="rect">
            <a:avLst/>
          </a:prstGeom>
        </p:spPr>
        <p:txBody>
          <a:bodyPr wrap="square">
            <a:spAutoFit/>
          </a:bodyPr>
          <a:lstStyle/>
          <a:p>
            <a:r>
              <a:rPr lang="ru-RU" sz="800" b="1" dirty="0" smtClean="0">
                <a:solidFill>
                  <a:srgbClr val="E13A0D"/>
                </a:solidFill>
                <a:latin typeface="Times New Roman" pitchFamily="18" charset="0"/>
                <a:cs typeface="Times New Roman" pitchFamily="18" charset="0"/>
              </a:rPr>
              <a:t>16 996 получателей  </a:t>
            </a:r>
            <a:endParaRPr lang="ru-RU" b="1" dirty="0" smtClean="0">
              <a:solidFill>
                <a:srgbClr val="E13A0D"/>
              </a:solidFill>
              <a:latin typeface="Times New Roman" pitchFamily="18" charset="0"/>
              <a:cs typeface="Times New Roman" pitchFamily="18" charset="0"/>
            </a:endParaRPr>
          </a:p>
        </p:txBody>
      </p:sp>
      <p:sp>
        <p:nvSpPr>
          <p:cNvPr id="20" name="Прямоугольник 19"/>
          <p:cNvSpPr/>
          <p:nvPr/>
        </p:nvSpPr>
        <p:spPr>
          <a:xfrm>
            <a:off x="2319322" y="4857760"/>
            <a:ext cx="1285884" cy="215444"/>
          </a:xfrm>
          <a:prstGeom prst="rect">
            <a:avLst/>
          </a:prstGeom>
        </p:spPr>
        <p:txBody>
          <a:bodyPr wrap="square">
            <a:spAutoFit/>
          </a:bodyPr>
          <a:lstStyle/>
          <a:p>
            <a:r>
              <a:rPr lang="ru-RU" sz="800" b="1" dirty="0" smtClean="0">
                <a:solidFill>
                  <a:srgbClr val="F696FF"/>
                </a:solidFill>
                <a:latin typeface="Times New Roman" pitchFamily="18" charset="0"/>
                <a:cs typeface="Angsana New" pitchFamily="18" charset="-34"/>
              </a:rPr>
              <a:t>1 058 получателей  </a:t>
            </a:r>
            <a:endParaRPr lang="ru-RU" b="1" dirty="0" smtClean="0">
              <a:solidFill>
                <a:srgbClr val="F696FF"/>
              </a:solidFill>
              <a:latin typeface="Times New Roman" pitchFamily="18" charset="0"/>
              <a:cs typeface="Angsana New" pitchFamily="18" charset="-34"/>
            </a:endParaRPr>
          </a:p>
        </p:txBody>
      </p:sp>
      <p:sp>
        <p:nvSpPr>
          <p:cNvPr id="22" name="Прямоугольник 21"/>
          <p:cNvSpPr/>
          <p:nvPr/>
        </p:nvSpPr>
        <p:spPr>
          <a:xfrm>
            <a:off x="4929190" y="4856630"/>
            <a:ext cx="1500198" cy="215444"/>
          </a:xfrm>
          <a:prstGeom prst="rect">
            <a:avLst/>
          </a:prstGeom>
        </p:spPr>
        <p:txBody>
          <a:bodyPr wrap="square">
            <a:spAutoFit/>
          </a:bodyPr>
          <a:lstStyle/>
          <a:p>
            <a:r>
              <a:rPr lang="ru-RU" sz="800" b="1" dirty="0" smtClean="0">
                <a:solidFill>
                  <a:srgbClr val="F696FF"/>
                </a:solidFill>
                <a:latin typeface="Times New Roman" pitchFamily="18" charset="0"/>
                <a:cs typeface="Angsana New" pitchFamily="18" charset="-34"/>
              </a:rPr>
              <a:t>27 383 получателя  </a:t>
            </a:r>
            <a:endParaRPr lang="ru-RU" b="1" dirty="0" smtClean="0">
              <a:solidFill>
                <a:srgbClr val="F696FF"/>
              </a:solidFill>
              <a:latin typeface="Times New Roman" pitchFamily="18" charset="0"/>
              <a:cs typeface="Angsana New" pitchFamily="18" charset="-34"/>
            </a:endParaRPr>
          </a:p>
        </p:txBody>
      </p:sp>
      <p:sp>
        <p:nvSpPr>
          <p:cNvPr id="24" name="Прямоугольник 23"/>
          <p:cNvSpPr/>
          <p:nvPr/>
        </p:nvSpPr>
        <p:spPr>
          <a:xfrm>
            <a:off x="7786710" y="4754712"/>
            <a:ext cx="1571636" cy="215444"/>
          </a:xfrm>
          <a:prstGeom prst="rect">
            <a:avLst/>
          </a:prstGeom>
        </p:spPr>
        <p:txBody>
          <a:bodyPr wrap="square">
            <a:spAutoFit/>
          </a:bodyPr>
          <a:lstStyle/>
          <a:p>
            <a:r>
              <a:rPr lang="ru-RU" sz="800" b="1" dirty="0" smtClean="0">
                <a:solidFill>
                  <a:srgbClr val="F696FF"/>
                </a:solidFill>
                <a:latin typeface="Times New Roman" pitchFamily="18" charset="0"/>
                <a:cs typeface="Angsana New" pitchFamily="18" charset="-34"/>
              </a:rPr>
              <a:t>3 758 получателей  </a:t>
            </a:r>
            <a:endParaRPr lang="ru-RU" b="1" dirty="0" smtClean="0">
              <a:solidFill>
                <a:srgbClr val="F696FF"/>
              </a:solidFill>
              <a:latin typeface="Times New Roman" pitchFamily="18" charset="0"/>
              <a:cs typeface="Angsana New" pitchFamily="18" charset="-34"/>
            </a:endParaRPr>
          </a:p>
        </p:txBody>
      </p:sp>
      <p:sp>
        <p:nvSpPr>
          <p:cNvPr id="26" name="Прямоугольник 25"/>
          <p:cNvSpPr/>
          <p:nvPr/>
        </p:nvSpPr>
        <p:spPr>
          <a:xfrm>
            <a:off x="0" y="6072206"/>
            <a:ext cx="9144000" cy="430887"/>
          </a:xfrm>
          <a:prstGeom prst="rect">
            <a:avLst/>
          </a:prstGeom>
        </p:spPr>
        <p:txBody>
          <a:bodyPr wrap="square">
            <a:spAutoFit/>
          </a:bodyPr>
          <a:lstStyle/>
          <a:p>
            <a:pPr algn="ctr"/>
            <a:r>
              <a:rPr lang="ru-RU" sz="1100" dirty="0" smtClean="0">
                <a:latin typeface="Times New Roman" pitchFamily="18" charset="0"/>
                <a:cs typeface="Times New Roman" pitchFamily="18" charset="0"/>
              </a:rPr>
              <a:t>Доля  граждан, имеющих заслуги перед государством и областью, получивших меры социальной поддержки, от общей численности таких граждан, обратившихся в учреждения социальной защиты населения области – </a:t>
            </a:r>
            <a:r>
              <a:rPr lang="ru-RU" sz="1100" b="1" dirty="0" smtClean="0">
                <a:latin typeface="Times New Roman" pitchFamily="18" charset="0"/>
                <a:cs typeface="Times New Roman" pitchFamily="18" charset="0"/>
              </a:rPr>
              <a:t>100 %</a:t>
            </a:r>
            <a:endParaRPr lang="ru-RU" sz="1100" b="1" dirty="0">
              <a:latin typeface="Times New Roman" pitchFamily="18" charset="0"/>
              <a:cs typeface="Times New Roman" pitchFamily="18" charset="0"/>
            </a:endParaRPr>
          </a:p>
        </p:txBody>
      </p:sp>
      <p:graphicFrame>
        <p:nvGraphicFramePr>
          <p:cNvPr id="23" name="Диаграмма 22"/>
          <p:cNvGraphicFramePr/>
          <p:nvPr>
            <p:extLst>
              <p:ext uri="{D42A27DB-BD31-4B8C-83A1-F6EECF244321}">
                <p14:modId xmlns:p14="http://schemas.microsoft.com/office/powerpoint/2010/main" val="1281142524"/>
              </p:ext>
            </p:extLst>
          </p:nvPr>
        </p:nvGraphicFramePr>
        <p:xfrm>
          <a:off x="571472" y="2857496"/>
          <a:ext cx="2714644" cy="1500198"/>
        </p:xfrm>
        <a:graphic>
          <a:graphicData uri="http://schemas.openxmlformats.org/drawingml/2006/chart">
            <c:chart xmlns:c="http://schemas.openxmlformats.org/drawingml/2006/chart" xmlns:r="http://schemas.openxmlformats.org/officeDocument/2006/relationships" r:id="rId12"/>
          </a:graphicData>
        </a:graphic>
      </p:graphicFrame>
      <p:sp>
        <p:nvSpPr>
          <p:cNvPr id="27" name="Прямоугольник 26"/>
          <p:cNvSpPr/>
          <p:nvPr/>
        </p:nvSpPr>
        <p:spPr>
          <a:xfrm>
            <a:off x="357126" y="214290"/>
            <a:ext cx="8786874" cy="584775"/>
          </a:xfrm>
          <a:prstGeom prst="rect">
            <a:avLst/>
          </a:prstGeom>
        </p:spPr>
        <p:txBody>
          <a:bodyPr wrap="square">
            <a:spAutoFit/>
          </a:bodyPr>
          <a:lstStyle/>
          <a:p>
            <a:pPr algn="ctr"/>
            <a:r>
              <a:rPr lang="ru-RU" sz="1600" b="1" dirty="0" smtClean="0">
                <a:solidFill>
                  <a:schemeClr val="tx1">
                    <a:lumMod val="65000"/>
                    <a:lumOff val="35000"/>
                  </a:schemeClr>
                </a:solidFill>
                <a:latin typeface="Times New Roman" pitchFamily="18" charset="0"/>
                <a:cs typeface="Angsana New" pitchFamily="18" charset="-34"/>
              </a:rPr>
              <a:t>Расходы областного бюджета в 2018 году, направленные на социальную поддержку граждан, имеющих заслуги перед Российской Федерацией и Амурской областью</a:t>
            </a:r>
          </a:p>
        </p:txBody>
      </p:sp>
      <p:sp>
        <p:nvSpPr>
          <p:cNvPr id="25" name="Номер слайда 24"/>
          <p:cNvSpPr>
            <a:spLocks noGrp="1"/>
          </p:cNvSpPr>
          <p:nvPr>
            <p:ph type="sldNum" sz="quarter" idx="12"/>
          </p:nvPr>
        </p:nvSpPr>
        <p:spPr/>
        <p:txBody>
          <a:bodyPr/>
          <a:lstStyle/>
          <a:p>
            <a:fld id="{34AAB390-896A-4703-BE4C-2EDB5FA2DF14}" type="slidenum">
              <a:rPr lang="ru-RU" smtClean="0"/>
              <a:pPr/>
              <a:t>27</a:t>
            </a:fld>
            <a:endParaRPr lang="ru-R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royan\Desktop\Без имени-1.jpg"/>
          <p:cNvPicPr>
            <a:picLocks noGrp="1" noChangeAspect="1" noChangeArrowheads="1"/>
          </p:cNvPicPr>
          <p:nvPr>
            <p:ph idx="1"/>
          </p:nvPr>
        </p:nvPicPr>
        <p:blipFill>
          <a:blip r:embed="rId2" cstate="print"/>
          <a:srcRect/>
          <a:stretch>
            <a:fillRect/>
          </a:stretch>
        </p:blipFill>
        <p:spPr bwMode="auto">
          <a:xfrm>
            <a:off x="-411177" y="-24"/>
            <a:ext cx="9698085" cy="6858000"/>
          </a:xfrm>
          <a:prstGeom prst="rect">
            <a:avLst/>
          </a:prstGeom>
          <a:noFill/>
        </p:spPr>
      </p:pic>
      <p:sp>
        <p:nvSpPr>
          <p:cNvPr id="2" name="Заголовок 1"/>
          <p:cNvSpPr>
            <a:spLocks noGrp="1"/>
          </p:cNvSpPr>
          <p:nvPr>
            <p:ph type="title"/>
          </p:nvPr>
        </p:nvSpPr>
        <p:spPr>
          <a:xfrm flipH="1">
            <a:off x="-785850" y="274638"/>
            <a:ext cx="285752" cy="1439850"/>
          </a:xfrm>
        </p:spPr>
        <p:txBody>
          <a:bodyPr>
            <a:normAutofit/>
          </a:bodyPr>
          <a:lstStyle/>
          <a:p>
            <a:endParaRPr lang="ru-RU" sz="100" dirty="0"/>
          </a:p>
        </p:txBody>
      </p:sp>
      <p:graphicFrame>
        <p:nvGraphicFramePr>
          <p:cNvPr id="5" name="Диаграмма 4"/>
          <p:cNvGraphicFramePr/>
          <p:nvPr>
            <p:extLst>
              <p:ext uri="{D42A27DB-BD31-4B8C-83A1-F6EECF244321}">
                <p14:modId xmlns:p14="http://schemas.microsoft.com/office/powerpoint/2010/main" val="1630119291"/>
              </p:ext>
            </p:extLst>
          </p:nvPr>
        </p:nvGraphicFramePr>
        <p:xfrm>
          <a:off x="357158" y="2214554"/>
          <a:ext cx="2643206" cy="10715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nvGraphicFramePr>
        <p:xfrm>
          <a:off x="357158" y="3071810"/>
          <a:ext cx="2571768" cy="2857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Диаграмма 7"/>
          <p:cNvGraphicFramePr/>
          <p:nvPr>
            <p:extLst>
              <p:ext uri="{D42A27DB-BD31-4B8C-83A1-F6EECF244321}">
                <p14:modId xmlns:p14="http://schemas.microsoft.com/office/powerpoint/2010/main" val="2761467983"/>
              </p:ext>
            </p:extLst>
          </p:nvPr>
        </p:nvGraphicFramePr>
        <p:xfrm>
          <a:off x="3214678" y="2143116"/>
          <a:ext cx="2643206" cy="114300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Диаграмма 9"/>
          <p:cNvGraphicFramePr/>
          <p:nvPr/>
        </p:nvGraphicFramePr>
        <p:xfrm>
          <a:off x="3214678" y="3071810"/>
          <a:ext cx="2571768" cy="2857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Диаграмма 10"/>
          <p:cNvGraphicFramePr/>
          <p:nvPr>
            <p:extLst>
              <p:ext uri="{D42A27DB-BD31-4B8C-83A1-F6EECF244321}">
                <p14:modId xmlns:p14="http://schemas.microsoft.com/office/powerpoint/2010/main" val="540843102"/>
              </p:ext>
            </p:extLst>
          </p:nvPr>
        </p:nvGraphicFramePr>
        <p:xfrm>
          <a:off x="6072198" y="2214554"/>
          <a:ext cx="2643206" cy="107157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3" name="Диаграмма 12"/>
          <p:cNvGraphicFramePr/>
          <p:nvPr/>
        </p:nvGraphicFramePr>
        <p:xfrm>
          <a:off x="6072198" y="3071810"/>
          <a:ext cx="2571768" cy="28575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4" name="Диаграмма 13"/>
          <p:cNvGraphicFramePr/>
          <p:nvPr>
            <p:extLst>
              <p:ext uri="{D42A27DB-BD31-4B8C-83A1-F6EECF244321}">
                <p14:modId xmlns:p14="http://schemas.microsoft.com/office/powerpoint/2010/main" val="772860613"/>
              </p:ext>
            </p:extLst>
          </p:nvPr>
        </p:nvGraphicFramePr>
        <p:xfrm>
          <a:off x="357158" y="4714885"/>
          <a:ext cx="2643206" cy="64294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6" name="Диаграмма 15"/>
          <p:cNvGraphicFramePr/>
          <p:nvPr/>
        </p:nvGraphicFramePr>
        <p:xfrm>
          <a:off x="357158" y="5438017"/>
          <a:ext cx="2571768" cy="28575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7" name="Диаграмма 16"/>
          <p:cNvGraphicFramePr/>
          <p:nvPr>
            <p:extLst>
              <p:ext uri="{D42A27DB-BD31-4B8C-83A1-F6EECF244321}">
                <p14:modId xmlns:p14="http://schemas.microsoft.com/office/powerpoint/2010/main" val="451536160"/>
              </p:ext>
            </p:extLst>
          </p:nvPr>
        </p:nvGraphicFramePr>
        <p:xfrm>
          <a:off x="3141575" y="4725144"/>
          <a:ext cx="2643206" cy="437381"/>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9" name="Диаграмма 18"/>
          <p:cNvGraphicFramePr/>
          <p:nvPr/>
        </p:nvGraphicFramePr>
        <p:xfrm>
          <a:off x="3214678" y="5438017"/>
          <a:ext cx="2571768" cy="285752"/>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0" name="Диаграмма 19"/>
          <p:cNvGraphicFramePr/>
          <p:nvPr>
            <p:extLst>
              <p:ext uri="{D42A27DB-BD31-4B8C-83A1-F6EECF244321}">
                <p14:modId xmlns:p14="http://schemas.microsoft.com/office/powerpoint/2010/main" val="4253558071"/>
              </p:ext>
            </p:extLst>
          </p:nvPr>
        </p:nvGraphicFramePr>
        <p:xfrm>
          <a:off x="6000728" y="4653136"/>
          <a:ext cx="2643206" cy="723133"/>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2" name="Диаграмма 21"/>
          <p:cNvGraphicFramePr/>
          <p:nvPr/>
        </p:nvGraphicFramePr>
        <p:xfrm>
          <a:off x="6072198" y="5438017"/>
          <a:ext cx="2571768" cy="285752"/>
        </p:xfrm>
        <a:graphic>
          <a:graphicData uri="http://schemas.openxmlformats.org/drawingml/2006/chart">
            <c:chart xmlns:c="http://schemas.openxmlformats.org/drawingml/2006/chart" xmlns:r="http://schemas.openxmlformats.org/officeDocument/2006/relationships" r:id="rId14"/>
          </a:graphicData>
        </a:graphic>
      </p:graphicFrame>
      <p:sp>
        <p:nvSpPr>
          <p:cNvPr id="23" name="Прямоугольник 22"/>
          <p:cNvSpPr/>
          <p:nvPr/>
        </p:nvSpPr>
        <p:spPr>
          <a:xfrm>
            <a:off x="285720" y="3357562"/>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4" name="Прямоугольник 23"/>
          <p:cNvSpPr/>
          <p:nvPr/>
        </p:nvSpPr>
        <p:spPr>
          <a:xfrm>
            <a:off x="3143240" y="3357562"/>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5" name="Прямоугольник 24"/>
          <p:cNvSpPr/>
          <p:nvPr/>
        </p:nvSpPr>
        <p:spPr>
          <a:xfrm>
            <a:off x="6000760" y="3357562"/>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6" name="Прямоугольник 25"/>
          <p:cNvSpPr/>
          <p:nvPr/>
        </p:nvSpPr>
        <p:spPr>
          <a:xfrm>
            <a:off x="357158" y="5786454"/>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7" name="Прямоугольник 26"/>
          <p:cNvSpPr/>
          <p:nvPr/>
        </p:nvSpPr>
        <p:spPr>
          <a:xfrm>
            <a:off x="3143240" y="5786454"/>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8" name="Прямоугольник 27"/>
          <p:cNvSpPr/>
          <p:nvPr/>
        </p:nvSpPr>
        <p:spPr>
          <a:xfrm>
            <a:off x="6000760" y="5786454"/>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9" name="Номер слайда 28"/>
          <p:cNvSpPr>
            <a:spLocks noGrp="1"/>
          </p:cNvSpPr>
          <p:nvPr>
            <p:ph type="sldNum" sz="quarter" idx="12"/>
          </p:nvPr>
        </p:nvSpPr>
        <p:spPr/>
        <p:txBody>
          <a:bodyPr/>
          <a:lstStyle/>
          <a:p>
            <a:fld id="{34AAB390-896A-4703-BE4C-2EDB5FA2DF14}" type="slidenum">
              <a:rPr lang="ru-RU" smtClean="0"/>
              <a:pPr/>
              <a:t>28</a:t>
            </a:fld>
            <a:endParaRPr lang="ru-RU"/>
          </a:p>
        </p:txBody>
      </p:sp>
      <p:sp>
        <p:nvSpPr>
          <p:cNvPr id="31" name="Прямоугольник 30"/>
          <p:cNvSpPr/>
          <p:nvPr/>
        </p:nvSpPr>
        <p:spPr>
          <a:xfrm>
            <a:off x="285720" y="428604"/>
            <a:ext cx="8358214" cy="646331"/>
          </a:xfrm>
          <a:prstGeom prst="rect">
            <a:avLst/>
          </a:prstGeom>
        </p:spPr>
        <p:txBody>
          <a:bodyPr wrap="square">
            <a:spAutoFit/>
          </a:bodyPr>
          <a:lstStyle/>
          <a:p>
            <a:r>
              <a:rPr lang="ru-RU" dirty="0" smtClean="0">
                <a:latin typeface="Segoe UI Light" pitchFamily="34" charset="0"/>
                <a:cs typeface="Angsana New" pitchFamily="18" charset="-34"/>
              </a:rPr>
              <a:t>Государственная программа «Развитие и сохранение культуры и</a:t>
            </a:r>
          </a:p>
          <a:p>
            <a:r>
              <a:rPr lang="ru-RU" dirty="0" smtClean="0">
                <a:latin typeface="Segoe UI Light" pitchFamily="34" charset="0"/>
                <a:cs typeface="Angsana New" pitchFamily="18" charset="-34"/>
              </a:rPr>
              <a:t>искусства Амурской области».</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descr="images (1).jpg"/>
          <p:cNvPicPr>
            <a:picLocks noChangeAspect="1"/>
          </p:cNvPicPr>
          <p:nvPr/>
        </p:nvPicPr>
        <p:blipFill>
          <a:blip r:embed="rId2" cstate="print"/>
          <a:stretch>
            <a:fillRect/>
          </a:stretch>
        </p:blipFill>
        <p:spPr>
          <a:xfrm>
            <a:off x="3071802" y="1357298"/>
            <a:ext cx="2143125" cy="4214842"/>
          </a:xfrm>
          <a:prstGeom prst="rect">
            <a:avLst/>
          </a:prstGeom>
        </p:spPr>
      </p:pic>
      <p:sp>
        <p:nvSpPr>
          <p:cNvPr id="2" name="Заголовок 1"/>
          <p:cNvSpPr>
            <a:spLocks noGrp="1"/>
          </p:cNvSpPr>
          <p:nvPr>
            <p:ph type="title"/>
          </p:nvPr>
        </p:nvSpPr>
        <p:spPr/>
        <p:txBody>
          <a:bodyPr>
            <a:normAutofit fontScale="90000"/>
          </a:bodyPr>
          <a:lstStyle/>
          <a:p>
            <a:r>
              <a:rPr lang="ru-RU" sz="2000" dirty="0" smtClean="0">
                <a:solidFill>
                  <a:srgbClr val="CE2284"/>
                </a:solidFill>
                <a:latin typeface="Proxima Nova Lt" pitchFamily="50" charset="0"/>
                <a:cs typeface="Angsana New" pitchFamily="18" charset="-34"/>
              </a:rPr>
              <a:t>Государственная программа «Охрана окружающей среды Амурской области»</a:t>
            </a:r>
            <a:r>
              <a:rPr lang="ru-RU" dirty="0" smtClean="0">
                <a:solidFill>
                  <a:srgbClr val="CE2284"/>
                </a:solidFill>
                <a:latin typeface="Proxima Nova Lt" pitchFamily="50" charset="0"/>
                <a:cs typeface="Angsana New" pitchFamily="18" charset="-34"/>
              </a:rPr>
              <a:t/>
            </a:r>
            <a:br>
              <a:rPr lang="ru-RU" dirty="0" smtClean="0">
                <a:solidFill>
                  <a:srgbClr val="CE2284"/>
                </a:solidFill>
                <a:latin typeface="Proxima Nova Lt" pitchFamily="50" charset="0"/>
                <a:cs typeface="Angsana New" pitchFamily="18" charset="-34"/>
              </a:rPr>
            </a:br>
            <a:endParaRPr lang="ru-RU" dirty="0"/>
          </a:p>
        </p:txBody>
      </p:sp>
      <p:sp>
        <p:nvSpPr>
          <p:cNvPr id="5" name="Прямоугольник 4"/>
          <p:cNvSpPr/>
          <p:nvPr/>
        </p:nvSpPr>
        <p:spPr>
          <a:xfrm>
            <a:off x="357158" y="1428736"/>
            <a:ext cx="2928942" cy="430887"/>
          </a:xfrm>
          <a:prstGeom prst="rect">
            <a:avLst/>
          </a:prstGeom>
        </p:spPr>
        <p:txBody>
          <a:bodyPr wrap="square">
            <a:spAutoFit/>
          </a:bodyPr>
          <a:lstStyle/>
          <a:p>
            <a:pPr algn="ctr"/>
            <a:r>
              <a:rPr lang="ru-RU" sz="1100" b="1" dirty="0" smtClean="0">
                <a:latin typeface="Arial Narrow" pitchFamily="34" charset="0"/>
                <a:cs typeface="Browallia New" pitchFamily="34" charset="-34"/>
              </a:rPr>
              <a:t>Развитие водохозяйственного комплекса, млн. руб.</a:t>
            </a:r>
          </a:p>
        </p:txBody>
      </p:sp>
      <p:graphicFrame>
        <p:nvGraphicFramePr>
          <p:cNvPr id="6" name="Диаграмма 5"/>
          <p:cNvGraphicFramePr/>
          <p:nvPr/>
        </p:nvGraphicFramePr>
        <p:xfrm>
          <a:off x="571472" y="1571612"/>
          <a:ext cx="2428892" cy="1500198"/>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4286248" y="1214422"/>
            <a:ext cx="4857752" cy="600164"/>
          </a:xfrm>
          <a:prstGeom prst="rect">
            <a:avLst/>
          </a:prstGeom>
        </p:spPr>
        <p:txBody>
          <a:bodyPr wrap="square">
            <a:spAutoFit/>
          </a:bodyPr>
          <a:lstStyle/>
          <a:p>
            <a:pPr algn="ctr"/>
            <a:r>
              <a:rPr lang="ru-RU" sz="1100" b="1" dirty="0" smtClean="0">
                <a:latin typeface="Arial Narrow" pitchFamily="34" charset="0"/>
                <a:cs typeface="Browallia New" pitchFamily="34" charset="-34"/>
              </a:rPr>
              <a:t>Совершенствование условий функционирования системы особо охраняемых природных территорий и системы охраны объектов животного мира Амурской области, млн. руб.</a:t>
            </a:r>
          </a:p>
        </p:txBody>
      </p:sp>
      <p:graphicFrame>
        <p:nvGraphicFramePr>
          <p:cNvPr id="8" name="Диаграмма 7"/>
          <p:cNvGraphicFramePr/>
          <p:nvPr/>
        </p:nvGraphicFramePr>
        <p:xfrm>
          <a:off x="5572132" y="1643050"/>
          <a:ext cx="2428892" cy="1500198"/>
        </p:xfrm>
        <a:graphic>
          <a:graphicData uri="http://schemas.openxmlformats.org/drawingml/2006/chart">
            <c:chart xmlns:c="http://schemas.openxmlformats.org/drawingml/2006/chart" xmlns:r="http://schemas.openxmlformats.org/officeDocument/2006/relationships" r:id="rId4"/>
          </a:graphicData>
        </a:graphic>
      </p:graphicFrame>
      <p:sp>
        <p:nvSpPr>
          <p:cNvPr id="9" name="Прямоугольник 8"/>
          <p:cNvSpPr/>
          <p:nvPr/>
        </p:nvSpPr>
        <p:spPr>
          <a:xfrm>
            <a:off x="0" y="3786190"/>
            <a:ext cx="3357586" cy="430887"/>
          </a:xfrm>
          <a:prstGeom prst="rect">
            <a:avLst/>
          </a:prstGeom>
        </p:spPr>
        <p:txBody>
          <a:bodyPr wrap="square">
            <a:spAutoFit/>
          </a:bodyPr>
          <a:lstStyle/>
          <a:p>
            <a:pPr algn="ctr"/>
            <a:r>
              <a:rPr lang="ru-RU" sz="1100" b="1" dirty="0" smtClean="0">
                <a:latin typeface="Arial Narrow" pitchFamily="34" charset="0"/>
                <a:cs typeface="Browallia New" pitchFamily="34" charset="-34"/>
              </a:rPr>
              <a:t>Развитие лесного хозяйства в Амурской области, млн. руб.</a:t>
            </a:r>
          </a:p>
        </p:txBody>
      </p:sp>
      <p:graphicFrame>
        <p:nvGraphicFramePr>
          <p:cNvPr id="10" name="Диаграмма 9"/>
          <p:cNvGraphicFramePr/>
          <p:nvPr/>
        </p:nvGraphicFramePr>
        <p:xfrm>
          <a:off x="642910" y="4286256"/>
          <a:ext cx="2428892" cy="1500198"/>
        </p:xfrm>
        <a:graphic>
          <a:graphicData uri="http://schemas.openxmlformats.org/drawingml/2006/chart">
            <c:chart xmlns:c="http://schemas.openxmlformats.org/drawingml/2006/chart" xmlns:r="http://schemas.openxmlformats.org/officeDocument/2006/relationships" r:id="rId5"/>
          </a:graphicData>
        </a:graphic>
      </p:graphicFrame>
      <p:sp>
        <p:nvSpPr>
          <p:cNvPr id="11" name="Прямоугольник 10"/>
          <p:cNvSpPr/>
          <p:nvPr/>
        </p:nvSpPr>
        <p:spPr>
          <a:xfrm>
            <a:off x="4786282" y="3714752"/>
            <a:ext cx="4357718" cy="430887"/>
          </a:xfrm>
          <a:prstGeom prst="rect">
            <a:avLst/>
          </a:prstGeom>
        </p:spPr>
        <p:txBody>
          <a:bodyPr wrap="square">
            <a:spAutoFit/>
          </a:bodyPr>
          <a:lstStyle/>
          <a:p>
            <a:pPr algn="ctr"/>
            <a:r>
              <a:rPr lang="ru-RU" sz="1100" b="1" dirty="0" smtClean="0">
                <a:latin typeface="Arial Narrow" pitchFamily="34" charset="0"/>
                <a:cs typeface="Browallia New" pitchFamily="34" charset="-34"/>
              </a:rPr>
              <a:t>Обеспечение реализации основных направлений государственной политики в сфере реализации государственной программы, млн. руб.</a:t>
            </a:r>
          </a:p>
        </p:txBody>
      </p:sp>
      <p:graphicFrame>
        <p:nvGraphicFramePr>
          <p:cNvPr id="12" name="Диаграмма 11"/>
          <p:cNvGraphicFramePr/>
          <p:nvPr/>
        </p:nvGraphicFramePr>
        <p:xfrm>
          <a:off x="5286380" y="4286256"/>
          <a:ext cx="2428892" cy="1500198"/>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C:\Users\piskunova\Desktop\Новая папка\2 слайд без рамки.jpg"/>
          <p:cNvPicPr>
            <a:picLocks noGrp="1" noChangeAspect="1" noChangeArrowheads="1"/>
          </p:cNvPicPr>
          <p:nvPr>
            <p:ph idx="1"/>
          </p:nvPr>
        </p:nvPicPr>
        <p:blipFill>
          <a:blip r:embed="rId2" cstate="print"/>
          <a:srcRect/>
          <a:stretch>
            <a:fillRect/>
          </a:stretch>
        </p:blipFill>
        <p:spPr bwMode="auto">
          <a:xfrm>
            <a:off x="-32" y="0"/>
            <a:ext cx="9046754" cy="6858024"/>
          </a:xfrm>
          <a:prstGeom prst="rect">
            <a:avLst/>
          </a:prstGeom>
          <a:noFill/>
        </p:spPr>
      </p:pic>
      <p:sp>
        <p:nvSpPr>
          <p:cNvPr id="6" name="Прямоугольник 5"/>
          <p:cNvSpPr/>
          <p:nvPr/>
        </p:nvSpPr>
        <p:spPr>
          <a:xfrm>
            <a:off x="4656138" y="2646274"/>
            <a:ext cx="3786214" cy="2123658"/>
          </a:xfrm>
          <a:prstGeom prst="rect">
            <a:avLst/>
          </a:prstGeom>
        </p:spPr>
        <p:txBody>
          <a:bodyPr wrap="square">
            <a:spAutoFit/>
          </a:bodyPr>
          <a:lstStyle/>
          <a:p>
            <a:r>
              <a:rPr lang="ru-RU" sz="1200" b="1" dirty="0" smtClean="0">
                <a:latin typeface="Proxima Nova Lt" pitchFamily="50" charset="0"/>
                <a:cs typeface="Angsana New" pitchFamily="18" charset="-34"/>
              </a:rPr>
              <a:t>«Бюджет для граждан» -</a:t>
            </a:r>
            <a:r>
              <a:rPr lang="ru-RU" sz="1200" dirty="0" smtClean="0">
                <a:latin typeface="Proxima Nova Lt" pitchFamily="50" charset="0"/>
                <a:cs typeface="Angsana New" pitchFamily="18" charset="-34"/>
              </a:rPr>
              <a:t>информационный сборник, который познакомит население области с основными положениями главного финансового документа, а именно с проектом закона «Об исполнении областного бюджета за 2018 год».</a:t>
            </a:r>
          </a:p>
          <a:p>
            <a:endParaRPr lang="ru-RU" sz="1200" dirty="0" smtClean="0">
              <a:latin typeface="Proxima Nova Lt" pitchFamily="50" charset="0"/>
              <a:cs typeface="Angsana New" pitchFamily="18" charset="-34"/>
            </a:endParaRPr>
          </a:p>
          <a:p>
            <a:r>
              <a:rPr lang="ru-RU" sz="1200" dirty="0" smtClean="0">
                <a:latin typeface="Proxima Nova Lt" pitchFamily="50" charset="0"/>
                <a:cs typeface="Angsana New" pitchFamily="18" charset="-34"/>
              </a:rPr>
              <a:t>Он создан специально для того, что бы каждый житель Амурской области был осведомлен, как формируется и расходуется областной бюджет, сколько в бюджет поступает средств и на какие направления они расходуются.</a:t>
            </a:r>
            <a:endParaRPr lang="ru-RU" sz="1200" dirty="0">
              <a:latin typeface="Proxima Nova Lt" pitchFamily="50" charset="0"/>
              <a:cs typeface="Angsana New" pitchFamily="18" charset="-34"/>
            </a:endParaRPr>
          </a:p>
        </p:txBody>
      </p:sp>
      <p:sp>
        <p:nvSpPr>
          <p:cNvPr id="7" name="Прямоугольник 6"/>
          <p:cNvSpPr/>
          <p:nvPr/>
        </p:nvSpPr>
        <p:spPr>
          <a:xfrm>
            <a:off x="4286248" y="642918"/>
            <a:ext cx="3643338" cy="1015663"/>
          </a:xfrm>
          <a:prstGeom prst="rect">
            <a:avLst/>
          </a:prstGeom>
          <a:solidFill>
            <a:schemeClr val="bg1"/>
          </a:solidFill>
        </p:spPr>
        <p:txBody>
          <a:bodyPr wrap="square">
            <a:spAutoFit/>
          </a:bodyPr>
          <a:lstStyle/>
          <a:p>
            <a:r>
              <a:rPr lang="ru-RU" sz="3000" dirty="0" smtClean="0">
                <a:latin typeface="Proxima Nova Th" pitchFamily="50" charset="0"/>
                <a:ea typeface="Tahoma" pitchFamily="34" charset="0"/>
                <a:cs typeface="Times New Roman" pitchFamily="18" charset="0"/>
              </a:rPr>
              <a:t>Что такое «бюджет для граждан»?</a:t>
            </a:r>
            <a:endParaRPr lang="ru-RU" sz="3000" dirty="0">
              <a:latin typeface="Proxima Nova Th" pitchFamily="50" charset="0"/>
            </a:endParaRPr>
          </a:p>
        </p:txBody>
      </p:sp>
      <p:sp>
        <p:nvSpPr>
          <p:cNvPr id="5" name="Номер слайда 4"/>
          <p:cNvSpPr>
            <a:spLocks noGrp="1"/>
          </p:cNvSpPr>
          <p:nvPr>
            <p:ph type="sldNum" sz="quarter" idx="12"/>
          </p:nvPr>
        </p:nvSpPr>
        <p:spPr/>
        <p:txBody>
          <a:bodyPr/>
          <a:lstStyle/>
          <a:p>
            <a:fld id="{34AAB390-896A-4703-BE4C-2EDB5FA2DF14}" type="slidenum">
              <a:rPr lang="ru-RU" smtClean="0"/>
              <a:pPr/>
              <a:t>3</a:t>
            </a:fld>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Рисунок 19" descr="clp1422919.jpg"/>
          <p:cNvPicPr>
            <a:picLocks noChangeAspect="1"/>
          </p:cNvPicPr>
          <p:nvPr/>
        </p:nvPicPr>
        <p:blipFill>
          <a:blip r:embed="rId2" cstate="print"/>
          <a:stretch>
            <a:fillRect/>
          </a:stretch>
        </p:blipFill>
        <p:spPr>
          <a:xfrm>
            <a:off x="6354369" y="285728"/>
            <a:ext cx="2789631" cy="1571636"/>
          </a:xfrm>
          <a:prstGeom prst="rect">
            <a:avLst/>
          </a:prstGeom>
        </p:spPr>
      </p:pic>
      <p:sp>
        <p:nvSpPr>
          <p:cNvPr id="2" name="Заголовок 1"/>
          <p:cNvSpPr>
            <a:spLocks noGrp="1"/>
          </p:cNvSpPr>
          <p:nvPr>
            <p:ph type="title"/>
          </p:nvPr>
        </p:nvSpPr>
        <p:spPr>
          <a:xfrm>
            <a:off x="214282" y="285728"/>
            <a:ext cx="8229600" cy="1143000"/>
          </a:xfrm>
        </p:spPr>
        <p:txBody>
          <a:bodyPr>
            <a:normAutofit fontScale="90000"/>
          </a:bodyPr>
          <a:lstStyle/>
          <a:p>
            <a:r>
              <a:rPr lang="ru-RU" sz="2000" dirty="0" smtClean="0">
                <a:solidFill>
                  <a:srgbClr val="CE2284"/>
                </a:solidFill>
                <a:latin typeface="Proxima Nova Lt" pitchFamily="50" charset="0"/>
                <a:cs typeface="Angsana New" pitchFamily="18" charset="-34"/>
              </a:rPr>
              <a:t>Государственная программа «Охрана окружающей среды Амурской области»</a:t>
            </a:r>
            <a:r>
              <a:rPr lang="ru-RU" dirty="0" smtClean="0">
                <a:solidFill>
                  <a:srgbClr val="CE2284"/>
                </a:solidFill>
                <a:latin typeface="Proxima Nova Lt" pitchFamily="50" charset="0"/>
                <a:cs typeface="Angsana New" pitchFamily="18" charset="-34"/>
              </a:rPr>
              <a:t/>
            </a:r>
            <a:br>
              <a:rPr lang="ru-RU" dirty="0" smtClean="0">
                <a:solidFill>
                  <a:srgbClr val="CE2284"/>
                </a:solidFill>
                <a:latin typeface="Proxima Nova Lt" pitchFamily="50" charset="0"/>
                <a:cs typeface="Angsana New" pitchFamily="18" charset="-34"/>
              </a:rPr>
            </a:br>
            <a:endParaRPr lang="ru-RU" dirty="0"/>
          </a:p>
        </p:txBody>
      </p:sp>
      <p:sp>
        <p:nvSpPr>
          <p:cNvPr id="5" name="Прямоугольник 4"/>
          <p:cNvSpPr/>
          <p:nvPr/>
        </p:nvSpPr>
        <p:spPr>
          <a:xfrm>
            <a:off x="142844" y="1857364"/>
            <a:ext cx="2714644" cy="1708160"/>
          </a:xfrm>
          <a:prstGeom prst="rect">
            <a:avLst/>
          </a:prstGeom>
        </p:spPr>
        <p:txBody>
          <a:bodyPr wrap="square">
            <a:spAutoFit/>
          </a:bodyPr>
          <a:lstStyle/>
          <a:p>
            <a:pPr algn="ctr"/>
            <a:r>
              <a:rPr lang="ru-RU" sz="1100" b="1" dirty="0" smtClean="0">
                <a:latin typeface="Arial Narrow" pitchFamily="34" charset="0"/>
                <a:cs typeface="Browallia New" pitchFamily="34" charset="-34"/>
              </a:rPr>
              <a:t>Проведение рейдов по обеспечению контроля за соблюдением законодательства в области охраны объектов животного мира и среды их обитания, шт.	</a:t>
            </a:r>
          </a:p>
          <a:p>
            <a:pPr algn="ctr"/>
            <a:endParaRPr lang="ru-RU" sz="1000" dirty="0" smtClean="0">
              <a:latin typeface="Times New Roman" pitchFamily="18" charset="0"/>
              <a:cs typeface="Times New Roman" pitchFamily="18" charset="0"/>
            </a:endParaRPr>
          </a:p>
          <a:p>
            <a:pPr algn="ctr"/>
            <a:r>
              <a:rPr lang="ru-RU" sz="1000" dirty="0" smtClean="0">
                <a:latin typeface="Times New Roman" pitchFamily="18" charset="0"/>
                <a:cs typeface="Times New Roman" pitchFamily="18" charset="0"/>
              </a:rPr>
              <a:t>	</a:t>
            </a:r>
          </a:p>
          <a:p>
            <a:pPr algn="ctr"/>
            <a:r>
              <a:rPr lang="ru-RU" sz="1000" dirty="0" smtClean="0"/>
              <a:t>	</a:t>
            </a:r>
          </a:p>
          <a:p>
            <a:pPr algn="ctr"/>
            <a:r>
              <a:rPr lang="ru-RU" sz="1000" dirty="0" smtClean="0"/>
              <a:t>	</a:t>
            </a:r>
          </a:p>
          <a:p>
            <a:pPr algn="ctr"/>
            <a:r>
              <a:rPr lang="ru-RU" sz="1000" dirty="0" smtClean="0"/>
              <a:t>	</a:t>
            </a:r>
          </a:p>
        </p:txBody>
      </p:sp>
      <p:graphicFrame>
        <p:nvGraphicFramePr>
          <p:cNvPr id="6" name="Диаграмма 5"/>
          <p:cNvGraphicFramePr/>
          <p:nvPr/>
        </p:nvGraphicFramePr>
        <p:xfrm>
          <a:off x="142844" y="2214554"/>
          <a:ext cx="2786082" cy="1571636"/>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3357554" y="2000240"/>
            <a:ext cx="2214578" cy="600164"/>
          </a:xfrm>
          <a:prstGeom prst="rect">
            <a:avLst/>
          </a:prstGeom>
        </p:spPr>
        <p:txBody>
          <a:bodyPr wrap="square">
            <a:spAutoFit/>
          </a:bodyPr>
          <a:lstStyle/>
          <a:p>
            <a:pPr algn="ctr"/>
            <a:r>
              <a:rPr lang="ru-RU" sz="1100" b="1" dirty="0" smtClean="0">
                <a:latin typeface="Arial Narrow" pitchFamily="34" charset="0"/>
                <a:cs typeface="Browallia New" pitchFamily="34" charset="-34"/>
              </a:rPr>
              <a:t>Индекс роста численности основных видов охотничьих ресурсов</a:t>
            </a:r>
          </a:p>
        </p:txBody>
      </p:sp>
      <p:sp>
        <p:nvSpPr>
          <p:cNvPr id="9" name="Прямоугольник 8"/>
          <p:cNvSpPr/>
          <p:nvPr/>
        </p:nvSpPr>
        <p:spPr>
          <a:xfrm>
            <a:off x="0" y="4071942"/>
            <a:ext cx="2571736" cy="769441"/>
          </a:xfrm>
          <a:prstGeom prst="rect">
            <a:avLst/>
          </a:prstGeom>
        </p:spPr>
        <p:txBody>
          <a:bodyPr wrap="square">
            <a:spAutoFit/>
          </a:bodyPr>
          <a:lstStyle/>
          <a:p>
            <a:pPr algn="ctr"/>
            <a:r>
              <a:rPr lang="ru-RU" sz="1100" b="1" dirty="0" smtClean="0">
                <a:latin typeface="Arial Narrow" pitchFamily="34" charset="0"/>
              </a:rPr>
              <a:t>Доля площади ценных лесных насаждений в составе занятых лесными насаждениями земель лесного фонда, в процентах</a:t>
            </a:r>
          </a:p>
        </p:txBody>
      </p:sp>
      <p:graphicFrame>
        <p:nvGraphicFramePr>
          <p:cNvPr id="10" name="Диаграмма 9"/>
          <p:cNvGraphicFramePr/>
          <p:nvPr/>
        </p:nvGraphicFramePr>
        <p:xfrm>
          <a:off x="0" y="4429132"/>
          <a:ext cx="2428892" cy="1500198"/>
        </p:xfrm>
        <a:graphic>
          <a:graphicData uri="http://schemas.openxmlformats.org/drawingml/2006/chart">
            <c:chart xmlns:c="http://schemas.openxmlformats.org/drawingml/2006/chart" xmlns:r="http://schemas.openxmlformats.org/officeDocument/2006/relationships" r:id="rId4"/>
          </a:graphicData>
        </a:graphic>
      </p:graphicFrame>
      <p:sp>
        <p:nvSpPr>
          <p:cNvPr id="11" name="Прямоугольник 10"/>
          <p:cNvSpPr/>
          <p:nvPr/>
        </p:nvSpPr>
        <p:spPr>
          <a:xfrm>
            <a:off x="2643174" y="4071942"/>
            <a:ext cx="3214710" cy="769441"/>
          </a:xfrm>
          <a:prstGeom prst="rect">
            <a:avLst/>
          </a:prstGeom>
        </p:spPr>
        <p:txBody>
          <a:bodyPr wrap="square">
            <a:spAutoFit/>
          </a:bodyPr>
          <a:lstStyle/>
          <a:p>
            <a:pPr algn="ctr"/>
            <a:r>
              <a:rPr lang="ru-RU" sz="1100" b="1" dirty="0" smtClean="0">
                <a:latin typeface="Arial Narrow" pitchFamily="34" charset="0"/>
                <a:cs typeface="Browallia New" pitchFamily="34" charset="-34"/>
              </a:rPr>
              <a:t>Объем платежей в бюджетную систему Российской Федерации от использования лесов, расположенных на землях лесного фонда, в расчете на 1 гектар земель лесного фонда, рублей</a:t>
            </a:r>
          </a:p>
        </p:txBody>
      </p:sp>
      <p:graphicFrame>
        <p:nvGraphicFramePr>
          <p:cNvPr id="12" name="Диаграмма 11"/>
          <p:cNvGraphicFramePr/>
          <p:nvPr/>
        </p:nvGraphicFramePr>
        <p:xfrm>
          <a:off x="3143240" y="4429132"/>
          <a:ext cx="2428892" cy="1500198"/>
        </p:xfrm>
        <a:graphic>
          <a:graphicData uri="http://schemas.openxmlformats.org/drawingml/2006/chart">
            <c:chart xmlns:c="http://schemas.openxmlformats.org/drawingml/2006/chart" xmlns:r="http://schemas.openxmlformats.org/officeDocument/2006/relationships" r:id="rId5"/>
          </a:graphicData>
        </a:graphic>
      </p:graphicFrame>
      <p:sp>
        <p:nvSpPr>
          <p:cNvPr id="13" name="Прямоугольник 12"/>
          <p:cNvSpPr/>
          <p:nvPr/>
        </p:nvSpPr>
        <p:spPr>
          <a:xfrm>
            <a:off x="1142976" y="1071546"/>
            <a:ext cx="5572164" cy="677108"/>
          </a:xfrm>
          <a:prstGeom prst="rect">
            <a:avLst/>
          </a:prstGeom>
        </p:spPr>
        <p:txBody>
          <a:bodyPr wrap="square">
            <a:spAutoFit/>
          </a:bodyPr>
          <a:lstStyle/>
          <a:p>
            <a:r>
              <a:rPr lang="ru-RU" sz="2000" dirty="0" smtClean="0">
                <a:latin typeface="Proxima Nova Lt" pitchFamily="50" charset="0"/>
                <a:cs typeface="Angsana New" pitchFamily="18" charset="-34"/>
              </a:rPr>
              <a:t>Показатели результативности за 2018 год</a:t>
            </a:r>
          </a:p>
          <a:p>
            <a:endParaRPr lang="ru-RU" dirty="0" smtClean="0">
              <a:latin typeface="Segoe UI Light" pitchFamily="34" charset="0"/>
              <a:cs typeface="Angsana New" pitchFamily="18" charset="-34"/>
            </a:endParaRPr>
          </a:p>
        </p:txBody>
      </p:sp>
      <p:sp>
        <p:nvSpPr>
          <p:cNvPr id="15" name="Прямоугольник 14"/>
          <p:cNvSpPr/>
          <p:nvPr/>
        </p:nvSpPr>
        <p:spPr>
          <a:xfrm>
            <a:off x="5786446" y="1928802"/>
            <a:ext cx="2714644" cy="769441"/>
          </a:xfrm>
          <a:prstGeom prst="rect">
            <a:avLst/>
          </a:prstGeom>
        </p:spPr>
        <p:txBody>
          <a:bodyPr wrap="square">
            <a:spAutoFit/>
          </a:bodyPr>
          <a:lstStyle/>
          <a:p>
            <a:pPr algn="ctr"/>
            <a:r>
              <a:rPr lang="ru-RU" sz="1100" b="1" dirty="0" smtClean="0">
                <a:latin typeface="Arial Narrow" pitchFamily="34" charset="0"/>
              </a:rPr>
              <a:t>Доля лесных пожаров, ликвидированных в течение первых суток с момента обнаружения, в общем количестве лесных пожаров, в процентах</a:t>
            </a:r>
          </a:p>
        </p:txBody>
      </p:sp>
      <p:graphicFrame>
        <p:nvGraphicFramePr>
          <p:cNvPr id="16" name="Диаграмма 15"/>
          <p:cNvGraphicFramePr/>
          <p:nvPr/>
        </p:nvGraphicFramePr>
        <p:xfrm>
          <a:off x="5929322" y="2285992"/>
          <a:ext cx="2428892" cy="1500198"/>
        </p:xfrm>
        <a:graphic>
          <a:graphicData uri="http://schemas.openxmlformats.org/drawingml/2006/chart">
            <c:chart xmlns:c="http://schemas.openxmlformats.org/drawingml/2006/chart" xmlns:r="http://schemas.openxmlformats.org/officeDocument/2006/relationships" r:id="rId6"/>
          </a:graphicData>
        </a:graphic>
      </p:graphicFrame>
      <p:sp>
        <p:nvSpPr>
          <p:cNvPr id="17" name="Прямоугольник 16"/>
          <p:cNvSpPr/>
          <p:nvPr/>
        </p:nvSpPr>
        <p:spPr>
          <a:xfrm>
            <a:off x="6500826" y="4071942"/>
            <a:ext cx="2214578" cy="769441"/>
          </a:xfrm>
          <a:prstGeom prst="rect">
            <a:avLst/>
          </a:prstGeom>
        </p:spPr>
        <p:txBody>
          <a:bodyPr wrap="square">
            <a:spAutoFit/>
          </a:bodyPr>
          <a:lstStyle/>
          <a:p>
            <a:pPr algn="ctr"/>
            <a:r>
              <a:rPr lang="ru-RU" sz="1100" b="1" dirty="0" smtClean="0">
                <a:latin typeface="Arial Narrow" pitchFamily="34" charset="0"/>
                <a:cs typeface="Browallia New" pitchFamily="34" charset="-34"/>
              </a:rPr>
              <a:t>Проведение рейдов по выявлению нарушителей лесного законодательства в количестве, шт.</a:t>
            </a:r>
          </a:p>
        </p:txBody>
      </p:sp>
      <p:graphicFrame>
        <p:nvGraphicFramePr>
          <p:cNvPr id="18" name="Диаграмма 17"/>
          <p:cNvGraphicFramePr/>
          <p:nvPr/>
        </p:nvGraphicFramePr>
        <p:xfrm>
          <a:off x="6429388" y="4500570"/>
          <a:ext cx="2428892" cy="150019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1" name="Диаграмма 20"/>
          <p:cNvGraphicFramePr/>
          <p:nvPr/>
        </p:nvGraphicFramePr>
        <p:xfrm>
          <a:off x="3286116" y="2285992"/>
          <a:ext cx="2428892" cy="1500198"/>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Содержимое 16" descr="51.jpg"/>
          <p:cNvPicPr>
            <a:picLocks noGrp="1" noChangeAspect="1"/>
          </p:cNvPicPr>
          <p:nvPr>
            <p:ph idx="1"/>
          </p:nvPr>
        </p:nvPicPr>
        <p:blipFill>
          <a:blip r:embed="rId2" cstate="print"/>
          <a:stretch>
            <a:fillRect/>
          </a:stretch>
        </p:blipFill>
        <p:spPr>
          <a:xfrm>
            <a:off x="-428660" y="-11594"/>
            <a:ext cx="9715568" cy="6869594"/>
          </a:xfrm>
        </p:spPr>
      </p:pic>
      <p:graphicFrame>
        <p:nvGraphicFramePr>
          <p:cNvPr id="5" name="Диаграмма 4"/>
          <p:cNvGraphicFramePr/>
          <p:nvPr>
            <p:extLst>
              <p:ext uri="{D42A27DB-BD31-4B8C-83A1-F6EECF244321}">
                <p14:modId xmlns:p14="http://schemas.microsoft.com/office/powerpoint/2010/main" val="3474401396"/>
              </p:ext>
            </p:extLst>
          </p:nvPr>
        </p:nvGraphicFramePr>
        <p:xfrm>
          <a:off x="3357554" y="1500174"/>
          <a:ext cx="2571768" cy="21431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extLst>
              <p:ext uri="{D42A27DB-BD31-4B8C-83A1-F6EECF244321}">
                <p14:modId xmlns:p14="http://schemas.microsoft.com/office/powerpoint/2010/main" val="881796948"/>
              </p:ext>
            </p:extLst>
          </p:nvPr>
        </p:nvGraphicFramePr>
        <p:xfrm>
          <a:off x="6215074" y="2000240"/>
          <a:ext cx="2520280" cy="15818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Диаграмма 8"/>
          <p:cNvGraphicFramePr/>
          <p:nvPr>
            <p:extLst>
              <p:ext uri="{D42A27DB-BD31-4B8C-83A1-F6EECF244321}">
                <p14:modId xmlns:p14="http://schemas.microsoft.com/office/powerpoint/2010/main" val="186978027"/>
              </p:ext>
            </p:extLst>
          </p:nvPr>
        </p:nvGraphicFramePr>
        <p:xfrm>
          <a:off x="428596" y="4071942"/>
          <a:ext cx="2520280" cy="1652764"/>
        </p:xfrm>
        <a:graphic>
          <a:graphicData uri="http://schemas.openxmlformats.org/drawingml/2006/chart">
            <c:chart xmlns:c="http://schemas.openxmlformats.org/drawingml/2006/chart" xmlns:r="http://schemas.openxmlformats.org/officeDocument/2006/relationships" r:id="rId5"/>
          </a:graphicData>
        </a:graphic>
      </p:graphicFrame>
      <p:sp>
        <p:nvSpPr>
          <p:cNvPr id="10" name="Прямоугольник 9"/>
          <p:cNvSpPr/>
          <p:nvPr/>
        </p:nvSpPr>
        <p:spPr>
          <a:xfrm>
            <a:off x="1428728" y="500042"/>
            <a:ext cx="6143668" cy="707886"/>
          </a:xfrm>
          <a:prstGeom prst="rect">
            <a:avLst/>
          </a:prstGeom>
        </p:spPr>
        <p:txBody>
          <a:bodyPr wrap="square">
            <a:spAutoFit/>
          </a:bodyPr>
          <a:lstStyle/>
          <a:p>
            <a:r>
              <a:rPr lang="ru-RU" sz="2000" b="1" dirty="0" smtClean="0">
                <a:solidFill>
                  <a:schemeClr val="tx1">
                    <a:lumMod val="65000"/>
                    <a:lumOff val="35000"/>
                  </a:schemeClr>
                </a:solidFill>
                <a:latin typeface="Times New Roman" pitchFamily="18" charset="0"/>
                <a:cs typeface="Times New Roman" pitchFamily="18" charset="0"/>
              </a:rPr>
              <a:t>Расходы областного бюджета в сфере жилищно-коммунальных услуг в 2018 году, млрд. рублей</a:t>
            </a:r>
          </a:p>
        </p:txBody>
      </p:sp>
      <p:sp>
        <p:nvSpPr>
          <p:cNvPr id="11" name="Прямоугольник 10"/>
          <p:cNvSpPr/>
          <p:nvPr/>
        </p:nvSpPr>
        <p:spPr>
          <a:xfrm>
            <a:off x="3286116" y="4214818"/>
            <a:ext cx="5411358" cy="323165"/>
          </a:xfrm>
          <a:prstGeom prst="rect">
            <a:avLst/>
          </a:prstGeom>
          <a:solidFill>
            <a:srgbClr val="D1BBE3"/>
          </a:solidFill>
        </p:spPr>
        <p:txBody>
          <a:bodyPr wrap="square">
            <a:spAutoFit/>
          </a:bodyPr>
          <a:lstStyle/>
          <a:p>
            <a:pPr>
              <a:lnSpc>
                <a:spcPts val="880"/>
              </a:lnSpc>
            </a:pPr>
            <a:r>
              <a:rPr lang="ru-RU" sz="900" b="1" dirty="0" smtClean="0">
                <a:latin typeface="Times New Roman" pitchFamily="18" charset="0"/>
                <a:cs typeface="Times New Roman" pitchFamily="18" charset="0"/>
              </a:rPr>
              <a:t>Исполнение  расходов в сфере жилищно-коммунального хозяйства составило 4,3 миллиардов рублей, или 100% от плана:</a:t>
            </a:r>
          </a:p>
        </p:txBody>
      </p:sp>
      <p:graphicFrame>
        <p:nvGraphicFramePr>
          <p:cNvPr id="12" name="Диаграмма 11"/>
          <p:cNvGraphicFramePr/>
          <p:nvPr>
            <p:extLst>
              <p:ext uri="{D42A27DB-BD31-4B8C-83A1-F6EECF244321}">
                <p14:modId xmlns:p14="http://schemas.microsoft.com/office/powerpoint/2010/main" val="564097780"/>
              </p:ext>
            </p:extLst>
          </p:nvPr>
        </p:nvGraphicFramePr>
        <p:xfrm>
          <a:off x="500034" y="1571612"/>
          <a:ext cx="2520280" cy="2143140"/>
        </p:xfrm>
        <a:graphic>
          <a:graphicData uri="http://schemas.openxmlformats.org/drawingml/2006/chart">
            <c:chart xmlns:c="http://schemas.openxmlformats.org/drawingml/2006/chart" xmlns:r="http://schemas.openxmlformats.org/officeDocument/2006/relationships" r:id="rId6"/>
          </a:graphicData>
        </a:graphic>
      </p:graphicFrame>
      <p:sp>
        <p:nvSpPr>
          <p:cNvPr id="13" name="Прямоугольник 12"/>
          <p:cNvSpPr/>
          <p:nvPr/>
        </p:nvSpPr>
        <p:spPr>
          <a:xfrm>
            <a:off x="571472" y="1571612"/>
            <a:ext cx="2389374" cy="530915"/>
          </a:xfrm>
          <a:prstGeom prst="rect">
            <a:avLst/>
          </a:prstGeom>
        </p:spPr>
        <p:txBody>
          <a:bodyPr wrap="square">
            <a:spAutoFit/>
          </a:bodyPr>
          <a:lstStyle/>
          <a:p>
            <a:r>
              <a:rPr lang="ru-RU" dirty="0" smtClean="0">
                <a:solidFill>
                  <a:schemeClr val="bg1"/>
                </a:solidFill>
                <a:latin typeface="Proxima Nova Lt" pitchFamily="50" charset="0"/>
                <a:cs typeface="Angsana New" pitchFamily="18" charset="-34"/>
              </a:rPr>
              <a:t>Всего расходов</a:t>
            </a:r>
            <a:r>
              <a:rPr lang="ru-RU" sz="1050" dirty="0" smtClean="0">
                <a:solidFill>
                  <a:schemeClr val="bg1"/>
                </a:solidFill>
                <a:latin typeface="Proxima Nova Lt" pitchFamily="50" charset="0"/>
                <a:cs typeface="Angsana New" pitchFamily="18" charset="-34"/>
              </a:rPr>
              <a:t>, </a:t>
            </a:r>
            <a:r>
              <a:rPr lang="ru-RU" sz="1050" b="1" dirty="0" smtClean="0">
                <a:solidFill>
                  <a:schemeClr val="bg1"/>
                </a:solidFill>
                <a:latin typeface="Proxima Nova Lt" pitchFamily="50" charset="0"/>
                <a:cs typeface="Angsana New" pitchFamily="18" charset="-34"/>
              </a:rPr>
              <a:t>млрд. рублей</a:t>
            </a:r>
            <a:endParaRPr lang="ru-RU" sz="2800" b="1" dirty="0" smtClean="0">
              <a:solidFill>
                <a:schemeClr val="bg1"/>
              </a:solidFill>
              <a:latin typeface="Proxima Nova Lt" pitchFamily="50" charset="0"/>
              <a:cs typeface="Angsana New" pitchFamily="18" charset="-34"/>
            </a:endParaRPr>
          </a:p>
        </p:txBody>
      </p:sp>
      <p:sp>
        <p:nvSpPr>
          <p:cNvPr id="19" name="Прямоугольник 18"/>
          <p:cNvSpPr/>
          <p:nvPr/>
        </p:nvSpPr>
        <p:spPr>
          <a:xfrm>
            <a:off x="3500430" y="4500570"/>
            <a:ext cx="5643570" cy="369332"/>
          </a:xfrm>
          <a:prstGeom prst="rect">
            <a:avLst/>
          </a:prstGeom>
        </p:spPr>
        <p:txBody>
          <a:bodyPr wrap="square">
            <a:spAutoFit/>
          </a:bodyPr>
          <a:lstStyle/>
          <a:p>
            <a:r>
              <a:rPr lang="ru-RU" sz="900" b="1" dirty="0" smtClean="0">
                <a:latin typeface="Times New Roman" pitchFamily="18" charset="0"/>
                <a:cs typeface="Times New Roman" pitchFamily="18" charset="0"/>
              </a:rPr>
              <a:t>Более 53 процентов всех расходов направлено на социальную поддержку на оплату жилищно-коммунальных услуг отдельным категориям граждан.</a:t>
            </a:r>
          </a:p>
        </p:txBody>
      </p:sp>
      <p:sp>
        <p:nvSpPr>
          <p:cNvPr id="14" name="Номер слайда 13"/>
          <p:cNvSpPr>
            <a:spLocks noGrp="1"/>
          </p:cNvSpPr>
          <p:nvPr>
            <p:ph type="sldNum" sz="quarter" idx="12"/>
          </p:nvPr>
        </p:nvSpPr>
        <p:spPr/>
        <p:txBody>
          <a:bodyPr/>
          <a:lstStyle/>
          <a:p>
            <a:fld id="{34AAB390-896A-4703-BE4C-2EDB5FA2DF14}" type="slidenum">
              <a:rPr lang="ru-RU" smtClean="0"/>
              <a:pPr/>
              <a:t>31</a:t>
            </a:fld>
            <a:endParaRPr lang="ru-RU"/>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troyan\Desktop\Без имени-1.jpg"/>
          <p:cNvPicPr>
            <a:picLocks noChangeAspect="1" noChangeArrowheads="1"/>
          </p:cNvPicPr>
          <p:nvPr/>
        </p:nvPicPr>
        <p:blipFill>
          <a:blip r:embed="rId2" cstate="print"/>
          <a:srcRect/>
          <a:stretch>
            <a:fillRect/>
          </a:stretch>
        </p:blipFill>
        <p:spPr bwMode="auto">
          <a:xfrm>
            <a:off x="0" y="-24"/>
            <a:ext cx="9144000" cy="6858024"/>
          </a:xfrm>
          <a:prstGeom prst="rect">
            <a:avLst/>
          </a:prstGeom>
          <a:noFill/>
        </p:spPr>
      </p:pic>
      <p:graphicFrame>
        <p:nvGraphicFramePr>
          <p:cNvPr id="7" name="Диаграмма 6"/>
          <p:cNvGraphicFramePr/>
          <p:nvPr>
            <p:extLst>
              <p:ext uri="{D42A27DB-BD31-4B8C-83A1-F6EECF244321}">
                <p14:modId xmlns:p14="http://schemas.microsoft.com/office/powerpoint/2010/main" val="1317479574"/>
              </p:ext>
            </p:extLst>
          </p:nvPr>
        </p:nvGraphicFramePr>
        <p:xfrm>
          <a:off x="1142976" y="1571612"/>
          <a:ext cx="3429024" cy="14604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extLst>
              <p:ext uri="{D42A27DB-BD31-4B8C-83A1-F6EECF244321}">
                <p14:modId xmlns:p14="http://schemas.microsoft.com/office/powerpoint/2010/main" val="1915524837"/>
              </p:ext>
            </p:extLst>
          </p:nvPr>
        </p:nvGraphicFramePr>
        <p:xfrm>
          <a:off x="500034" y="3500438"/>
          <a:ext cx="2928958" cy="919170"/>
        </p:xfrm>
        <a:graphic>
          <a:graphicData uri="http://schemas.openxmlformats.org/drawingml/2006/chart">
            <c:chart xmlns:c="http://schemas.openxmlformats.org/drawingml/2006/chart" xmlns:r="http://schemas.openxmlformats.org/officeDocument/2006/relationships" r:id="rId4"/>
          </a:graphicData>
        </a:graphic>
      </p:graphicFrame>
      <p:sp>
        <p:nvSpPr>
          <p:cNvPr id="9" name="Прямоугольник 8"/>
          <p:cNvSpPr/>
          <p:nvPr/>
        </p:nvSpPr>
        <p:spPr>
          <a:xfrm>
            <a:off x="571472" y="1714488"/>
            <a:ext cx="714380" cy="1169551"/>
          </a:xfrm>
          <a:prstGeom prst="rect">
            <a:avLst/>
          </a:prstGeom>
          <a:noFill/>
        </p:spPr>
        <p:txBody>
          <a:bodyPr wrap="square" lIns="91440" tIns="45720" rIns="91440" bIns="45720">
            <a:spAutoFit/>
          </a:bodyPr>
          <a:lstStyle/>
          <a:p>
            <a:pPr algn="ctr"/>
            <a:r>
              <a:rPr lang="ru-RU" sz="1400" dirty="0" smtClean="0">
                <a:ln w="18415" cmpd="sng">
                  <a:solidFill>
                    <a:schemeClr val="tx1"/>
                  </a:solidFill>
                  <a:prstDash val="solid"/>
                </a:ln>
                <a:latin typeface="Proxima Nova Lt" pitchFamily="50" charset="0"/>
              </a:rPr>
              <a:t>План 2018</a:t>
            </a:r>
          </a:p>
          <a:p>
            <a:pPr algn="ctr"/>
            <a:r>
              <a:rPr lang="ru-RU" sz="140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rPr>
              <a:t>   </a:t>
            </a:r>
          </a:p>
          <a:p>
            <a:pPr algn="ctr"/>
            <a:r>
              <a:rPr lang="ru-RU" sz="1400" dirty="0" smtClean="0">
                <a:ln w="18415" cmpd="sng">
                  <a:solidFill>
                    <a:schemeClr val="tx1"/>
                  </a:solidFill>
                  <a:prstDash val="solid"/>
                </a:ln>
                <a:latin typeface="Proxima Nova Lt" pitchFamily="50" charset="0"/>
              </a:rPr>
              <a:t>Факт 2018</a:t>
            </a:r>
            <a:endParaRPr lang="ru-RU" sz="1400" dirty="0">
              <a:ln w="18415" cmpd="sng">
                <a:solidFill>
                  <a:schemeClr val="tx1"/>
                </a:solidFill>
                <a:prstDash val="solid"/>
              </a:ln>
              <a:latin typeface="Proxima Nova Lt" pitchFamily="50" charset="0"/>
            </a:endParaRPr>
          </a:p>
        </p:txBody>
      </p:sp>
      <p:graphicFrame>
        <p:nvGraphicFramePr>
          <p:cNvPr id="6" name="Диаграмма 5"/>
          <p:cNvGraphicFramePr/>
          <p:nvPr>
            <p:extLst>
              <p:ext uri="{D42A27DB-BD31-4B8C-83A1-F6EECF244321}">
                <p14:modId xmlns:p14="http://schemas.microsoft.com/office/powerpoint/2010/main" val="288067542"/>
              </p:ext>
            </p:extLst>
          </p:nvPr>
        </p:nvGraphicFramePr>
        <p:xfrm>
          <a:off x="6072198" y="4714884"/>
          <a:ext cx="2000264" cy="70485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Диаграмма 9"/>
          <p:cNvGraphicFramePr/>
          <p:nvPr>
            <p:extLst>
              <p:ext uri="{D42A27DB-BD31-4B8C-83A1-F6EECF244321}">
                <p14:modId xmlns:p14="http://schemas.microsoft.com/office/powerpoint/2010/main" val="1465324904"/>
              </p:ext>
            </p:extLst>
          </p:nvPr>
        </p:nvGraphicFramePr>
        <p:xfrm>
          <a:off x="500034" y="4714884"/>
          <a:ext cx="2357454" cy="92869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Диаграмма 10"/>
          <p:cNvGraphicFramePr/>
          <p:nvPr>
            <p:extLst>
              <p:ext uri="{D42A27DB-BD31-4B8C-83A1-F6EECF244321}">
                <p14:modId xmlns:p14="http://schemas.microsoft.com/office/powerpoint/2010/main" val="553699311"/>
              </p:ext>
            </p:extLst>
          </p:nvPr>
        </p:nvGraphicFramePr>
        <p:xfrm>
          <a:off x="571472" y="5857892"/>
          <a:ext cx="2776392" cy="847732"/>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Диаграмма 11"/>
          <p:cNvGraphicFramePr/>
          <p:nvPr>
            <p:extLst>
              <p:ext uri="{D42A27DB-BD31-4B8C-83A1-F6EECF244321}">
                <p14:modId xmlns:p14="http://schemas.microsoft.com/office/powerpoint/2010/main" val="2944413914"/>
              </p:ext>
            </p:extLst>
          </p:nvPr>
        </p:nvGraphicFramePr>
        <p:xfrm>
          <a:off x="3286116" y="3643314"/>
          <a:ext cx="2510020" cy="91917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Диаграмма 12"/>
          <p:cNvGraphicFramePr/>
          <p:nvPr>
            <p:extLst>
              <p:ext uri="{D42A27DB-BD31-4B8C-83A1-F6EECF244321}">
                <p14:modId xmlns:p14="http://schemas.microsoft.com/office/powerpoint/2010/main" val="381914114"/>
              </p:ext>
            </p:extLst>
          </p:nvPr>
        </p:nvGraphicFramePr>
        <p:xfrm>
          <a:off x="5000628" y="5357826"/>
          <a:ext cx="3643338" cy="1500174"/>
        </p:xfrm>
        <a:graphic>
          <a:graphicData uri="http://schemas.openxmlformats.org/drawingml/2006/chart">
            <c:chart xmlns:c="http://schemas.openxmlformats.org/drawingml/2006/chart" xmlns:r="http://schemas.openxmlformats.org/officeDocument/2006/relationships" r:id="rId9"/>
          </a:graphicData>
        </a:graphic>
      </p:graphicFrame>
      <p:sp>
        <p:nvSpPr>
          <p:cNvPr id="16" name="Содержимое 7"/>
          <p:cNvSpPr txBox="1">
            <a:spLocks/>
          </p:cNvSpPr>
          <p:nvPr/>
        </p:nvSpPr>
        <p:spPr>
          <a:xfrm>
            <a:off x="5143504" y="1571612"/>
            <a:ext cx="3571900" cy="1857388"/>
          </a:xfrm>
          <a:prstGeom prst="rect">
            <a:avLst/>
          </a:prstGeom>
        </p:spPr>
        <p:txBody>
          <a:bodyPr vert="horz" lIns="91440" tIns="45720" rIns="91440" bIns="45720" rtlCol="0">
            <a:normAutofit/>
          </a:bodyPr>
          <a:lstStyle/>
          <a:p>
            <a:r>
              <a:rPr lang="ru-RU" b="1" i="1" u="sng" dirty="0" smtClean="0">
                <a:solidFill>
                  <a:schemeClr val="tx1">
                    <a:lumMod val="50000"/>
                    <a:lumOff val="50000"/>
                  </a:schemeClr>
                </a:solidFill>
              </a:rPr>
              <a:t>Цель программы: </a:t>
            </a:r>
          </a:p>
          <a:p>
            <a:r>
              <a:rPr lang="ru-RU" dirty="0" smtClean="0">
                <a:solidFill>
                  <a:schemeClr val="tx1">
                    <a:lumMod val="50000"/>
                    <a:lumOff val="50000"/>
                  </a:schemeClr>
                </a:solidFill>
              </a:rPr>
              <a:t>Обеспечение доступности медицинской помощи, </a:t>
            </a:r>
          </a:p>
          <a:p>
            <a:r>
              <a:rPr lang="ru-RU" dirty="0" smtClean="0">
                <a:solidFill>
                  <a:schemeClr val="tx1">
                    <a:lumMod val="50000"/>
                    <a:lumOff val="50000"/>
                  </a:schemeClr>
                </a:solidFill>
              </a:rPr>
              <a:t>повышение эффективности медицинских услуг</a:t>
            </a:r>
          </a:p>
        </p:txBody>
      </p:sp>
      <p:sp>
        <p:nvSpPr>
          <p:cNvPr id="14" name="TextBox 13"/>
          <p:cNvSpPr txBox="1"/>
          <p:nvPr/>
        </p:nvSpPr>
        <p:spPr>
          <a:xfrm>
            <a:off x="500034" y="1428736"/>
            <a:ext cx="3643338" cy="276999"/>
          </a:xfrm>
          <a:prstGeom prst="rect">
            <a:avLst/>
          </a:prstGeom>
          <a:noFill/>
        </p:spPr>
        <p:txBody>
          <a:bodyPr wrap="square" rtlCol="0">
            <a:spAutoFit/>
          </a:bodyPr>
          <a:lstStyle/>
          <a:p>
            <a:r>
              <a:rPr lang="ru-RU" sz="1200" dirty="0" smtClean="0"/>
              <a:t>Всего за счет средств областного бюджета</a:t>
            </a:r>
            <a:endParaRPr lang="ru-RU" sz="1200" dirty="0"/>
          </a:p>
        </p:txBody>
      </p:sp>
      <p:sp>
        <p:nvSpPr>
          <p:cNvPr id="17" name="TextBox 16"/>
          <p:cNvSpPr txBox="1"/>
          <p:nvPr/>
        </p:nvSpPr>
        <p:spPr>
          <a:xfrm>
            <a:off x="571472" y="3143248"/>
            <a:ext cx="2143140" cy="400110"/>
          </a:xfrm>
          <a:prstGeom prst="rect">
            <a:avLst/>
          </a:prstGeom>
          <a:noFill/>
        </p:spPr>
        <p:txBody>
          <a:bodyPr wrap="square" rtlCol="0">
            <a:spAutoFit/>
          </a:bodyPr>
          <a:lstStyle/>
          <a:p>
            <a:r>
              <a:rPr lang="ru-RU" sz="1000" dirty="0" smtClean="0"/>
              <a:t>Страховые взносы на ОМС неработающего населения</a:t>
            </a:r>
            <a:endParaRPr lang="ru-RU" sz="1000" dirty="0"/>
          </a:p>
        </p:txBody>
      </p:sp>
      <p:sp>
        <p:nvSpPr>
          <p:cNvPr id="20" name="TextBox 19"/>
          <p:cNvSpPr txBox="1"/>
          <p:nvPr/>
        </p:nvSpPr>
        <p:spPr>
          <a:xfrm>
            <a:off x="6072198" y="4500570"/>
            <a:ext cx="2071702" cy="246221"/>
          </a:xfrm>
          <a:prstGeom prst="rect">
            <a:avLst/>
          </a:prstGeom>
          <a:noFill/>
        </p:spPr>
        <p:txBody>
          <a:bodyPr wrap="square" rtlCol="0">
            <a:spAutoFit/>
          </a:bodyPr>
          <a:lstStyle/>
          <a:p>
            <a:r>
              <a:rPr lang="ru-RU" sz="1000" dirty="0" smtClean="0"/>
              <a:t>Высокотехнологичная помощь</a:t>
            </a:r>
            <a:endParaRPr lang="ru-RU" sz="1000" dirty="0"/>
          </a:p>
        </p:txBody>
      </p:sp>
      <p:sp>
        <p:nvSpPr>
          <p:cNvPr id="21" name="TextBox 20"/>
          <p:cNvSpPr txBox="1"/>
          <p:nvPr/>
        </p:nvSpPr>
        <p:spPr>
          <a:xfrm>
            <a:off x="428596" y="4429132"/>
            <a:ext cx="2786082" cy="400110"/>
          </a:xfrm>
          <a:prstGeom prst="rect">
            <a:avLst/>
          </a:prstGeom>
          <a:noFill/>
        </p:spPr>
        <p:txBody>
          <a:bodyPr wrap="square" rtlCol="0">
            <a:spAutoFit/>
          </a:bodyPr>
          <a:lstStyle/>
          <a:p>
            <a:r>
              <a:rPr lang="ru-RU" sz="1000" dirty="0" smtClean="0"/>
              <a:t>Специализированная медицинская помощь, включая скорую</a:t>
            </a:r>
            <a:endParaRPr lang="ru-RU" sz="1000" dirty="0"/>
          </a:p>
        </p:txBody>
      </p:sp>
      <p:sp>
        <p:nvSpPr>
          <p:cNvPr id="23" name="TextBox 22"/>
          <p:cNvSpPr txBox="1"/>
          <p:nvPr/>
        </p:nvSpPr>
        <p:spPr>
          <a:xfrm>
            <a:off x="554962" y="5520467"/>
            <a:ext cx="2576877" cy="400110"/>
          </a:xfrm>
          <a:prstGeom prst="rect">
            <a:avLst/>
          </a:prstGeom>
          <a:noFill/>
        </p:spPr>
        <p:txBody>
          <a:bodyPr wrap="square" rtlCol="0">
            <a:spAutoFit/>
          </a:bodyPr>
          <a:lstStyle/>
          <a:p>
            <a:r>
              <a:rPr lang="ru-RU" sz="1000" dirty="0" smtClean="0"/>
              <a:t>Профилактика заболеваний и формирование здорового образа жизни</a:t>
            </a:r>
            <a:endParaRPr lang="ru-RU" sz="1000" dirty="0"/>
          </a:p>
        </p:txBody>
      </p:sp>
      <p:sp>
        <p:nvSpPr>
          <p:cNvPr id="25" name="TextBox 24"/>
          <p:cNvSpPr txBox="1"/>
          <p:nvPr/>
        </p:nvSpPr>
        <p:spPr>
          <a:xfrm>
            <a:off x="5929322" y="3500438"/>
            <a:ext cx="2214578" cy="400110"/>
          </a:xfrm>
          <a:prstGeom prst="rect">
            <a:avLst/>
          </a:prstGeom>
          <a:noFill/>
        </p:spPr>
        <p:txBody>
          <a:bodyPr wrap="square" rtlCol="0">
            <a:spAutoFit/>
          </a:bodyPr>
          <a:lstStyle/>
          <a:p>
            <a:r>
              <a:rPr lang="ru-RU" sz="1000" dirty="0" smtClean="0"/>
              <a:t>Обеспечение социальной поддержки доноров</a:t>
            </a:r>
            <a:endParaRPr lang="ru-RU" sz="1000" dirty="0"/>
          </a:p>
        </p:txBody>
      </p:sp>
      <p:graphicFrame>
        <p:nvGraphicFramePr>
          <p:cNvPr id="27" name="Диаграмма 26"/>
          <p:cNvGraphicFramePr/>
          <p:nvPr>
            <p:extLst>
              <p:ext uri="{D42A27DB-BD31-4B8C-83A1-F6EECF244321}">
                <p14:modId xmlns:p14="http://schemas.microsoft.com/office/powerpoint/2010/main" val="2295553988"/>
              </p:ext>
            </p:extLst>
          </p:nvPr>
        </p:nvGraphicFramePr>
        <p:xfrm>
          <a:off x="6000760" y="3857628"/>
          <a:ext cx="2000264" cy="704856"/>
        </p:xfrm>
        <a:graphic>
          <a:graphicData uri="http://schemas.openxmlformats.org/drawingml/2006/chart">
            <c:chart xmlns:c="http://schemas.openxmlformats.org/drawingml/2006/chart" xmlns:r="http://schemas.openxmlformats.org/officeDocument/2006/relationships" r:id="rId10"/>
          </a:graphicData>
        </a:graphic>
      </p:graphicFrame>
      <p:sp>
        <p:nvSpPr>
          <p:cNvPr id="28" name="TextBox 27"/>
          <p:cNvSpPr txBox="1"/>
          <p:nvPr/>
        </p:nvSpPr>
        <p:spPr>
          <a:xfrm>
            <a:off x="3286116" y="3286124"/>
            <a:ext cx="2214578" cy="400110"/>
          </a:xfrm>
          <a:prstGeom prst="rect">
            <a:avLst/>
          </a:prstGeom>
          <a:noFill/>
        </p:spPr>
        <p:txBody>
          <a:bodyPr wrap="square" rtlCol="0">
            <a:spAutoFit/>
          </a:bodyPr>
          <a:lstStyle/>
          <a:p>
            <a:r>
              <a:rPr lang="ru-RU" sz="1000" dirty="0" smtClean="0"/>
              <a:t>Лекарственная обеспечение льготных категорий граждан</a:t>
            </a:r>
            <a:endParaRPr lang="ru-RU" sz="1000" dirty="0"/>
          </a:p>
        </p:txBody>
      </p:sp>
      <p:graphicFrame>
        <p:nvGraphicFramePr>
          <p:cNvPr id="30" name="Диаграмма 29"/>
          <p:cNvGraphicFramePr/>
          <p:nvPr>
            <p:extLst>
              <p:ext uri="{D42A27DB-BD31-4B8C-83A1-F6EECF244321}">
                <p14:modId xmlns:p14="http://schemas.microsoft.com/office/powerpoint/2010/main" val="2460967554"/>
              </p:ext>
            </p:extLst>
          </p:nvPr>
        </p:nvGraphicFramePr>
        <p:xfrm>
          <a:off x="3286116" y="4714884"/>
          <a:ext cx="2286016" cy="776294"/>
        </p:xfrm>
        <a:graphic>
          <a:graphicData uri="http://schemas.openxmlformats.org/drawingml/2006/chart">
            <c:chart xmlns:c="http://schemas.openxmlformats.org/drawingml/2006/chart" xmlns:r="http://schemas.openxmlformats.org/officeDocument/2006/relationships" r:id="rId11"/>
          </a:graphicData>
        </a:graphic>
      </p:graphicFrame>
      <p:sp>
        <p:nvSpPr>
          <p:cNvPr id="31" name="TextBox 30"/>
          <p:cNvSpPr txBox="1"/>
          <p:nvPr/>
        </p:nvSpPr>
        <p:spPr>
          <a:xfrm>
            <a:off x="3286116" y="4500570"/>
            <a:ext cx="2214578" cy="400110"/>
          </a:xfrm>
          <a:prstGeom prst="rect">
            <a:avLst/>
          </a:prstGeom>
          <a:noFill/>
        </p:spPr>
        <p:txBody>
          <a:bodyPr wrap="square" rtlCol="0">
            <a:spAutoFit/>
          </a:bodyPr>
          <a:lstStyle/>
          <a:p>
            <a:r>
              <a:rPr lang="ru-RU" sz="1000" dirty="0" smtClean="0"/>
              <a:t>Осуществление единовременных выплат медицинским работникам</a:t>
            </a:r>
            <a:endParaRPr lang="ru-RU" sz="1000" dirty="0"/>
          </a:p>
        </p:txBody>
      </p:sp>
      <p:sp>
        <p:nvSpPr>
          <p:cNvPr id="33" name="TextBox 32"/>
          <p:cNvSpPr txBox="1"/>
          <p:nvPr/>
        </p:nvSpPr>
        <p:spPr>
          <a:xfrm>
            <a:off x="3428992" y="5715016"/>
            <a:ext cx="1785950" cy="553998"/>
          </a:xfrm>
          <a:prstGeom prst="rect">
            <a:avLst/>
          </a:prstGeom>
          <a:noFill/>
        </p:spPr>
        <p:txBody>
          <a:bodyPr wrap="square" rtlCol="0">
            <a:spAutoFit/>
          </a:bodyPr>
          <a:lstStyle/>
          <a:p>
            <a:r>
              <a:rPr lang="ru-RU" sz="1000" dirty="0" smtClean="0"/>
              <a:t>Средства Территориального фонда обязательного медицинского страхования</a:t>
            </a:r>
            <a:endParaRPr lang="ru-RU" sz="1000" dirty="0"/>
          </a:p>
        </p:txBody>
      </p:sp>
      <p:sp>
        <p:nvSpPr>
          <p:cNvPr id="24" name="Номер слайда 23"/>
          <p:cNvSpPr>
            <a:spLocks noGrp="1"/>
          </p:cNvSpPr>
          <p:nvPr>
            <p:ph type="sldNum" sz="quarter" idx="12"/>
          </p:nvPr>
        </p:nvSpPr>
        <p:spPr/>
        <p:txBody>
          <a:bodyPr/>
          <a:lstStyle/>
          <a:p>
            <a:fld id="{34AAB390-896A-4703-BE4C-2EDB5FA2DF14}" type="slidenum">
              <a:rPr lang="ru-RU" smtClean="0"/>
              <a:pPr/>
              <a:t>32</a:t>
            </a:fld>
            <a:endParaRPr lang="ru-RU"/>
          </a:p>
        </p:txBody>
      </p:sp>
      <p:sp>
        <p:nvSpPr>
          <p:cNvPr id="29" name="Прямоугольник 28"/>
          <p:cNvSpPr/>
          <p:nvPr/>
        </p:nvSpPr>
        <p:spPr>
          <a:xfrm>
            <a:off x="285720" y="428604"/>
            <a:ext cx="8358214" cy="646331"/>
          </a:xfrm>
          <a:prstGeom prst="rect">
            <a:avLst/>
          </a:prstGeom>
        </p:spPr>
        <p:txBody>
          <a:bodyPr wrap="square">
            <a:spAutoFit/>
          </a:bodyPr>
          <a:lstStyle/>
          <a:p>
            <a:r>
              <a:rPr lang="ru-RU" dirty="0" smtClean="0">
                <a:latin typeface="Segoe UI Light" pitchFamily="34" charset="0"/>
                <a:cs typeface="Angsana New" pitchFamily="18" charset="-34"/>
              </a:rPr>
              <a:t>Государственная программа «Развитие здравоохранения </a:t>
            </a:r>
          </a:p>
          <a:p>
            <a:r>
              <a:rPr lang="ru-RU" dirty="0" smtClean="0">
                <a:latin typeface="Segoe UI Light" pitchFamily="34" charset="0"/>
                <a:cs typeface="Angsana New" pitchFamily="18" charset="-34"/>
              </a:rPr>
              <a:t>Амурской области» (млн. рублей)</a:t>
            </a:r>
          </a:p>
        </p:txBody>
      </p:sp>
    </p:spTree>
    <p:extLst>
      <p:ext uri="{BB962C8B-B14F-4D97-AF65-F5344CB8AC3E}">
        <p14:creationId xmlns:p14="http://schemas.microsoft.com/office/powerpoint/2010/main" val="1347582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iskunova\Desktop\Новая папка\Новая папка\36 слайд голубо-розовый.jpg"/>
          <p:cNvPicPr>
            <a:picLocks noChangeAspect="1" noChangeArrowheads="1"/>
          </p:cNvPicPr>
          <p:nvPr/>
        </p:nvPicPr>
        <p:blipFill>
          <a:blip r:embed="rId2" cstate="print"/>
          <a:srcRect/>
          <a:stretch>
            <a:fillRect/>
          </a:stretch>
        </p:blipFill>
        <p:spPr bwMode="auto">
          <a:xfrm>
            <a:off x="-310165" y="-133"/>
            <a:ext cx="9699452" cy="6858024"/>
          </a:xfrm>
          <a:prstGeom prst="rect">
            <a:avLst/>
          </a:prstGeom>
          <a:noFill/>
        </p:spPr>
      </p:pic>
      <p:sp>
        <p:nvSpPr>
          <p:cNvPr id="5" name="Прямоугольник 4"/>
          <p:cNvSpPr/>
          <p:nvPr/>
        </p:nvSpPr>
        <p:spPr>
          <a:xfrm>
            <a:off x="285720" y="428604"/>
            <a:ext cx="8358214" cy="646331"/>
          </a:xfrm>
          <a:prstGeom prst="rect">
            <a:avLst/>
          </a:prstGeom>
        </p:spPr>
        <p:txBody>
          <a:bodyPr wrap="square">
            <a:spAutoFit/>
          </a:bodyPr>
          <a:lstStyle/>
          <a:p>
            <a:r>
              <a:rPr lang="ru-RU" dirty="0" smtClean="0">
                <a:latin typeface="Segoe UI Light" pitchFamily="34" charset="0"/>
                <a:cs typeface="Angsana New" pitchFamily="18" charset="-34"/>
              </a:rPr>
              <a:t>Структура расходов областного бюджета на здравоохранение, млн. руб.</a:t>
            </a:r>
          </a:p>
          <a:p>
            <a:endParaRPr lang="ru-RU" dirty="0" smtClean="0">
              <a:latin typeface="Segoe UI Light" pitchFamily="34" charset="0"/>
              <a:cs typeface="Angsana New" pitchFamily="18" charset="-34"/>
            </a:endParaRPr>
          </a:p>
        </p:txBody>
      </p:sp>
      <p:graphicFrame>
        <p:nvGraphicFramePr>
          <p:cNvPr id="33" name="Диаграмма 32"/>
          <p:cNvGraphicFramePr/>
          <p:nvPr>
            <p:extLst>
              <p:ext uri="{D42A27DB-BD31-4B8C-83A1-F6EECF244321}">
                <p14:modId xmlns:p14="http://schemas.microsoft.com/office/powerpoint/2010/main" val="4264632414"/>
              </p:ext>
            </p:extLst>
          </p:nvPr>
        </p:nvGraphicFramePr>
        <p:xfrm>
          <a:off x="285720" y="1643050"/>
          <a:ext cx="2857520" cy="7143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Диаграмма 33"/>
          <p:cNvGraphicFramePr/>
          <p:nvPr>
            <p:extLst>
              <p:ext uri="{D42A27DB-BD31-4B8C-83A1-F6EECF244321}">
                <p14:modId xmlns:p14="http://schemas.microsoft.com/office/powerpoint/2010/main" val="3525435794"/>
              </p:ext>
            </p:extLst>
          </p:nvPr>
        </p:nvGraphicFramePr>
        <p:xfrm>
          <a:off x="3071802" y="1785926"/>
          <a:ext cx="2643206" cy="78581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6" name="Диаграмма 35"/>
          <p:cNvGraphicFramePr/>
          <p:nvPr>
            <p:extLst>
              <p:ext uri="{D42A27DB-BD31-4B8C-83A1-F6EECF244321}">
                <p14:modId xmlns:p14="http://schemas.microsoft.com/office/powerpoint/2010/main" val="4199111705"/>
              </p:ext>
            </p:extLst>
          </p:nvPr>
        </p:nvGraphicFramePr>
        <p:xfrm>
          <a:off x="5857884" y="1714488"/>
          <a:ext cx="2643206" cy="57150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Диаграмма 36"/>
          <p:cNvGraphicFramePr/>
          <p:nvPr>
            <p:extLst>
              <p:ext uri="{D42A27DB-BD31-4B8C-83A1-F6EECF244321}">
                <p14:modId xmlns:p14="http://schemas.microsoft.com/office/powerpoint/2010/main" val="659997681"/>
              </p:ext>
            </p:extLst>
          </p:nvPr>
        </p:nvGraphicFramePr>
        <p:xfrm>
          <a:off x="357158" y="3357562"/>
          <a:ext cx="2643206" cy="64294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8" name="Диаграмма 37"/>
          <p:cNvGraphicFramePr/>
          <p:nvPr>
            <p:extLst>
              <p:ext uri="{D42A27DB-BD31-4B8C-83A1-F6EECF244321}">
                <p14:modId xmlns:p14="http://schemas.microsoft.com/office/powerpoint/2010/main" val="2692715202"/>
              </p:ext>
            </p:extLst>
          </p:nvPr>
        </p:nvGraphicFramePr>
        <p:xfrm>
          <a:off x="3107521" y="3428988"/>
          <a:ext cx="2500330" cy="64295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9" name="Диаграмма 38"/>
          <p:cNvGraphicFramePr/>
          <p:nvPr>
            <p:extLst>
              <p:ext uri="{D42A27DB-BD31-4B8C-83A1-F6EECF244321}">
                <p14:modId xmlns:p14="http://schemas.microsoft.com/office/powerpoint/2010/main" val="3979015"/>
              </p:ext>
            </p:extLst>
          </p:nvPr>
        </p:nvGraphicFramePr>
        <p:xfrm>
          <a:off x="5857884" y="3286124"/>
          <a:ext cx="2571768" cy="571504"/>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0" name="Диаграмма 39"/>
          <p:cNvGraphicFramePr/>
          <p:nvPr>
            <p:extLst>
              <p:ext uri="{D42A27DB-BD31-4B8C-83A1-F6EECF244321}">
                <p14:modId xmlns:p14="http://schemas.microsoft.com/office/powerpoint/2010/main" val="1095905601"/>
              </p:ext>
            </p:extLst>
          </p:nvPr>
        </p:nvGraphicFramePr>
        <p:xfrm>
          <a:off x="357158" y="5000636"/>
          <a:ext cx="2643206" cy="50006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41" name="Диаграмма 40"/>
          <p:cNvGraphicFramePr/>
          <p:nvPr>
            <p:extLst>
              <p:ext uri="{D42A27DB-BD31-4B8C-83A1-F6EECF244321}">
                <p14:modId xmlns:p14="http://schemas.microsoft.com/office/powerpoint/2010/main" val="242810314"/>
              </p:ext>
            </p:extLst>
          </p:nvPr>
        </p:nvGraphicFramePr>
        <p:xfrm>
          <a:off x="3107521" y="4885698"/>
          <a:ext cx="2643206" cy="78581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43" name="Диаграмма 42"/>
          <p:cNvGraphicFramePr/>
          <p:nvPr>
            <p:extLst>
              <p:ext uri="{D42A27DB-BD31-4B8C-83A1-F6EECF244321}">
                <p14:modId xmlns:p14="http://schemas.microsoft.com/office/powerpoint/2010/main" val="2483007566"/>
              </p:ext>
            </p:extLst>
          </p:nvPr>
        </p:nvGraphicFramePr>
        <p:xfrm>
          <a:off x="5857884" y="5000636"/>
          <a:ext cx="2643206" cy="642942"/>
        </p:xfrm>
        <a:graphic>
          <a:graphicData uri="http://schemas.openxmlformats.org/drawingml/2006/chart">
            <c:chart xmlns:c="http://schemas.openxmlformats.org/drawingml/2006/chart" xmlns:r="http://schemas.openxmlformats.org/officeDocument/2006/relationships" r:id="rId11"/>
          </a:graphicData>
        </a:graphic>
      </p:graphicFrame>
      <p:sp>
        <p:nvSpPr>
          <p:cNvPr id="22" name="Прямоугольник 21"/>
          <p:cNvSpPr/>
          <p:nvPr/>
        </p:nvSpPr>
        <p:spPr>
          <a:xfrm>
            <a:off x="428596" y="2214554"/>
            <a:ext cx="2857520" cy="276999"/>
          </a:xfrm>
          <a:prstGeom prst="rect">
            <a:avLst/>
          </a:prstGeom>
          <a:noFill/>
        </p:spPr>
        <p:txBody>
          <a:bodyPr wrap="square" lIns="91440" tIns="45720" rIns="91440" bIns="45720">
            <a:spAutoFit/>
          </a:bodyPr>
          <a:lstStyle/>
          <a:p>
            <a:endParaRPr lang="ru-RU" sz="12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graphicFrame>
        <p:nvGraphicFramePr>
          <p:cNvPr id="23" name="Диаграмма 22"/>
          <p:cNvGraphicFramePr/>
          <p:nvPr/>
        </p:nvGraphicFramePr>
        <p:xfrm>
          <a:off x="428596" y="2071678"/>
          <a:ext cx="2571768" cy="285752"/>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2" name="Диаграмма 41"/>
          <p:cNvGraphicFramePr/>
          <p:nvPr/>
        </p:nvGraphicFramePr>
        <p:xfrm>
          <a:off x="3143240" y="2214554"/>
          <a:ext cx="2571768" cy="285752"/>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5" name="Диаграмма 44"/>
          <p:cNvGraphicFramePr/>
          <p:nvPr/>
        </p:nvGraphicFramePr>
        <p:xfrm>
          <a:off x="5857884" y="2143116"/>
          <a:ext cx="2571768" cy="285752"/>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47" name="Диаграмма 46"/>
          <p:cNvGraphicFramePr/>
          <p:nvPr/>
        </p:nvGraphicFramePr>
        <p:xfrm>
          <a:off x="3071802" y="5357826"/>
          <a:ext cx="2571768" cy="285752"/>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49" name="Диаграмма 48"/>
          <p:cNvGraphicFramePr/>
          <p:nvPr/>
        </p:nvGraphicFramePr>
        <p:xfrm>
          <a:off x="5857884" y="3786190"/>
          <a:ext cx="2571768" cy="285752"/>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51" name="Диаграмма 50"/>
          <p:cNvGraphicFramePr/>
          <p:nvPr/>
        </p:nvGraphicFramePr>
        <p:xfrm>
          <a:off x="3071802" y="3786190"/>
          <a:ext cx="2571768" cy="285752"/>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53" name="Диаграмма 52"/>
          <p:cNvGraphicFramePr/>
          <p:nvPr/>
        </p:nvGraphicFramePr>
        <p:xfrm>
          <a:off x="357158" y="3786190"/>
          <a:ext cx="2571768" cy="285752"/>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55" name="Диаграмма 54"/>
          <p:cNvGraphicFramePr/>
          <p:nvPr/>
        </p:nvGraphicFramePr>
        <p:xfrm>
          <a:off x="428596" y="5357826"/>
          <a:ext cx="2571768" cy="285752"/>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57" name="Диаграмма 56"/>
          <p:cNvGraphicFramePr/>
          <p:nvPr/>
        </p:nvGraphicFramePr>
        <p:xfrm>
          <a:off x="5857884" y="5357826"/>
          <a:ext cx="2571768" cy="285752"/>
        </p:xfrm>
        <a:graphic>
          <a:graphicData uri="http://schemas.openxmlformats.org/drawingml/2006/chart">
            <c:chart xmlns:c="http://schemas.openxmlformats.org/drawingml/2006/chart" xmlns:r="http://schemas.openxmlformats.org/officeDocument/2006/relationships" r:id="rId20"/>
          </a:graphicData>
        </a:graphic>
      </p:graphicFrame>
      <p:sp>
        <p:nvSpPr>
          <p:cNvPr id="31" name="Прямоугольник 30"/>
          <p:cNvSpPr/>
          <p:nvPr/>
        </p:nvSpPr>
        <p:spPr>
          <a:xfrm>
            <a:off x="500034" y="2255243"/>
            <a:ext cx="2559798" cy="461665"/>
          </a:xfrm>
          <a:prstGeom prst="rect">
            <a:avLst/>
          </a:prstGeom>
          <a:noFill/>
        </p:spPr>
        <p:txBody>
          <a:bodyPr wrap="square" lIns="91440" tIns="45720" rIns="91440" bIns="45720">
            <a:spAutoFit/>
          </a:bodyPr>
          <a:lstStyle/>
          <a:p>
            <a:r>
              <a:rPr lang="ru-RU" sz="1200"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 факт         план         факт</a:t>
            </a:r>
            <a:endParaRPr lang="ru-RU" sz="12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a:p>
            <a:r>
              <a:rPr lang="ru-RU" sz="12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 2017          </a:t>
            </a:r>
            <a:r>
              <a:rPr lang="ru-RU" sz="1200"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2018         2018</a:t>
            </a:r>
            <a:endParaRPr lang="ru-RU" sz="12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sp>
        <p:nvSpPr>
          <p:cNvPr id="58" name="Прямоугольник 57"/>
          <p:cNvSpPr/>
          <p:nvPr/>
        </p:nvSpPr>
        <p:spPr>
          <a:xfrm>
            <a:off x="500034" y="4071942"/>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44" name="Прямоугольник 43"/>
          <p:cNvSpPr/>
          <p:nvPr/>
        </p:nvSpPr>
        <p:spPr>
          <a:xfrm>
            <a:off x="3214678" y="4071942"/>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46" name="Прямоугольник 45"/>
          <p:cNvSpPr/>
          <p:nvPr/>
        </p:nvSpPr>
        <p:spPr>
          <a:xfrm>
            <a:off x="500034" y="5539103"/>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48" name="Прямоугольник 47"/>
          <p:cNvSpPr/>
          <p:nvPr/>
        </p:nvSpPr>
        <p:spPr>
          <a:xfrm>
            <a:off x="3286116" y="2386005"/>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50" name="Прямоугольник 49"/>
          <p:cNvSpPr/>
          <p:nvPr/>
        </p:nvSpPr>
        <p:spPr>
          <a:xfrm>
            <a:off x="6057460" y="2359232"/>
            <a:ext cx="2474980"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52" name="Прямоугольник 51"/>
          <p:cNvSpPr/>
          <p:nvPr/>
        </p:nvSpPr>
        <p:spPr>
          <a:xfrm>
            <a:off x="6000760" y="4000504"/>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54" name="Прямоугольник 53"/>
          <p:cNvSpPr/>
          <p:nvPr/>
        </p:nvSpPr>
        <p:spPr>
          <a:xfrm>
            <a:off x="3214678" y="5643578"/>
            <a:ext cx="2509450"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    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56" name="Прямоугольник 55"/>
          <p:cNvSpPr/>
          <p:nvPr/>
        </p:nvSpPr>
        <p:spPr>
          <a:xfrm>
            <a:off x="6143636" y="5643578"/>
            <a:ext cx="2286016" cy="461665"/>
          </a:xfrm>
          <a:prstGeom prst="rect">
            <a:avLst/>
          </a:prstGeom>
          <a:noFill/>
        </p:spPr>
        <p:txBody>
          <a:bodyPr wrap="square" lIns="91440" tIns="45720" rIns="91440" bIns="45720">
            <a:spAutoFit/>
          </a:bodyPr>
          <a:lstStyle/>
          <a:p>
            <a:r>
              <a:rPr lang="ru-RU" sz="1200" dirty="0" smtClean="0">
                <a:ln w="18415" cmpd="sng">
                  <a:solidFill>
                    <a:schemeClr val="tx1"/>
                  </a:solidFill>
                  <a:prstDash val="solid"/>
                </a:ln>
                <a:latin typeface="Proxima Nova Lt" pitchFamily="50" charset="0"/>
              </a:rPr>
              <a:t>факт              план         факт</a:t>
            </a:r>
          </a:p>
          <a:p>
            <a:r>
              <a:rPr lang="ru-RU" sz="1200" dirty="0" smtClean="0">
                <a:ln w="18415" cmpd="sng">
                  <a:solidFill>
                    <a:schemeClr val="tx1"/>
                  </a:solidFill>
                  <a:prstDash val="solid"/>
                </a:ln>
                <a:latin typeface="Proxima Nova Lt" pitchFamily="50" charset="0"/>
              </a:rPr>
              <a:t> 2017              2018          2018</a:t>
            </a:r>
            <a:endParaRPr lang="ru-RU" sz="1200" dirty="0">
              <a:ln w="18415" cmpd="sng">
                <a:solidFill>
                  <a:schemeClr val="tx1"/>
                </a:solidFill>
                <a:prstDash val="solid"/>
              </a:ln>
              <a:latin typeface="Proxima Nova Lt" pitchFamily="50" charset="0"/>
            </a:endParaRPr>
          </a:p>
        </p:txBody>
      </p:sp>
      <p:sp>
        <p:nvSpPr>
          <p:cNvPr id="32" name="Номер слайда 31"/>
          <p:cNvSpPr>
            <a:spLocks noGrp="1"/>
          </p:cNvSpPr>
          <p:nvPr>
            <p:ph type="sldNum" sz="quarter" idx="12"/>
          </p:nvPr>
        </p:nvSpPr>
        <p:spPr/>
        <p:txBody>
          <a:bodyPr/>
          <a:lstStyle/>
          <a:p>
            <a:fld id="{34AAB390-896A-4703-BE4C-2EDB5FA2DF14}" type="slidenum">
              <a:rPr lang="ru-RU" smtClean="0"/>
              <a:pPr/>
              <a:t>33</a:t>
            </a:fld>
            <a:endParaRPr lang="ru-RU"/>
          </a:p>
        </p:txBody>
      </p:sp>
    </p:spTree>
    <p:extLst>
      <p:ext uri="{BB962C8B-B14F-4D97-AF65-F5344CB8AC3E}">
        <p14:creationId xmlns:p14="http://schemas.microsoft.com/office/powerpoint/2010/main" val="17435527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royan\Desktop\35 слайд.jpg"/>
          <p:cNvPicPr>
            <a:picLocks noChangeAspect="1" noChangeArrowheads="1"/>
          </p:cNvPicPr>
          <p:nvPr/>
        </p:nvPicPr>
        <p:blipFill>
          <a:blip r:embed="rId2" cstate="print"/>
          <a:srcRect/>
          <a:stretch>
            <a:fillRect/>
          </a:stretch>
        </p:blipFill>
        <p:spPr bwMode="auto">
          <a:xfrm>
            <a:off x="-252536" y="-27384"/>
            <a:ext cx="9699453" cy="6858024"/>
          </a:xfrm>
          <a:prstGeom prst="rect">
            <a:avLst/>
          </a:prstGeom>
          <a:noFill/>
        </p:spPr>
      </p:pic>
      <p:sp>
        <p:nvSpPr>
          <p:cNvPr id="6" name="Прямоугольник 5"/>
          <p:cNvSpPr/>
          <p:nvPr/>
        </p:nvSpPr>
        <p:spPr>
          <a:xfrm>
            <a:off x="195089" y="5072207"/>
            <a:ext cx="3179061" cy="276999"/>
          </a:xfrm>
          <a:prstGeom prst="rect">
            <a:avLst/>
          </a:prstGeom>
          <a:noFill/>
        </p:spPr>
        <p:txBody>
          <a:bodyPr wrap="square" lIns="91440" tIns="45720" rIns="91440" bIns="45720">
            <a:spAutoFit/>
          </a:bodyPr>
          <a:lstStyle/>
          <a:p>
            <a:r>
              <a:rPr lang="ru-RU" sz="1200" b="1" cap="none"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2017            2018          2019        2020</a:t>
            </a:r>
            <a:endParaRPr lang="ru-RU" sz="12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sp>
        <p:nvSpPr>
          <p:cNvPr id="8" name="Прямоугольник 7"/>
          <p:cNvSpPr/>
          <p:nvPr/>
        </p:nvSpPr>
        <p:spPr>
          <a:xfrm>
            <a:off x="5508104" y="5200244"/>
            <a:ext cx="3600400" cy="276999"/>
          </a:xfrm>
          <a:prstGeom prst="rect">
            <a:avLst/>
          </a:prstGeom>
          <a:noFill/>
        </p:spPr>
        <p:txBody>
          <a:bodyPr wrap="square" lIns="91440" tIns="45720" rIns="91440" bIns="45720">
            <a:spAutoFit/>
          </a:bodyPr>
          <a:lstStyle/>
          <a:p>
            <a:r>
              <a:rPr lang="ru-RU" sz="1200" b="1" cap="none"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2017         2018         2019         2020</a:t>
            </a:r>
            <a:endParaRPr lang="ru-RU" sz="12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sp>
        <p:nvSpPr>
          <p:cNvPr id="9" name="Прямоугольник 8"/>
          <p:cNvSpPr/>
          <p:nvPr/>
        </p:nvSpPr>
        <p:spPr>
          <a:xfrm>
            <a:off x="195089" y="2060848"/>
            <a:ext cx="3320380" cy="738664"/>
          </a:xfrm>
          <a:prstGeom prst="rect">
            <a:avLst/>
          </a:prstGeom>
          <a:noFill/>
        </p:spPr>
        <p:txBody>
          <a:bodyPr wrap="square" lIns="91440" tIns="45720" rIns="91440" bIns="45720">
            <a:spAutoFit/>
          </a:bodyPr>
          <a:lstStyle/>
          <a:p>
            <a:pPr algn="ctr"/>
            <a:r>
              <a:rPr lang="ru-RU" sz="14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Оказание услуг по долечиванию (реабилитации) работающих граждан</a:t>
            </a:r>
            <a:endParaRPr lang="ru-RU" sz="1400" cap="none" spc="60" dirty="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sp>
        <p:nvSpPr>
          <p:cNvPr id="10" name="Прямоугольник 9"/>
          <p:cNvSpPr/>
          <p:nvPr/>
        </p:nvSpPr>
        <p:spPr>
          <a:xfrm>
            <a:off x="-126822" y="377220"/>
            <a:ext cx="6484772" cy="954107"/>
          </a:xfrm>
          <a:prstGeom prst="rect">
            <a:avLst/>
          </a:prstGeom>
          <a:noFill/>
        </p:spPr>
        <p:txBody>
          <a:bodyPr wrap="square" lIns="91440" tIns="45720" rIns="91440" bIns="45720">
            <a:spAutoFit/>
          </a:bodyPr>
          <a:lstStyle/>
          <a:p>
            <a:r>
              <a:rPr lang="ru-RU" sz="2800" cap="none" spc="60" dirty="0" smtClean="0">
                <a:ln w="18415" cmpd="sng">
                  <a:solidFill>
                    <a:srgbClr val="FFFFFF"/>
                  </a:solidFill>
                  <a:prstDash val="solid"/>
                </a:ln>
                <a:solidFill>
                  <a:srgbClr val="FFFFFF"/>
                </a:solidFill>
                <a:latin typeface="Proxima Nova Lt" pitchFamily="50" charset="0"/>
              </a:rPr>
              <a:t>Основные показатели деятельности учреждений здравоохранения</a:t>
            </a:r>
            <a:endParaRPr lang="ru-RU" sz="2800" cap="none" spc="60" dirty="0">
              <a:ln w="18415" cmpd="sng">
                <a:solidFill>
                  <a:srgbClr val="FFFFFF"/>
                </a:solidFill>
                <a:prstDash val="solid"/>
              </a:ln>
              <a:solidFill>
                <a:srgbClr val="FFFFFF"/>
              </a:solidFill>
              <a:latin typeface="Proxima Nova Lt" pitchFamily="50" charset="0"/>
            </a:endParaRPr>
          </a:p>
        </p:txBody>
      </p:sp>
      <p:graphicFrame>
        <p:nvGraphicFramePr>
          <p:cNvPr id="13" name="Диаграмма 12"/>
          <p:cNvGraphicFramePr/>
          <p:nvPr>
            <p:extLst>
              <p:ext uri="{D42A27DB-BD31-4B8C-83A1-F6EECF244321}">
                <p14:modId xmlns:p14="http://schemas.microsoft.com/office/powerpoint/2010/main" val="2460574048"/>
              </p:ext>
            </p:extLst>
          </p:nvPr>
        </p:nvGraphicFramePr>
        <p:xfrm>
          <a:off x="71438" y="3429000"/>
          <a:ext cx="3500462" cy="1500198"/>
        </p:xfrm>
        <a:graphic>
          <a:graphicData uri="http://schemas.openxmlformats.org/drawingml/2006/chart">
            <c:chart xmlns:c="http://schemas.openxmlformats.org/drawingml/2006/chart" xmlns:r="http://schemas.openxmlformats.org/officeDocument/2006/relationships" r:id="rId3"/>
          </a:graphicData>
        </a:graphic>
      </p:graphicFrame>
      <p:sp>
        <p:nvSpPr>
          <p:cNvPr id="14" name="Прямоугольник 13"/>
          <p:cNvSpPr/>
          <p:nvPr/>
        </p:nvSpPr>
        <p:spPr>
          <a:xfrm>
            <a:off x="195089" y="2950307"/>
            <a:ext cx="3320380" cy="307777"/>
          </a:xfrm>
          <a:prstGeom prst="rect">
            <a:avLst/>
          </a:prstGeom>
          <a:noFill/>
        </p:spPr>
        <p:txBody>
          <a:bodyPr wrap="square" lIns="91440" tIns="45720" rIns="91440" bIns="4572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4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Взрослые (получено человек)</a:t>
            </a:r>
            <a:endParaRPr lang="ru-RU" sz="1400" cap="none" spc="60" dirty="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graphicFrame>
        <p:nvGraphicFramePr>
          <p:cNvPr id="15" name="Диаграмма 14"/>
          <p:cNvGraphicFramePr/>
          <p:nvPr>
            <p:extLst>
              <p:ext uri="{D42A27DB-BD31-4B8C-83A1-F6EECF244321}">
                <p14:modId xmlns:p14="http://schemas.microsoft.com/office/powerpoint/2010/main" val="556361019"/>
              </p:ext>
            </p:extLst>
          </p:nvPr>
        </p:nvGraphicFramePr>
        <p:xfrm>
          <a:off x="5112568" y="3429012"/>
          <a:ext cx="3571900" cy="1428760"/>
        </p:xfrm>
        <a:graphic>
          <a:graphicData uri="http://schemas.openxmlformats.org/drawingml/2006/chart">
            <c:chart xmlns:c="http://schemas.openxmlformats.org/drawingml/2006/chart" xmlns:r="http://schemas.openxmlformats.org/officeDocument/2006/relationships" r:id="rId4"/>
          </a:graphicData>
        </a:graphic>
      </p:graphicFrame>
      <p:sp>
        <p:nvSpPr>
          <p:cNvPr id="16" name="Прямоугольник 15"/>
          <p:cNvSpPr/>
          <p:nvPr/>
        </p:nvSpPr>
        <p:spPr>
          <a:xfrm>
            <a:off x="5452658" y="2268207"/>
            <a:ext cx="3320380" cy="523220"/>
          </a:xfrm>
          <a:prstGeom prst="rect">
            <a:avLst/>
          </a:prstGeom>
          <a:noFill/>
        </p:spPr>
        <p:txBody>
          <a:bodyPr wrap="square" lIns="91440" tIns="45720" rIns="91440" bIns="45720">
            <a:spAutoFit/>
          </a:bodyPr>
          <a:lstStyle/>
          <a:p>
            <a:pPr algn="ctr"/>
            <a:r>
              <a:rPr lang="ru-RU" sz="14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Проведение оздоровительной компании детей</a:t>
            </a:r>
            <a:endParaRPr lang="ru-RU" sz="1400" cap="none" spc="60" dirty="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sp>
        <p:nvSpPr>
          <p:cNvPr id="17" name="Прямоугольник 16"/>
          <p:cNvSpPr/>
          <p:nvPr/>
        </p:nvSpPr>
        <p:spPr>
          <a:xfrm>
            <a:off x="5364088" y="2924944"/>
            <a:ext cx="3320380" cy="307777"/>
          </a:xfrm>
          <a:prstGeom prst="rect">
            <a:avLst/>
          </a:prstGeom>
          <a:noFill/>
        </p:spPr>
        <p:txBody>
          <a:bodyPr wrap="square" lIns="91440" tIns="45720" rIns="91440" bIns="4572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400" cap="none" spc="6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rPr>
              <a:t>Дети (получено человек)</a:t>
            </a:r>
            <a:endParaRPr lang="ru-RU" sz="1400" cap="none" spc="60" dirty="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Lt" pitchFamily="50" charset="0"/>
            </a:endParaRPr>
          </a:p>
        </p:txBody>
      </p:sp>
      <p:cxnSp>
        <p:nvCxnSpPr>
          <p:cNvPr id="4" name="Прямая со стрелкой 3"/>
          <p:cNvCxnSpPr/>
          <p:nvPr/>
        </p:nvCxnSpPr>
        <p:spPr>
          <a:xfrm flipV="1">
            <a:off x="539552" y="4725144"/>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Прямая со стрелкой 17"/>
          <p:cNvCxnSpPr/>
          <p:nvPr/>
        </p:nvCxnSpPr>
        <p:spPr>
          <a:xfrm flipV="1">
            <a:off x="1407866" y="4725143"/>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9" name="Прямая со стрелкой 18"/>
          <p:cNvCxnSpPr/>
          <p:nvPr/>
        </p:nvCxnSpPr>
        <p:spPr>
          <a:xfrm flipV="1">
            <a:off x="3059832" y="4748998"/>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Прямая со стрелкой 19"/>
          <p:cNvCxnSpPr/>
          <p:nvPr/>
        </p:nvCxnSpPr>
        <p:spPr>
          <a:xfrm flipV="1">
            <a:off x="2267744" y="4748998"/>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Прямая со стрелкой 20"/>
          <p:cNvCxnSpPr/>
          <p:nvPr/>
        </p:nvCxnSpPr>
        <p:spPr>
          <a:xfrm flipV="1">
            <a:off x="8100392" y="4853180"/>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Прямая со стрелкой 21"/>
          <p:cNvCxnSpPr/>
          <p:nvPr/>
        </p:nvCxnSpPr>
        <p:spPr>
          <a:xfrm flipV="1">
            <a:off x="7308304" y="4863643"/>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3" name="Прямая со стрелкой 22"/>
          <p:cNvCxnSpPr/>
          <p:nvPr/>
        </p:nvCxnSpPr>
        <p:spPr>
          <a:xfrm flipV="1">
            <a:off x="6516216" y="4859135"/>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Прямая со стрелкой 23"/>
          <p:cNvCxnSpPr/>
          <p:nvPr/>
        </p:nvCxnSpPr>
        <p:spPr>
          <a:xfrm flipV="1">
            <a:off x="5690010" y="4853181"/>
            <a:ext cx="0" cy="3470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259956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 y="274638"/>
            <a:ext cx="8229600" cy="1143000"/>
          </a:xfrm>
        </p:spPr>
        <p:txBody>
          <a:bodyPr/>
          <a:lstStyle/>
          <a:p>
            <a:endParaRPr lang="ru-RU" dirty="0"/>
          </a:p>
        </p:txBody>
      </p:sp>
      <p:graphicFrame>
        <p:nvGraphicFramePr>
          <p:cNvPr id="5" name="Содержимое 4"/>
          <p:cNvGraphicFramePr>
            <a:graphicFrameLocks noGrp="1"/>
          </p:cNvGraphicFramePr>
          <p:nvPr>
            <p:ph idx="1"/>
          </p:nvPr>
        </p:nvGraphicFramePr>
        <p:xfrm>
          <a:off x="10001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pic>
        <p:nvPicPr>
          <p:cNvPr id="5122" name="Picture 2" descr="C:\Users\piskunova\Desktop\Новая папка\Новая папка\40 копия.jpg"/>
          <p:cNvPicPr>
            <a:picLocks noChangeAspect="1" noChangeArrowheads="1"/>
          </p:cNvPicPr>
          <p:nvPr/>
        </p:nvPicPr>
        <p:blipFill>
          <a:blip r:embed="rId3" cstate="print"/>
          <a:srcRect/>
          <a:stretch>
            <a:fillRect/>
          </a:stretch>
        </p:blipFill>
        <p:spPr bwMode="auto">
          <a:xfrm>
            <a:off x="-555417" y="0"/>
            <a:ext cx="9699417" cy="6858000"/>
          </a:xfrm>
          <a:prstGeom prst="rect">
            <a:avLst/>
          </a:prstGeom>
          <a:noFill/>
        </p:spPr>
      </p:pic>
      <p:sp>
        <p:nvSpPr>
          <p:cNvPr id="11" name="Прямоугольник 10"/>
          <p:cNvSpPr/>
          <p:nvPr/>
        </p:nvSpPr>
        <p:spPr>
          <a:xfrm>
            <a:off x="328886" y="3183357"/>
            <a:ext cx="3571868" cy="307777"/>
          </a:xfrm>
          <a:prstGeom prst="rect">
            <a:avLst/>
          </a:prstGeom>
          <a:noFill/>
        </p:spPr>
        <p:txBody>
          <a:bodyPr wrap="square" lIns="91440" tIns="45720" rIns="91440" bIns="45720">
            <a:spAutoFit/>
          </a:bodyPr>
          <a:lstStyle/>
          <a:p>
            <a:r>
              <a:rPr lang="ru-RU" sz="1400" b="1"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2015        2016          2017          2018</a:t>
            </a:r>
            <a:endParaRPr lang="ru-RU" sz="14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graphicFrame>
        <p:nvGraphicFramePr>
          <p:cNvPr id="21" name="Диаграмма 20"/>
          <p:cNvGraphicFramePr/>
          <p:nvPr>
            <p:extLst>
              <p:ext uri="{D42A27DB-BD31-4B8C-83A1-F6EECF244321}">
                <p14:modId xmlns:p14="http://schemas.microsoft.com/office/powerpoint/2010/main" val="3241754348"/>
              </p:ext>
            </p:extLst>
          </p:nvPr>
        </p:nvGraphicFramePr>
        <p:xfrm>
          <a:off x="-285768" y="724591"/>
          <a:ext cx="4286280" cy="221457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Диаграмма 21"/>
          <p:cNvGraphicFramePr/>
          <p:nvPr>
            <p:extLst>
              <p:ext uri="{D42A27DB-BD31-4B8C-83A1-F6EECF244321}">
                <p14:modId xmlns:p14="http://schemas.microsoft.com/office/powerpoint/2010/main" val="503711990"/>
              </p:ext>
            </p:extLst>
          </p:nvPr>
        </p:nvGraphicFramePr>
        <p:xfrm>
          <a:off x="-108520" y="3000372"/>
          <a:ext cx="4136432" cy="428628"/>
        </p:xfrm>
        <a:graphic>
          <a:graphicData uri="http://schemas.openxmlformats.org/drawingml/2006/chart">
            <c:chart xmlns:c="http://schemas.openxmlformats.org/drawingml/2006/chart" xmlns:r="http://schemas.openxmlformats.org/officeDocument/2006/relationships" r:id="rId5"/>
          </a:graphicData>
        </a:graphic>
      </p:graphicFrame>
      <p:sp>
        <p:nvSpPr>
          <p:cNvPr id="24" name="Прямоугольник 23"/>
          <p:cNvSpPr/>
          <p:nvPr/>
        </p:nvSpPr>
        <p:spPr>
          <a:xfrm>
            <a:off x="3500430" y="1528551"/>
            <a:ext cx="2428892" cy="1400383"/>
          </a:xfrm>
          <a:prstGeom prst="rect">
            <a:avLst/>
          </a:prstGeom>
        </p:spPr>
        <p:txBody>
          <a:bodyPr wrap="square">
            <a:spAutoFit/>
          </a:bodyPr>
          <a:lstStyle/>
          <a:p>
            <a:r>
              <a:rPr lang="ru-RU" sz="1050" b="1" dirty="0" smtClean="0">
                <a:solidFill>
                  <a:schemeClr val="bg1"/>
                </a:solidFill>
                <a:latin typeface="Proxima Nova Lt" pitchFamily="50" charset="0"/>
                <a:cs typeface="Times New Roman" pitchFamily="18" charset="0"/>
              </a:rPr>
              <a:t>Упаковок</a:t>
            </a: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r>
              <a:rPr lang="ru-RU" sz="1050" b="1" dirty="0" smtClean="0">
                <a:solidFill>
                  <a:schemeClr val="bg1"/>
                </a:solidFill>
                <a:latin typeface="Proxima Nova Lt" pitchFamily="50" charset="0"/>
                <a:cs typeface="Times New Roman" pitchFamily="18" charset="0"/>
              </a:rPr>
              <a:t>Млн. Рублей</a:t>
            </a:r>
          </a:p>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sp>
        <p:nvSpPr>
          <p:cNvPr id="25" name="Прямоугольник 24"/>
          <p:cNvSpPr/>
          <p:nvPr/>
        </p:nvSpPr>
        <p:spPr>
          <a:xfrm>
            <a:off x="0" y="6357958"/>
            <a:ext cx="3714744" cy="307777"/>
          </a:xfrm>
          <a:prstGeom prst="rect">
            <a:avLst/>
          </a:prstGeom>
          <a:noFill/>
        </p:spPr>
        <p:txBody>
          <a:bodyPr wrap="square" lIns="91440" tIns="45720" rIns="91440" bIns="45720">
            <a:spAutoFit/>
          </a:bodyPr>
          <a:lstStyle/>
          <a:p>
            <a:r>
              <a:rPr lang="ru-RU" sz="1400" b="1" cap="none"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2015    2016</a:t>
            </a:r>
            <a:r>
              <a:rPr lang="ru-RU" sz="1400" b="1"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2017    2018  </a:t>
            </a:r>
            <a:endParaRPr lang="ru-RU" sz="14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graphicFrame>
        <p:nvGraphicFramePr>
          <p:cNvPr id="26" name="Диаграмма 25"/>
          <p:cNvGraphicFramePr/>
          <p:nvPr>
            <p:extLst>
              <p:ext uri="{D42A27DB-BD31-4B8C-83A1-F6EECF244321}">
                <p14:modId xmlns:p14="http://schemas.microsoft.com/office/powerpoint/2010/main" val="3460377557"/>
              </p:ext>
            </p:extLst>
          </p:nvPr>
        </p:nvGraphicFramePr>
        <p:xfrm>
          <a:off x="-180528" y="4005064"/>
          <a:ext cx="4286280" cy="223224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7" name="Диаграмма 26"/>
          <p:cNvGraphicFramePr/>
          <p:nvPr>
            <p:extLst>
              <p:ext uri="{D42A27DB-BD31-4B8C-83A1-F6EECF244321}">
                <p14:modId xmlns:p14="http://schemas.microsoft.com/office/powerpoint/2010/main" val="3015981062"/>
              </p:ext>
            </p:extLst>
          </p:nvPr>
        </p:nvGraphicFramePr>
        <p:xfrm>
          <a:off x="-252536" y="6222596"/>
          <a:ext cx="3500462" cy="428628"/>
        </p:xfrm>
        <a:graphic>
          <a:graphicData uri="http://schemas.openxmlformats.org/drawingml/2006/chart">
            <c:chart xmlns:c="http://schemas.openxmlformats.org/drawingml/2006/chart" xmlns:r="http://schemas.openxmlformats.org/officeDocument/2006/relationships" r:id="rId7"/>
          </a:graphicData>
        </a:graphic>
      </p:graphicFrame>
      <p:sp>
        <p:nvSpPr>
          <p:cNvPr id="28" name="Прямоугольник 27"/>
          <p:cNvSpPr/>
          <p:nvPr/>
        </p:nvSpPr>
        <p:spPr>
          <a:xfrm>
            <a:off x="3079845" y="4581128"/>
            <a:ext cx="2428892" cy="1400383"/>
          </a:xfrm>
          <a:prstGeom prst="rect">
            <a:avLst/>
          </a:prstGeom>
        </p:spPr>
        <p:txBody>
          <a:bodyPr wrap="square">
            <a:spAutoFit/>
          </a:bodyPr>
          <a:lstStyle/>
          <a:p>
            <a:r>
              <a:rPr lang="ru-RU" sz="1050" b="1" dirty="0" smtClean="0">
                <a:solidFill>
                  <a:schemeClr val="bg1"/>
                </a:solidFill>
                <a:latin typeface="Proxima Nova Lt" pitchFamily="50" charset="0"/>
                <a:cs typeface="Times New Roman" pitchFamily="18" charset="0"/>
              </a:rPr>
              <a:t>Кол. </a:t>
            </a:r>
            <a:r>
              <a:rPr lang="ru-RU" sz="1050" b="1" dirty="0" err="1" smtClean="0">
                <a:solidFill>
                  <a:schemeClr val="bg1"/>
                </a:solidFill>
                <a:latin typeface="Proxima Nova Lt" pitchFamily="50" charset="0"/>
                <a:cs typeface="Times New Roman" pitchFamily="18" charset="0"/>
              </a:rPr>
              <a:t>донаций</a:t>
            </a:r>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r>
              <a:rPr lang="ru-RU" sz="1050" b="1" dirty="0" smtClean="0">
                <a:solidFill>
                  <a:schemeClr val="bg1"/>
                </a:solidFill>
                <a:latin typeface="Proxima Nova Lt" pitchFamily="50" charset="0"/>
                <a:cs typeface="Times New Roman" pitchFamily="18" charset="0"/>
              </a:rPr>
              <a:t>Млн. Рублей</a:t>
            </a:r>
          </a:p>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sp>
        <p:nvSpPr>
          <p:cNvPr id="34" name="Прямоугольник 33"/>
          <p:cNvSpPr/>
          <p:nvPr/>
        </p:nvSpPr>
        <p:spPr>
          <a:xfrm>
            <a:off x="4714876" y="3337245"/>
            <a:ext cx="3714744" cy="307777"/>
          </a:xfrm>
          <a:prstGeom prst="rect">
            <a:avLst/>
          </a:prstGeom>
          <a:noFill/>
        </p:spPr>
        <p:txBody>
          <a:bodyPr wrap="square" lIns="91440" tIns="45720" rIns="91440" bIns="45720">
            <a:spAutoFit/>
          </a:bodyPr>
          <a:lstStyle/>
          <a:p>
            <a:pPr algn="ctr"/>
            <a:r>
              <a:rPr lang="ru-RU" sz="1400" b="1" cap="none"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2015     2016</a:t>
            </a:r>
            <a:r>
              <a:rPr lang="ru-RU" sz="1400" b="1"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2017       2018  </a:t>
            </a:r>
            <a:endParaRPr lang="ru-RU" sz="14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graphicFrame>
        <p:nvGraphicFramePr>
          <p:cNvPr id="35" name="Диаграмма 34"/>
          <p:cNvGraphicFramePr/>
          <p:nvPr>
            <p:extLst>
              <p:ext uri="{D42A27DB-BD31-4B8C-83A1-F6EECF244321}">
                <p14:modId xmlns:p14="http://schemas.microsoft.com/office/powerpoint/2010/main" val="3556139340"/>
              </p:ext>
            </p:extLst>
          </p:nvPr>
        </p:nvGraphicFramePr>
        <p:xfrm>
          <a:off x="4500530" y="928670"/>
          <a:ext cx="4286280" cy="221457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6" name="Диаграмма 35"/>
          <p:cNvGraphicFramePr/>
          <p:nvPr>
            <p:extLst>
              <p:ext uri="{D42A27DB-BD31-4B8C-83A1-F6EECF244321}">
                <p14:modId xmlns:p14="http://schemas.microsoft.com/office/powerpoint/2010/main" val="1213852340"/>
              </p:ext>
            </p:extLst>
          </p:nvPr>
        </p:nvGraphicFramePr>
        <p:xfrm>
          <a:off x="4893455" y="6143644"/>
          <a:ext cx="3500462" cy="428628"/>
        </p:xfrm>
        <a:graphic>
          <a:graphicData uri="http://schemas.openxmlformats.org/drawingml/2006/chart">
            <c:chart xmlns:c="http://schemas.openxmlformats.org/drawingml/2006/chart" xmlns:r="http://schemas.openxmlformats.org/officeDocument/2006/relationships" r:id="rId9"/>
          </a:graphicData>
        </a:graphic>
      </p:graphicFrame>
      <p:sp>
        <p:nvSpPr>
          <p:cNvPr id="37" name="Прямоугольник 36"/>
          <p:cNvSpPr/>
          <p:nvPr/>
        </p:nvSpPr>
        <p:spPr>
          <a:xfrm>
            <a:off x="8143868" y="1671427"/>
            <a:ext cx="2428892" cy="1400383"/>
          </a:xfrm>
          <a:prstGeom prst="rect">
            <a:avLst/>
          </a:prstGeom>
        </p:spPr>
        <p:txBody>
          <a:bodyPr wrap="square">
            <a:spAutoFit/>
          </a:bodyPr>
          <a:lstStyle/>
          <a:p>
            <a:r>
              <a:rPr lang="ru-RU" sz="1050" b="1" dirty="0" smtClean="0">
                <a:solidFill>
                  <a:schemeClr val="bg1"/>
                </a:solidFill>
                <a:latin typeface="Proxima Nova Lt" pitchFamily="50" charset="0"/>
                <a:cs typeface="Times New Roman" pitchFamily="18" charset="0"/>
              </a:rPr>
              <a:t>Упаковок</a:t>
            </a: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r>
              <a:rPr lang="ru-RU" sz="1050" b="1" dirty="0" smtClean="0">
                <a:solidFill>
                  <a:schemeClr val="bg1"/>
                </a:solidFill>
                <a:latin typeface="Proxima Nova Lt" pitchFamily="50" charset="0"/>
                <a:cs typeface="Times New Roman" pitchFamily="18" charset="0"/>
              </a:rPr>
              <a:t>Млн. Рублей</a:t>
            </a:r>
          </a:p>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sp>
        <p:nvSpPr>
          <p:cNvPr id="38" name="Прямоугольник 37"/>
          <p:cNvSpPr/>
          <p:nvPr/>
        </p:nvSpPr>
        <p:spPr>
          <a:xfrm>
            <a:off x="4714876" y="6357958"/>
            <a:ext cx="3714744" cy="307777"/>
          </a:xfrm>
          <a:prstGeom prst="rect">
            <a:avLst/>
          </a:prstGeom>
          <a:noFill/>
        </p:spPr>
        <p:txBody>
          <a:bodyPr wrap="square" lIns="91440" tIns="45720" rIns="91440" bIns="45720">
            <a:spAutoFit/>
          </a:bodyPr>
          <a:lstStyle/>
          <a:p>
            <a:r>
              <a:rPr lang="ru-RU" sz="1400" b="1" cap="none"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2015     2016 </a:t>
            </a:r>
            <a:r>
              <a:rPr lang="ru-RU" sz="1400" b="1" spc="6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rPr>
              <a:t>     2017    2018  </a:t>
            </a:r>
            <a:endParaRPr lang="ru-RU" sz="1400" b="1" cap="none" spc="6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Lt" pitchFamily="50" charset="0"/>
            </a:endParaRPr>
          </a:p>
        </p:txBody>
      </p:sp>
      <p:graphicFrame>
        <p:nvGraphicFramePr>
          <p:cNvPr id="39" name="Диаграмма 38"/>
          <p:cNvGraphicFramePr/>
          <p:nvPr>
            <p:extLst>
              <p:ext uri="{D42A27DB-BD31-4B8C-83A1-F6EECF244321}">
                <p14:modId xmlns:p14="http://schemas.microsoft.com/office/powerpoint/2010/main" val="3338348999"/>
              </p:ext>
            </p:extLst>
          </p:nvPr>
        </p:nvGraphicFramePr>
        <p:xfrm>
          <a:off x="4644008" y="4005064"/>
          <a:ext cx="4286280" cy="2214578"/>
        </p:xfrm>
        <a:graphic>
          <a:graphicData uri="http://schemas.openxmlformats.org/drawingml/2006/chart">
            <c:chart xmlns:c="http://schemas.openxmlformats.org/drawingml/2006/chart" xmlns:r="http://schemas.openxmlformats.org/officeDocument/2006/relationships" r:id="rId10"/>
          </a:graphicData>
        </a:graphic>
      </p:graphicFrame>
      <p:sp>
        <p:nvSpPr>
          <p:cNvPr id="41" name="Прямоугольник 40"/>
          <p:cNvSpPr/>
          <p:nvPr/>
        </p:nvSpPr>
        <p:spPr>
          <a:xfrm>
            <a:off x="8143868" y="4743261"/>
            <a:ext cx="2428892" cy="1400383"/>
          </a:xfrm>
          <a:prstGeom prst="rect">
            <a:avLst/>
          </a:prstGeom>
        </p:spPr>
        <p:txBody>
          <a:bodyPr wrap="square">
            <a:spAutoFit/>
          </a:bodyPr>
          <a:lstStyle/>
          <a:p>
            <a:r>
              <a:rPr lang="ru-RU" sz="1050" b="1" dirty="0" smtClean="0">
                <a:solidFill>
                  <a:schemeClr val="bg1"/>
                </a:solidFill>
                <a:latin typeface="Proxima Nova Lt" pitchFamily="50" charset="0"/>
                <a:cs typeface="Times New Roman" pitchFamily="18" charset="0"/>
              </a:rPr>
              <a:t>Упаковок</a:t>
            </a: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endParaRPr lang="ru-RU" sz="1050" b="1" dirty="0" smtClean="0">
              <a:solidFill>
                <a:schemeClr val="bg1"/>
              </a:solidFill>
              <a:latin typeface="Proxima Nova Lt" pitchFamily="50" charset="0"/>
              <a:cs typeface="Times New Roman" pitchFamily="18" charset="0"/>
            </a:endParaRPr>
          </a:p>
          <a:p>
            <a:r>
              <a:rPr lang="ru-RU" sz="1050" b="1" dirty="0" smtClean="0">
                <a:solidFill>
                  <a:schemeClr val="bg1"/>
                </a:solidFill>
                <a:latin typeface="Proxima Nova Lt" pitchFamily="50" charset="0"/>
                <a:cs typeface="Times New Roman" pitchFamily="18" charset="0"/>
              </a:rPr>
              <a:t>Млн. Рублей</a:t>
            </a:r>
          </a:p>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graphicFrame>
        <p:nvGraphicFramePr>
          <p:cNvPr id="23" name="Диаграмма 22"/>
          <p:cNvGraphicFramePr/>
          <p:nvPr>
            <p:extLst>
              <p:ext uri="{D42A27DB-BD31-4B8C-83A1-F6EECF244321}">
                <p14:modId xmlns:p14="http://schemas.microsoft.com/office/powerpoint/2010/main" val="3488951550"/>
              </p:ext>
            </p:extLst>
          </p:nvPr>
        </p:nvGraphicFramePr>
        <p:xfrm>
          <a:off x="4822017" y="2928934"/>
          <a:ext cx="3500462" cy="428628"/>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16359999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royan\Desktop\иполнение 2017\34 слайд.jpg"/>
          <p:cNvPicPr>
            <a:picLocks noChangeAspect="1" noChangeArrowheads="1"/>
          </p:cNvPicPr>
          <p:nvPr/>
        </p:nvPicPr>
        <p:blipFill>
          <a:blip r:embed="rId3" cstate="print"/>
          <a:srcRect/>
          <a:stretch>
            <a:fillRect/>
          </a:stretch>
        </p:blipFill>
        <p:spPr bwMode="auto">
          <a:xfrm>
            <a:off x="-214345" y="-11393"/>
            <a:ext cx="9715567" cy="6869418"/>
          </a:xfrm>
          <a:prstGeom prst="rect">
            <a:avLst/>
          </a:prstGeom>
          <a:noFill/>
        </p:spPr>
      </p:pic>
      <p:sp>
        <p:nvSpPr>
          <p:cNvPr id="6" name="Прямоугольник 5"/>
          <p:cNvSpPr/>
          <p:nvPr/>
        </p:nvSpPr>
        <p:spPr>
          <a:xfrm>
            <a:off x="571472" y="5000636"/>
            <a:ext cx="8358246" cy="307777"/>
          </a:xfrm>
          <a:prstGeom prst="rect">
            <a:avLst/>
          </a:prstGeom>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400" b="1" dirty="0" smtClean="0">
                <a:solidFill>
                  <a:sysClr val="window" lastClr="FFFFFF"/>
                </a:solidFill>
                <a:latin typeface="Proxima Nova Lt" pitchFamily="50" charset="0"/>
                <a:cs typeface="Times New Roman" pitchFamily="18" charset="0"/>
              </a:rPr>
              <a:t>                                 2015                        2016                             2017                       2018</a:t>
            </a:r>
            <a:endParaRPr lang="ru-RU" sz="1400" b="1" dirty="0" smtClean="0">
              <a:latin typeface="Proxima Nova Lt" pitchFamily="50" charset="0"/>
              <a:cs typeface="Angsana New" pitchFamily="18" charset="-34"/>
            </a:endParaRPr>
          </a:p>
        </p:txBody>
      </p:sp>
      <p:cxnSp>
        <p:nvCxnSpPr>
          <p:cNvPr id="11" name="Прямая соединительная линия 10"/>
          <p:cNvCxnSpPr/>
          <p:nvPr/>
        </p:nvCxnSpPr>
        <p:spPr>
          <a:xfrm rot="10800000">
            <a:off x="571472" y="5892866"/>
            <a:ext cx="214314" cy="1588"/>
          </a:xfrm>
          <a:prstGeom prst="line">
            <a:avLst/>
          </a:prstGeom>
          <a:ln w="19050">
            <a:solidFill>
              <a:srgbClr val="2FD5E7"/>
            </a:solidFill>
          </a:ln>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642348" y="5857867"/>
            <a:ext cx="72000" cy="72000"/>
          </a:xfrm>
          <a:prstGeom prst="ellipse">
            <a:avLst/>
          </a:prstGeom>
          <a:solidFill>
            <a:schemeClr val="bg1"/>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p:nvPr/>
        </p:nvCxnSpPr>
        <p:spPr>
          <a:xfrm rot="10800000">
            <a:off x="2928926" y="5892866"/>
            <a:ext cx="214314" cy="1588"/>
          </a:xfrm>
          <a:prstGeom prst="line">
            <a:avLst/>
          </a:prstGeom>
          <a:ln w="19050">
            <a:solidFill>
              <a:srgbClr val="CE2284"/>
            </a:solidFill>
          </a:ln>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2999802" y="5857892"/>
            <a:ext cx="72000" cy="72000"/>
          </a:xfrm>
          <a:prstGeom prst="ellipse">
            <a:avLst/>
          </a:prstGeom>
          <a:solidFill>
            <a:schemeClr val="bg1"/>
          </a:solidFill>
          <a:ln>
            <a:solidFill>
              <a:srgbClr val="CE22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14282" y="428604"/>
            <a:ext cx="7429552" cy="707886"/>
          </a:xfrm>
          <a:prstGeom prst="rect">
            <a:avLst/>
          </a:prstGeom>
        </p:spPr>
        <p:txBody>
          <a:bodyPr wrap="square">
            <a:spAutoFit/>
          </a:bodyPr>
          <a:lstStyle/>
          <a:p>
            <a:r>
              <a:rPr lang="ru-RU" sz="2000" dirty="0" smtClean="0">
                <a:solidFill>
                  <a:schemeClr val="bg1"/>
                </a:solidFill>
                <a:latin typeface="Proxima Nova Lt" pitchFamily="50" charset="0"/>
                <a:cs typeface="Times New Roman" pitchFamily="18" charset="0"/>
              </a:rPr>
              <a:t>Основные показатели деятельности учреждений здравоохранения </a:t>
            </a:r>
            <a:r>
              <a:rPr lang="ru-RU" sz="1400" dirty="0" smtClean="0">
                <a:solidFill>
                  <a:schemeClr val="bg1"/>
                </a:solidFill>
                <a:latin typeface="Proxima Nova Lt" pitchFamily="50" charset="0"/>
                <a:cs typeface="Times New Roman" pitchFamily="18" charset="0"/>
              </a:rPr>
              <a:t>(количество пациентов)</a:t>
            </a:r>
            <a:endParaRPr lang="ru-RU" sz="2000" dirty="0" smtClean="0">
              <a:latin typeface="Proxima Nova Lt" pitchFamily="50" charset="0"/>
              <a:cs typeface="Angsana New" pitchFamily="18" charset="-34"/>
            </a:endParaRPr>
          </a:p>
        </p:txBody>
      </p:sp>
      <p:graphicFrame>
        <p:nvGraphicFramePr>
          <p:cNvPr id="16" name="Содержимое 15"/>
          <p:cNvGraphicFramePr>
            <a:graphicFrameLocks noGrp="1"/>
          </p:cNvGraphicFramePr>
          <p:nvPr>
            <p:ph idx="1"/>
            <p:extLst>
              <p:ext uri="{D42A27DB-BD31-4B8C-83A1-F6EECF244321}">
                <p14:modId xmlns:p14="http://schemas.microsoft.com/office/powerpoint/2010/main" val="2018358693"/>
              </p:ext>
            </p:extLst>
          </p:nvPr>
        </p:nvGraphicFramePr>
        <p:xfrm>
          <a:off x="-214346" y="1600201"/>
          <a:ext cx="9644130" cy="3043245"/>
        </p:xfrm>
        <a:graphic>
          <a:graphicData uri="http://schemas.openxmlformats.org/drawingml/2006/chart">
            <c:chart xmlns:c="http://schemas.openxmlformats.org/drawingml/2006/chart" xmlns:r="http://schemas.openxmlformats.org/officeDocument/2006/relationships" r:id="rId4"/>
          </a:graphicData>
        </a:graphic>
      </p:graphicFrame>
      <p:sp>
        <p:nvSpPr>
          <p:cNvPr id="17" name="Номер слайда 16"/>
          <p:cNvSpPr>
            <a:spLocks noGrp="1"/>
          </p:cNvSpPr>
          <p:nvPr>
            <p:ph type="sldNum" sz="quarter" idx="12"/>
          </p:nvPr>
        </p:nvSpPr>
        <p:spPr/>
        <p:txBody>
          <a:bodyPr/>
          <a:lstStyle/>
          <a:p>
            <a:fld id="{34AAB390-896A-4703-BE4C-2EDB5FA2DF14}" type="slidenum">
              <a:rPr lang="ru-RU" smtClean="0"/>
              <a:pPr/>
              <a:t>36</a:t>
            </a:fld>
            <a:endParaRPr lang="ru-RU"/>
          </a:p>
        </p:txBody>
      </p:sp>
      <p:graphicFrame>
        <p:nvGraphicFramePr>
          <p:cNvPr id="19" name="Диаграмма 18"/>
          <p:cNvGraphicFramePr/>
          <p:nvPr/>
        </p:nvGraphicFramePr>
        <p:xfrm>
          <a:off x="1714480" y="4500570"/>
          <a:ext cx="6000792" cy="500066"/>
        </p:xfrm>
        <a:graphic>
          <a:graphicData uri="http://schemas.openxmlformats.org/drawingml/2006/chart">
            <c:chart xmlns:c="http://schemas.openxmlformats.org/drawingml/2006/chart" xmlns:r="http://schemas.openxmlformats.org/officeDocument/2006/relationships" r:id="rId5"/>
          </a:graphicData>
        </a:graphic>
      </p:graphicFrame>
      <p:sp>
        <p:nvSpPr>
          <p:cNvPr id="20" name="Прямоугольник 19"/>
          <p:cNvSpPr/>
          <p:nvPr/>
        </p:nvSpPr>
        <p:spPr>
          <a:xfrm>
            <a:off x="745170" y="5735564"/>
            <a:ext cx="2074607" cy="276999"/>
          </a:xfrm>
          <a:prstGeom prst="rect">
            <a:avLst/>
          </a:prstGeom>
        </p:spPr>
        <p:txBody>
          <a:bodyPr wrap="none">
            <a:spAutoFit/>
          </a:bodyPr>
          <a:lstStyle/>
          <a:p>
            <a:r>
              <a:rPr lang="ru-RU" sz="1200" dirty="0" smtClean="0">
                <a:solidFill>
                  <a:schemeClr val="bg1"/>
                </a:solidFill>
                <a:latin typeface="Proxima Nova Lt" pitchFamily="50" charset="0"/>
                <a:cs typeface="Times New Roman" pitchFamily="18" charset="0"/>
              </a:rPr>
              <a:t>круглосуточный стационар</a:t>
            </a:r>
            <a:endParaRPr lang="ru-RU" sz="1200" dirty="0"/>
          </a:p>
        </p:txBody>
      </p:sp>
      <p:sp>
        <p:nvSpPr>
          <p:cNvPr id="21" name="Прямоугольник 20"/>
          <p:cNvSpPr/>
          <p:nvPr/>
        </p:nvSpPr>
        <p:spPr>
          <a:xfrm>
            <a:off x="3132974" y="5745838"/>
            <a:ext cx="1540806" cy="276999"/>
          </a:xfrm>
          <a:prstGeom prst="rect">
            <a:avLst/>
          </a:prstGeom>
        </p:spPr>
        <p:txBody>
          <a:bodyPr wrap="none">
            <a:spAutoFit/>
          </a:bodyPr>
          <a:lstStyle/>
          <a:p>
            <a:r>
              <a:rPr lang="ru-RU" sz="1200" dirty="0" smtClean="0">
                <a:solidFill>
                  <a:schemeClr val="bg1"/>
                </a:solidFill>
                <a:latin typeface="Proxima Nova Lt" pitchFamily="50" charset="0"/>
                <a:cs typeface="Times New Roman" pitchFamily="18" charset="0"/>
              </a:rPr>
              <a:t>дневной стационар</a:t>
            </a:r>
            <a:endParaRPr lang="ru-RU" sz="1200" dirty="0"/>
          </a:p>
        </p:txBody>
      </p:sp>
    </p:spTree>
    <p:extLst>
      <p:ext uri="{BB962C8B-B14F-4D97-AF65-F5344CB8AC3E}">
        <p14:creationId xmlns:p14="http://schemas.microsoft.com/office/powerpoint/2010/main" val="37037014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royan\Desktop\иполнение 2017\318.jpg"/>
          <p:cNvPicPr>
            <a:picLocks noChangeAspect="1" noChangeArrowheads="1"/>
          </p:cNvPicPr>
          <p:nvPr/>
        </p:nvPicPr>
        <p:blipFill>
          <a:blip r:embed="rId2" cstate="print"/>
          <a:srcRect/>
          <a:stretch>
            <a:fillRect/>
          </a:stretch>
        </p:blipFill>
        <p:spPr bwMode="auto">
          <a:xfrm>
            <a:off x="0" y="392570"/>
            <a:ext cx="9143999" cy="6465454"/>
          </a:xfrm>
          <a:prstGeom prst="rect">
            <a:avLst/>
          </a:prstGeom>
          <a:noFill/>
        </p:spPr>
      </p:pic>
      <p:graphicFrame>
        <p:nvGraphicFramePr>
          <p:cNvPr id="6" name="Диаграмма 5"/>
          <p:cNvGraphicFramePr/>
          <p:nvPr>
            <p:extLst>
              <p:ext uri="{D42A27DB-BD31-4B8C-83A1-F6EECF244321}">
                <p14:modId xmlns:p14="http://schemas.microsoft.com/office/powerpoint/2010/main" val="3997597073"/>
              </p:ext>
            </p:extLst>
          </p:nvPr>
        </p:nvGraphicFramePr>
        <p:xfrm>
          <a:off x="4929190" y="4000504"/>
          <a:ext cx="3714776" cy="19288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extLst>
              <p:ext uri="{D42A27DB-BD31-4B8C-83A1-F6EECF244321}">
                <p14:modId xmlns:p14="http://schemas.microsoft.com/office/powerpoint/2010/main" val="836353670"/>
              </p:ext>
            </p:extLst>
          </p:nvPr>
        </p:nvGraphicFramePr>
        <p:xfrm>
          <a:off x="4857752" y="1785926"/>
          <a:ext cx="3714776" cy="1928826"/>
        </p:xfrm>
        <a:graphic>
          <a:graphicData uri="http://schemas.openxmlformats.org/drawingml/2006/chart">
            <c:chart xmlns:c="http://schemas.openxmlformats.org/drawingml/2006/chart" xmlns:r="http://schemas.openxmlformats.org/officeDocument/2006/relationships" r:id="rId4"/>
          </a:graphicData>
        </a:graphic>
      </p:graphicFrame>
      <p:sp>
        <p:nvSpPr>
          <p:cNvPr id="8" name="Содержимое 7"/>
          <p:cNvSpPr>
            <a:spLocks noGrp="1"/>
          </p:cNvSpPr>
          <p:nvPr>
            <p:ph idx="1"/>
          </p:nvPr>
        </p:nvSpPr>
        <p:spPr>
          <a:xfrm>
            <a:off x="428596" y="1687945"/>
            <a:ext cx="3714776" cy="1614486"/>
          </a:xfrm>
        </p:spPr>
        <p:txBody>
          <a:bodyPr>
            <a:normAutofit/>
          </a:bodyPr>
          <a:lstStyle/>
          <a:p>
            <a:pPr algn="just">
              <a:buNone/>
            </a:pPr>
            <a:r>
              <a:rPr lang="ru-RU" sz="1400" dirty="0" smtClean="0"/>
              <a:t>	</a:t>
            </a:r>
            <a:r>
              <a:rPr lang="ru-RU" sz="1400" dirty="0" smtClean="0">
                <a:solidFill>
                  <a:schemeClr val="accent1">
                    <a:lumMod val="75000"/>
                  </a:schemeClr>
                </a:solidFill>
              </a:rPr>
              <a:t>Также из федерального бюджета в область поступают средства на оказание высокотехнологичной медицинской помощи </a:t>
            </a:r>
            <a:endParaRPr lang="ru-RU" sz="1200" dirty="0">
              <a:solidFill>
                <a:schemeClr val="accent1">
                  <a:lumMod val="75000"/>
                </a:schemeClr>
              </a:solidFill>
            </a:endParaRPr>
          </a:p>
        </p:txBody>
      </p:sp>
      <p:sp>
        <p:nvSpPr>
          <p:cNvPr id="11" name="TextBox 10"/>
          <p:cNvSpPr txBox="1"/>
          <p:nvPr/>
        </p:nvSpPr>
        <p:spPr>
          <a:xfrm>
            <a:off x="571472" y="2830953"/>
            <a:ext cx="4572032" cy="1169551"/>
          </a:xfrm>
          <a:prstGeom prst="rect">
            <a:avLst/>
          </a:prstGeom>
          <a:noFill/>
        </p:spPr>
        <p:txBody>
          <a:bodyPr wrap="square" rtlCol="0">
            <a:spAutoFit/>
          </a:bodyPr>
          <a:lstStyle/>
          <a:p>
            <a:r>
              <a:rPr lang="ru-RU" sz="1400" dirty="0" smtClean="0">
                <a:solidFill>
                  <a:schemeClr val="accent1">
                    <a:lumMod val="75000"/>
                  </a:schemeClr>
                </a:solidFill>
              </a:rPr>
              <a:t>Территориальной программой  государственных гарантий определены виды высокотехнологичной медицинской  помощи как за счет средств областного бюджета, так и за счет средств обязательного медицинского страхования</a:t>
            </a:r>
            <a:endParaRPr lang="ru-RU" sz="1400" dirty="0"/>
          </a:p>
        </p:txBody>
      </p:sp>
      <p:sp>
        <p:nvSpPr>
          <p:cNvPr id="9" name="Номер слайда 8"/>
          <p:cNvSpPr>
            <a:spLocks noGrp="1"/>
          </p:cNvSpPr>
          <p:nvPr>
            <p:ph type="sldNum" sz="quarter" idx="12"/>
          </p:nvPr>
        </p:nvSpPr>
        <p:spPr/>
        <p:txBody>
          <a:bodyPr/>
          <a:lstStyle/>
          <a:p>
            <a:fld id="{34AAB390-896A-4703-BE4C-2EDB5FA2DF14}" type="slidenum">
              <a:rPr lang="ru-RU" smtClean="0"/>
              <a:pPr/>
              <a:t>37</a:t>
            </a:fld>
            <a:endParaRPr lang="ru-RU"/>
          </a:p>
        </p:txBody>
      </p:sp>
      <p:sp>
        <p:nvSpPr>
          <p:cNvPr id="10" name="Прямоугольник 9"/>
          <p:cNvSpPr/>
          <p:nvPr/>
        </p:nvSpPr>
        <p:spPr>
          <a:xfrm>
            <a:off x="428596" y="357166"/>
            <a:ext cx="8215370" cy="615553"/>
          </a:xfrm>
          <a:prstGeom prst="rect">
            <a:avLst/>
          </a:prstGeom>
        </p:spPr>
        <p:txBody>
          <a:bodyPr wrap="square">
            <a:spAutoFit/>
          </a:bodyPr>
          <a:lstStyle/>
          <a:p>
            <a:r>
              <a:rPr lang="ru-RU" sz="1700" dirty="0" smtClean="0">
                <a:solidFill>
                  <a:schemeClr val="tx1">
                    <a:lumMod val="65000"/>
                    <a:lumOff val="35000"/>
                  </a:schemeClr>
                </a:solidFill>
                <a:latin typeface="Proxima Nova Lt" pitchFamily="50" charset="0"/>
                <a:cs typeface="Angsana New" pitchFamily="18" charset="-34"/>
              </a:rPr>
              <a:t>Высокотехнологичная медицинская помощь. 						</a:t>
            </a:r>
            <a:r>
              <a:rPr lang="ru-RU" sz="1600" dirty="0" smtClean="0">
                <a:solidFill>
                  <a:schemeClr val="tx1">
                    <a:lumMod val="65000"/>
                    <a:lumOff val="35000"/>
                  </a:schemeClr>
                </a:solidFill>
                <a:latin typeface="Proxima Nova Lt" pitchFamily="50" charset="0"/>
                <a:cs typeface="Angsana New" pitchFamily="18" charset="-34"/>
              </a:rPr>
              <a:t>                                                                                           (получено чел.)</a:t>
            </a:r>
            <a:endParaRPr lang="ru-RU" sz="1600" dirty="0" smtClean="0">
              <a:solidFill>
                <a:schemeClr val="tx1">
                  <a:lumMod val="65000"/>
                  <a:lumOff val="35000"/>
                </a:schemeClr>
              </a:solidFill>
              <a:latin typeface="Segoe UI Light" pitchFamily="34" charset="0"/>
              <a:cs typeface="Angsana New" pitchFamily="18" charset="-34"/>
            </a:endParaRPr>
          </a:p>
        </p:txBody>
      </p:sp>
      <p:sp>
        <p:nvSpPr>
          <p:cNvPr id="12" name="Прямоугольник 11"/>
          <p:cNvSpPr/>
          <p:nvPr/>
        </p:nvSpPr>
        <p:spPr>
          <a:xfrm>
            <a:off x="4929190" y="1667192"/>
            <a:ext cx="2883170" cy="261610"/>
          </a:xfrm>
          <a:prstGeom prst="rect">
            <a:avLst/>
          </a:prstGeom>
        </p:spPr>
        <p:txBody>
          <a:bodyPr wrap="square">
            <a:spAutoFit/>
          </a:bodyPr>
          <a:lstStyle/>
          <a:p>
            <a:r>
              <a:rPr lang="ru-RU" sz="1100" dirty="0" smtClean="0">
                <a:solidFill>
                  <a:schemeClr val="tx1">
                    <a:lumMod val="65000"/>
                    <a:lumOff val="35000"/>
                  </a:schemeClr>
                </a:solidFill>
                <a:latin typeface="Proxima Nova Lt" pitchFamily="50" charset="0"/>
                <a:cs typeface="Angsana New" pitchFamily="18" charset="-34"/>
              </a:rPr>
              <a:t>Сердечнососудистая хирургия</a:t>
            </a:r>
            <a:endParaRPr lang="ru-RU" sz="1100" dirty="0" smtClean="0">
              <a:solidFill>
                <a:schemeClr val="tx1">
                  <a:lumMod val="65000"/>
                  <a:lumOff val="35000"/>
                </a:schemeClr>
              </a:solidFill>
              <a:latin typeface="Segoe UI Light" pitchFamily="34" charset="0"/>
              <a:cs typeface="Angsana New" pitchFamily="18" charset="-34"/>
            </a:endParaRPr>
          </a:p>
        </p:txBody>
      </p:sp>
      <p:sp>
        <p:nvSpPr>
          <p:cNvPr id="13" name="Прямоугольник 12"/>
          <p:cNvSpPr/>
          <p:nvPr/>
        </p:nvSpPr>
        <p:spPr>
          <a:xfrm>
            <a:off x="4929190" y="4143380"/>
            <a:ext cx="2071702" cy="261610"/>
          </a:xfrm>
          <a:prstGeom prst="rect">
            <a:avLst/>
          </a:prstGeom>
        </p:spPr>
        <p:txBody>
          <a:bodyPr wrap="square">
            <a:spAutoFit/>
          </a:bodyPr>
          <a:lstStyle/>
          <a:p>
            <a:r>
              <a:rPr lang="ru-RU" sz="1100" dirty="0" smtClean="0">
                <a:solidFill>
                  <a:schemeClr val="tx1">
                    <a:lumMod val="65000"/>
                    <a:lumOff val="35000"/>
                  </a:schemeClr>
                </a:solidFill>
                <a:latin typeface="Proxima Nova Lt" pitchFamily="50" charset="0"/>
                <a:cs typeface="Angsana New" pitchFamily="18" charset="-34"/>
              </a:rPr>
              <a:t>Нейрохирургия</a:t>
            </a:r>
            <a:endParaRPr lang="ru-RU" sz="1100" dirty="0" smtClean="0">
              <a:solidFill>
                <a:schemeClr val="tx1">
                  <a:lumMod val="65000"/>
                  <a:lumOff val="35000"/>
                </a:schemeClr>
              </a:solidFill>
              <a:latin typeface="Segoe UI Light" pitchFamily="34" charset="0"/>
              <a:cs typeface="Angsana New" pitchFamily="18" charset="-34"/>
            </a:endParaRPr>
          </a:p>
        </p:txBody>
      </p:sp>
    </p:spTree>
    <p:extLst>
      <p:ext uri="{BB962C8B-B14F-4D97-AF65-F5344CB8AC3E}">
        <p14:creationId xmlns:p14="http://schemas.microsoft.com/office/powerpoint/2010/main" val="18437691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royan\Desktop\иполнение 2017\32 слайд.jpg"/>
          <p:cNvPicPr>
            <a:picLocks noChangeAspect="1" noChangeArrowheads="1"/>
          </p:cNvPicPr>
          <p:nvPr/>
        </p:nvPicPr>
        <p:blipFill>
          <a:blip r:embed="rId2" cstate="print"/>
          <a:srcRect/>
          <a:stretch>
            <a:fillRect/>
          </a:stretch>
        </p:blipFill>
        <p:spPr bwMode="auto">
          <a:xfrm>
            <a:off x="-357222" y="-48"/>
            <a:ext cx="9699487" cy="6858048"/>
          </a:xfrm>
          <a:prstGeom prst="rect">
            <a:avLst/>
          </a:prstGeom>
          <a:noFill/>
        </p:spPr>
      </p:pic>
      <p:graphicFrame>
        <p:nvGraphicFramePr>
          <p:cNvPr id="10" name="Содержимое 9"/>
          <p:cNvGraphicFramePr>
            <a:graphicFrameLocks noGrp="1"/>
          </p:cNvGraphicFramePr>
          <p:nvPr>
            <p:ph idx="1"/>
            <p:extLst>
              <p:ext uri="{D42A27DB-BD31-4B8C-83A1-F6EECF244321}">
                <p14:modId xmlns:p14="http://schemas.microsoft.com/office/powerpoint/2010/main" val="350882834"/>
              </p:ext>
            </p:extLst>
          </p:nvPr>
        </p:nvGraphicFramePr>
        <p:xfrm>
          <a:off x="-221277" y="1857340"/>
          <a:ext cx="9015050" cy="3143272"/>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Прямая соединительная линия 10"/>
          <p:cNvCxnSpPr/>
          <p:nvPr/>
        </p:nvCxnSpPr>
        <p:spPr>
          <a:xfrm rot="10800000">
            <a:off x="571472" y="5892866"/>
            <a:ext cx="214314"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642348" y="5857867"/>
            <a:ext cx="72000" cy="72000"/>
          </a:xfrm>
          <a:prstGeom prst="ellipse">
            <a:avLst/>
          </a:prstGeom>
          <a:solidFill>
            <a:schemeClr val="tx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p:nvPr/>
        </p:nvCxnSpPr>
        <p:spPr>
          <a:xfrm rot="10800000">
            <a:off x="4071935" y="5892891"/>
            <a:ext cx="214314" cy="1588"/>
          </a:xfrm>
          <a:prstGeom prst="line">
            <a:avLst/>
          </a:prstGeom>
          <a:ln w="19050">
            <a:solidFill>
              <a:srgbClr val="CE2284"/>
            </a:solidFill>
          </a:ln>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142811" y="5857892"/>
            <a:ext cx="72000" cy="72000"/>
          </a:xfrm>
          <a:prstGeom prst="ellipse">
            <a:avLst/>
          </a:prstGeom>
          <a:solidFill>
            <a:schemeClr val="bg1"/>
          </a:solidFill>
          <a:ln>
            <a:solidFill>
              <a:srgbClr val="CE22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475656" y="5007153"/>
            <a:ext cx="7346526" cy="307777"/>
          </a:xfrm>
          <a:prstGeom prst="rect">
            <a:avLst/>
          </a:prstGeom>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1400" b="1" dirty="0" smtClean="0">
                <a:solidFill>
                  <a:sysClr val="window" lastClr="FFFFFF"/>
                </a:solidFill>
                <a:latin typeface="Proxima Nova Lt" pitchFamily="50" charset="0"/>
                <a:cs typeface="Times New Roman" pitchFamily="18" charset="0"/>
              </a:rPr>
              <a:t>           2015                          2016                       2017                        2018       </a:t>
            </a:r>
            <a:endParaRPr lang="ru-RU" sz="1400" b="1" dirty="0" smtClean="0">
              <a:latin typeface="Proxima Nova Lt" pitchFamily="50" charset="0"/>
              <a:cs typeface="Angsana New" pitchFamily="18" charset="-34"/>
            </a:endParaRPr>
          </a:p>
        </p:txBody>
      </p:sp>
      <p:sp>
        <p:nvSpPr>
          <p:cNvPr id="9" name="Номер слайда 8"/>
          <p:cNvSpPr>
            <a:spLocks noGrp="1"/>
          </p:cNvSpPr>
          <p:nvPr>
            <p:ph type="sldNum" sz="quarter" idx="12"/>
          </p:nvPr>
        </p:nvSpPr>
        <p:spPr/>
        <p:txBody>
          <a:bodyPr/>
          <a:lstStyle/>
          <a:p>
            <a:fld id="{34AAB390-896A-4703-BE4C-2EDB5FA2DF14}" type="slidenum">
              <a:rPr lang="ru-RU" smtClean="0"/>
              <a:pPr/>
              <a:t>38</a:t>
            </a:fld>
            <a:endParaRPr lang="ru-RU"/>
          </a:p>
        </p:txBody>
      </p:sp>
      <p:graphicFrame>
        <p:nvGraphicFramePr>
          <p:cNvPr id="15" name="Диаграмма 14"/>
          <p:cNvGraphicFramePr/>
          <p:nvPr/>
        </p:nvGraphicFramePr>
        <p:xfrm>
          <a:off x="1475656" y="4077072"/>
          <a:ext cx="6048672" cy="992166"/>
        </p:xfrm>
        <a:graphic>
          <a:graphicData uri="http://schemas.openxmlformats.org/drawingml/2006/chart">
            <c:chart xmlns:c="http://schemas.openxmlformats.org/drawingml/2006/chart" xmlns:r="http://schemas.openxmlformats.org/officeDocument/2006/relationships" r:id="rId4"/>
          </a:graphicData>
        </a:graphic>
      </p:graphicFrame>
      <p:sp>
        <p:nvSpPr>
          <p:cNvPr id="16" name="Прямоугольник 15"/>
          <p:cNvSpPr/>
          <p:nvPr/>
        </p:nvSpPr>
        <p:spPr>
          <a:xfrm>
            <a:off x="571472" y="428604"/>
            <a:ext cx="7429552" cy="400110"/>
          </a:xfrm>
          <a:prstGeom prst="rect">
            <a:avLst/>
          </a:prstGeom>
        </p:spPr>
        <p:txBody>
          <a:bodyPr wrap="square">
            <a:spAutoFit/>
          </a:bodyPr>
          <a:lstStyle/>
          <a:p>
            <a:r>
              <a:rPr lang="ru-RU" sz="2000" dirty="0" smtClean="0">
                <a:solidFill>
                  <a:schemeClr val="bg1"/>
                </a:solidFill>
                <a:latin typeface="Proxima Nova Lt" pitchFamily="50" charset="0"/>
                <a:cs typeface="Times New Roman" pitchFamily="18" charset="0"/>
              </a:rPr>
              <a:t>Расходы на здравоохранение</a:t>
            </a:r>
            <a:endParaRPr lang="ru-RU" sz="2000" dirty="0" smtClean="0">
              <a:latin typeface="Proxima Nova Lt" pitchFamily="50" charset="0"/>
              <a:cs typeface="Angsana New" pitchFamily="18" charset="-34"/>
            </a:endParaRPr>
          </a:p>
        </p:txBody>
      </p:sp>
      <p:sp>
        <p:nvSpPr>
          <p:cNvPr id="17" name="Прямоугольник 16"/>
          <p:cNvSpPr/>
          <p:nvPr/>
        </p:nvSpPr>
        <p:spPr>
          <a:xfrm>
            <a:off x="428596" y="834078"/>
            <a:ext cx="7429552" cy="523220"/>
          </a:xfrm>
          <a:prstGeom prst="rect">
            <a:avLst/>
          </a:prstGeom>
        </p:spPr>
        <p:txBody>
          <a:bodyPr wrap="square">
            <a:spAutoFit/>
          </a:bodyPr>
          <a:lstStyle/>
          <a:p>
            <a:r>
              <a:rPr lang="ru-RU" sz="1400" dirty="0" smtClean="0">
                <a:solidFill>
                  <a:schemeClr val="bg1"/>
                </a:solidFill>
                <a:latin typeface="Proxima Nova Lt" pitchFamily="50" charset="0"/>
                <a:cs typeface="Times New Roman" pitchFamily="18" charset="0"/>
              </a:rPr>
              <a:t>Обеспечение бесплатной медицинской помощью жителей области в рамках территориальной программы государственных гарантий</a:t>
            </a:r>
            <a:endParaRPr lang="ru-RU" sz="1400" dirty="0" smtClean="0">
              <a:latin typeface="Proxima Nova Lt" pitchFamily="50" charset="0"/>
              <a:cs typeface="Angsana New" pitchFamily="18" charset="-34"/>
            </a:endParaRPr>
          </a:p>
        </p:txBody>
      </p:sp>
      <p:sp>
        <p:nvSpPr>
          <p:cNvPr id="18" name="Прямоугольник 17"/>
          <p:cNvSpPr/>
          <p:nvPr/>
        </p:nvSpPr>
        <p:spPr>
          <a:xfrm>
            <a:off x="7308304" y="1177007"/>
            <a:ext cx="2357454" cy="307777"/>
          </a:xfrm>
          <a:prstGeom prst="rect">
            <a:avLst/>
          </a:prstGeom>
        </p:spPr>
        <p:txBody>
          <a:bodyPr wrap="square">
            <a:spAutoFit/>
          </a:bodyPr>
          <a:lstStyle/>
          <a:p>
            <a:r>
              <a:rPr lang="ru-RU" sz="1400" dirty="0" smtClean="0">
                <a:solidFill>
                  <a:schemeClr val="bg1"/>
                </a:solidFill>
                <a:latin typeface="Proxima Nova Lt" pitchFamily="50" charset="0"/>
                <a:cs typeface="Times New Roman" pitchFamily="18" charset="0"/>
              </a:rPr>
              <a:t>млн.рублей</a:t>
            </a:r>
            <a:endParaRPr lang="ru-RU" sz="1400" dirty="0" smtClean="0">
              <a:latin typeface="Proxima Nova Lt" pitchFamily="50" charset="0"/>
              <a:cs typeface="Angsana New" pitchFamily="18" charset="-34"/>
            </a:endParaRPr>
          </a:p>
        </p:txBody>
      </p:sp>
      <p:sp>
        <p:nvSpPr>
          <p:cNvPr id="19" name="Прямоугольник 18"/>
          <p:cNvSpPr/>
          <p:nvPr/>
        </p:nvSpPr>
        <p:spPr>
          <a:xfrm>
            <a:off x="785786" y="5712757"/>
            <a:ext cx="3286148" cy="430887"/>
          </a:xfrm>
          <a:prstGeom prst="rect">
            <a:avLst/>
          </a:prstGeom>
        </p:spPr>
        <p:txBody>
          <a:bodyPr wrap="square">
            <a:spAutoFit/>
          </a:bodyPr>
          <a:lstStyle/>
          <a:p>
            <a:r>
              <a:rPr lang="ru-RU" sz="1050" dirty="0" smtClean="0">
                <a:solidFill>
                  <a:schemeClr val="bg1"/>
                </a:solidFill>
                <a:latin typeface="Proxima Nova Lt" pitchFamily="50" charset="0"/>
                <a:cs typeface="Times New Roman" pitchFamily="18" charset="0"/>
              </a:rPr>
              <a:t>расходы территориального фонда обязательного медицинского страхования</a:t>
            </a:r>
            <a:endParaRPr lang="ru-RU" sz="1050" dirty="0" smtClean="0">
              <a:latin typeface="Proxima Nova Lt" pitchFamily="50" charset="0"/>
              <a:cs typeface="Angsana New" pitchFamily="18" charset="-34"/>
            </a:endParaRPr>
          </a:p>
        </p:txBody>
      </p:sp>
      <p:sp>
        <p:nvSpPr>
          <p:cNvPr id="20" name="Прямоугольник 19"/>
          <p:cNvSpPr/>
          <p:nvPr/>
        </p:nvSpPr>
        <p:spPr>
          <a:xfrm>
            <a:off x="4357686" y="5746852"/>
            <a:ext cx="2143140" cy="253916"/>
          </a:xfrm>
          <a:prstGeom prst="rect">
            <a:avLst/>
          </a:prstGeom>
        </p:spPr>
        <p:txBody>
          <a:bodyPr wrap="square">
            <a:spAutoFit/>
          </a:bodyPr>
          <a:lstStyle/>
          <a:p>
            <a:r>
              <a:rPr lang="ru-RU" sz="1050" dirty="0" smtClean="0">
                <a:solidFill>
                  <a:schemeClr val="bg1"/>
                </a:solidFill>
                <a:latin typeface="Proxima Nova Lt" pitchFamily="50" charset="0"/>
                <a:cs typeface="Times New Roman" pitchFamily="18" charset="0"/>
              </a:rPr>
              <a:t>расходы областного бюджета</a:t>
            </a:r>
            <a:endParaRPr lang="ru-RU" sz="1050" dirty="0" smtClean="0">
              <a:latin typeface="Proxima Nova Lt" pitchFamily="50" charset="0"/>
              <a:cs typeface="Angsana New" pitchFamily="18" charset="-34"/>
            </a:endParaRPr>
          </a:p>
        </p:txBody>
      </p:sp>
    </p:spTree>
    <p:extLst>
      <p:ext uri="{BB962C8B-B14F-4D97-AF65-F5344CB8AC3E}">
        <p14:creationId xmlns:p14="http://schemas.microsoft.com/office/powerpoint/2010/main" val="28705815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C:\Users\piskunova\Desktop\Новая папка\Новая папка\33 слайдй.jpg"/>
          <p:cNvPicPr>
            <a:picLocks noChangeAspect="1" noChangeArrowheads="1"/>
          </p:cNvPicPr>
          <p:nvPr/>
        </p:nvPicPr>
        <p:blipFill>
          <a:blip r:embed="rId2" cstate="print"/>
          <a:srcRect/>
          <a:stretch>
            <a:fillRect/>
          </a:stretch>
        </p:blipFill>
        <p:spPr bwMode="auto">
          <a:xfrm>
            <a:off x="-1" y="116632"/>
            <a:ext cx="9350767" cy="6741368"/>
          </a:xfrm>
          <a:prstGeom prst="rect">
            <a:avLst/>
          </a:prstGeom>
          <a:noFill/>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9584" y="404664"/>
            <a:ext cx="42429113" cy="300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0670"/>
            <a:ext cx="9350766" cy="68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285720" y="2357430"/>
            <a:ext cx="4143404" cy="3046988"/>
          </a:xfrm>
          <a:prstGeom prst="rect">
            <a:avLst/>
          </a:prstGeom>
          <a:ln>
            <a:solidFill>
              <a:schemeClr val="bg1"/>
            </a:solidFill>
          </a:ln>
        </p:spPr>
        <p:txBody>
          <a:bodyPr wrap="square">
            <a:spAutoFit/>
          </a:bodyPr>
          <a:lstStyle/>
          <a:p>
            <a:pPr algn="just"/>
            <a:r>
              <a:rPr lang="ru-RU" sz="1600" dirty="0" smtClean="0">
                <a:latin typeface="Times New Roman" pitchFamily="18" charset="0"/>
                <a:cs typeface="Times New Roman" pitchFamily="18" charset="0"/>
              </a:rPr>
              <a:t>Средства областного бюджета в виде взноса на обязательное медицинское страхование неработающего населения предназначаются для оплаты медицинской помощи неработающего населения: детей, неработающих пенсионеров, неработающих и безработных граждан.</a:t>
            </a:r>
          </a:p>
          <a:p>
            <a:pPr algn="just"/>
            <a:endParaRPr lang="ru-RU" sz="1600" dirty="0" smtClean="0">
              <a:latin typeface="Times New Roman" pitchFamily="18" charset="0"/>
              <a:cs typeface="Times New Roman" pitchFamily="18" charset="0"/>
            </a:endParaRPr>
          </a:p>
          <a:p>
            <a:pPr algn="just">
              <a:defRPr/>
            </a:pPr>
            <a:r>
              <a:rPr lang="ru-RU" sz="1600" dirty="0" smtClean="0">
                <a:solidFill>
                  <a:srgbClr val="0707B9"/>
                </a:solidFill>
                <a:effectLst>
                  <a:outerShdw blurRad="38100" dist="38100" dir="2700000" algn="tl">
                    <a:srgbClr val="000000">
                      <a:alpha val="43137"/>
                    </a:srgbClr>
                  </a:outerShdw>
                </a:effectLst>
                <a:latin typeface="Constantia" pitchFamily="18" charset="0"/>
              </a:rPr>
              <a:t> В </a:t>
            </a:r>
            <a:r>
              <a:rPr lang="ru-RU" sz="1600" dirty="0">
                <a:solidFill>
                  <a:srgbClr val="0707B9"/>
                </a:solidFill>
                <a:effectLst>
                  <a:outerShdw blurRad="38100" dist="38100" dir="2700000" algn="tl">
                    <a:srgbClr val="000000">
                      <a:alpha val="43137"/>
                    </a:srgbClr>
                  </a:outerShdw>
                </a:effectLst>
                <a:latin typeface="Constantia" pitchFamily="18" charset="0"/>
              </a:rPr>
              <a:t>2018 году </a:t>
            </a:r>
            <a:r>
              <a:rPr lang="ru-RU" sz="1600" dirty="0" smtClean="0">
                <a:solidFill>
                  <a:srgbClr val="0707B9"/>
                </a:solidFill>
                <a:effectLst>
                  <a:outerShdw blurRad="38100" dist="38100" dir="2700000" algn="tl">
                    <a:srgbClr val="000000">
                      <a:alpha val="43137"/>
                    </a:srgbClr>
                  </a:outerShdw>
                </a:effectLst>
                <a:latin typeface="Constantia" pitchFamily="18" charset="0"/>
              </a:rPr>
              <a:t>расходы были увеличены на </a:t>
            </a:r>
            <a:r>
              <a:rPr lang="ru-RU" sz="1600" dirty="0">
                <a:solidFill>
                  <a:srgbClr val="0707B9"/>
                </a:solidFill>
                <a:effectLst>
                  <a:outerShdw blurRad="38100" dist="38100" dir="2700000" algn="tl">
                    <a:srgbClr val="000000">
                      <a:alpha val="43137"/>
                    </a:srgbClr>
                  </a:outerShdw>
                </a:effectLst>
                <a:latin typeface="Constantia" pitchFamily="18" charset="0"/>
              </a:rPr>
              <a:t>283,5 млн. </a:t>
            </a:r>
            <a:r>
              <a:rPr lang="ru-RU" sz="1600" dirty="0" smtClean="0">
                <a:solidFill>
                  <a:srgbClr val="0707B9"/>
                </a:solidFill>
                <a:effectLst>
                  <a:outerShdw blurRad="38100" dist="38100" dir="2700000" algn="tl">
                    <a:srgbClr val="000000">
                      <a:alpha val="43137"/>
                    </a:srgbClr>
                  </a:outerShdw>
                </a:effectLst>
                <a:latin typeface="Constantia" pitchFamily="18" charset="0"/>
              </a:rPr>
              <a:t>рублей. Это связано </a:t>
            </a:r>
            <a:r>
              <a:rPr lang="ru-RU" sz="1600" dirty="0">
                <a:solidFill>
                  <a:srgbClr val="0707B9"/>
                </a:solidFill>
                <a:effectLst>
                  <a:outerShdw blurRad="38100" dist="38100" dir="2700000" algn="tl">
                    <a:srgbClr val="000000">
                      <a:alpha val="43137"/>
                    </a:srgbClr>
                  </a:outerShdw>
                </a:effectLst>
                <a:latin typeface="Constantia" pitchFamily="18" charset="0"/>
              </a:rPr>
              <a:t>с увеличением коэффициента удорожания стоимости медицинских услуг. </a:t>
            </a:r>
          </a:p>
        </p:txBody>
      </p:sp>
      <p:sp>
        <p:nvSpPr>
          <p:cNvPr id="10" name="Прямоугольник 9"/>
          <p:cNvSpPr/>
          <p:nvPr/>
        </p:nvSpPr>
        <p:spPr>
          <a:xfrm>
            <a:off x="205089" y="404664"/>
            <a:ext cx="8786842" cy="1292662"/>
          </a:xfrm>
          <a:prstGeom prst="rect">
            <a:avLst/>
          </a:prstGeom>
        </p:spPr>
        <p:txBody>
          <a:bodyPr wrap="square">
            <a:spAutoFit/>
          </a:bodyPr>
          <a:lstStyle/>
          <a:p>
            <a:r>
              <a:rPr lang="ru-RU" sz="2000" dirty="0" smtClean="0">
                <a:latin typeface="Proxima Nova Th" pitchFamily="50" charset="0"/>
                <a:cs typeface="Angsana New" pitchFamily="18" charset="-34"/>
              </a:rPr>
              <a:t>Сколько в нашей области тратится бюджетных средств на обеспечение обязательного медицинского страхования неработающего населения?</a:t>
            </a:r>
          </a:p>
          <a:p>
            <a:endParaRPr lang="ru-RU" dirty="0" smtClean="0">
              <a:latin typeface="Segoe UI Light" pitchFamily="34" charset="0"/>
              <a:cs typeface="Angsana New" pitchFamily="18" charset="-34"/>
            </a:endParaRPr>
          </a:p>
        </p:txBody>
      </p:sp>
      <p:sp>
        <p:nvSpPr>
          <p:cNvPr id="11" name="Прямоугольник 10"/>
          <p:cNvSpPr/>
          <p:nvPr/>
        </p:nvSpPr>
        <p:spPr>
          <a:xfrm>
            <a:off x="5000490" y="1827694"/>
            <a:ext cx="4143510" cy="769441"/>
          </a:xfrm>
          <a:prstGeom prst="rect">
            <a:avLst/>
          </a:prstGeom>
          <a:noFill/>
          <a:effectLst>
            <a:outerShdw blurRad="76200" dir="18540000" sy="23000" kx="-1200000" algn="bl" rotWithShape="0">
              <a:prstClr val="black">
                <a:alpha val="20000"/>
              </a:prstClr>
            </a:outerShdw>
          </a:effectLst>
        </p:spPr>
        <p:txBody>
          <a:bodyPr wrap="square" lIns="91440" tIns="45720" rIns="91440" bIns="45720">
            <a:spAutoFit/>
          </a:bodyPr>
          <a:lstStyle/>
          <a:p>
            <a:pPr algn="ctr"/>
            <a:r>
              <a:rPr lang="ru-RU" sz="4400" b="1" dirty="0">
                <a:ln w="10541" cmpd="sng">
                  <a:solidFill>
                    <a:srgbClr val="E81643"/>
                  </a:solidFill>
                  <a:prstDash val="solid"/>
                </a:ln>
                <a:solidFill>
                  <a:srgbClr val="E81643"/>
                </a:solidFill>
                <a:effectLst>
                  <a:outerShdw blurRad="63500" dist="622300" dir="18960000" sx="132000" sy="132000" algn="ctr" rotWithShape="0">
                    <a:srgbClr val="E81643">
                      <a:alpha val="41000"/>
                    </a:srgbClr>
                  </a:outerShdw>
                </a:effectLst>
                <a:latin typeface="Proxima Nova Bl" pitchFamily="50" charset="0"/>
                <a:cs typeface="Aharoni" pitchFamily="2" charset="-79"/>
              </a:rPr>
              <a:t>10 774,7 </a:t>
            </a:r>
            <a:r>
              <a:rPr lang="ru-RU" b="1" cap="none" spc="0" dirty="0" smtClean="0">
                <a:ln w="10541" cmpd="sng">
                  <a:solidFill>
                    <a:srgbClr val="E81643"/>
                  </a:solidFill>
                  <a:prstDash val="solid"/>
                </a:ln>
                <a:solidFill>
                  <a:srgbClr val="E81643"/>
                </a:solidFill>
                <a:effectLst/>
                <a:latin typeface="Proxima Nova Bl" pitchFamily="50" charset="0"/>
                <a:cs typeface="Aharoni" pitchFamily="2" charset="-79"/>
              </a:rPr>
              <a:t>рублей</a:t>
            </a:r>
            <a:endParaRPr lang="ru-RU" b="1" cap="none" spc="0" dirty="0">
              <a:ln w="10541" cmpd="sng">
                <a:solidFill>
                  <a:srgbClr val="E81643"/>
                </a:solidFill>
                <a:prstDash val="solid"/>
              </a:ln>
              <a:solidFill>
                <a:srgbClr val="E81643"/>
              </a:solidFill>
              <a:effectLst/>
              <a:latin typeface="Proxima Nova Bl" pitchFamily="50" charset="0"/>
              <a:cs typeface="Aharoni" pitchFamily="2" charset="-79"/>
            </a:endParaRPr>
          </a:p>
        </p:txBody>
      </p:sp>
      <p:sp>
        <p:nvSpPr>
          <p:cNvPr id="12" name="Прямоугольник 11"/>
          <p:cNvSpPr/>
          <p:nvPr/>
        </p:nvSpPr>
        <p:spPr>
          <a:xfrm>
            <a:off x="4427984" y="1394454"/>
            <a:ext cx="4716016" cy="630942"/>
          </a:xfrm>
          <a:prstGeom prst="rect">
            <a:avLst/>
          </a:prstGeom>
        </p:spPr>
        <p:txBody>
          <a:bodyPr wrap="square">
            <a:spAutoFit/>
          </a:bodyPr>
          <a:lstStyle/>
          <a:p>
            <a:pPr algn="ctr">
              <a:lnSpc>
                <a:spcPct val="125000"/>
              </a:lnSpc>
            </a:pPr>
            <a:r>
              <a:rPr lang="ru-RU" sz="1400" dirty="0" smtClean="0">
                <a:latin typeface="Times New Roman" pitchFamily="18" charset="0"/>
                <a:cs typeface="Times New Roman" pitchFamily="18" charset="0"/>
              </a:rPr>
              <a:t>Расходы из областного бюджета на 2018 год </a:t>
            </a:r>
          </a:p>
          <a:p>
            <a:pPr algn="ctr">
              <a:lnSpc>
                <a:spcPct val="125000"/>
              </a:lnSpc>
            </a:pPr>
            <a:r>
              <a:rPr lang="ru-RU" sz="1400" dirty="0" smtClean="0">
                <a:latin typeface="Times New Roman" pitchFamily="18" charset="0"/>
                <a:cs typeface="Times New Roman" pitchFamily="18" charset="0"/>
              </a:rPr>
              <a:t>на каждого неработающего жителя области составили </a:t>
            </a:r>
            <a:endParaRPr lang="ru-RU" sz="1400" dirty="0">
              <a:latin typeface="Times New Roman" pitchFamily="18" charset="0"/>
              <a:cs typeface="Times New Roman" pitchFamily="18" charset="0"/>
            </a:endParaRPr>
          </a:p>
        </p:txBody>
      </p:sp>
      <p:sp>
        <p:nvSpPr>
          <p:cNvPr id="13" name="Прямоугольник 12"/>
          <p:cNvSpPr/>
          <p:nvPr/>
        </p:nvSpPr>
        <p:spPr>
          <a:xfrm>
            <a:off x="5014469" y="3136850"/>
            <a:ext cx="3487866" cy="2215991"/>
          </a:xfrm>
          <a:prstGeom prst="rect">
            <a:avLst/>
          </a:prstGeom>
        </p:spPr>
        <p:txBody>
          <a:bodyPr wrap="square">
            <a:spAutoFit/>
          </a:bodyPr>
          <a:lstStyle/>
          <a:p>
            <a:pPr>
              <a:lnSpc>
                <a:spcPct val="150000"/>
              </a:lnSpc>
            </a:pPr>
            <a:endParaRPr lang="ru-RU" sz="2000" b="1" dirty="0" smtClean="0">
              <a:latin typeface="Proxima Nova Bl" pitchFamily="50" charset="0"/>
            </a:endParaRPr>
          </a:p>
          <a:p>
            <a:pPr>
              <a:lnSpc>
                <a:spcPct val="150000"/>
              </a:lnSpc>
            </a:pPr>
            <a:r>
              <a:rPr lang="ru-RU" sz="2400" b="1" dirty="0" smtClean="0">
                <a:latin typeface="Times New Roman" pitchFamily="18" charset="0"/>
                <a:cs typeface="Times New Roman" pitchFamily="18" charset="0"/>
              </a:rPr>
              <a:t>2018 год</a:t>
            </a:r>
          </a:p>
          <a:p>
            <a:pPr>
              <a:lnSpc>
                <a:spcPct val="150000"/>
              </a:lnSpc>
            </a:pPr>
            <a:endParaRPr lang="ru-RU" sz="2400" b="1" dirty="0" smtClean="0">
              <a:latin typeface="Times New Roman" pitchFamily="18" charset="0"/>
              <a:cs typeface="Times New Roman" pitchFamily="18" charset="0"/>
            </a:endParaRPr>
          </a:p>
          <a:p>
            <a:pPr>
              <a:lnSpc>
                <a:spcPct val="150000"/>
              </a:lnSpc>
            </a:pPr>
            <a:r>
              <a:rPr lang="ru-RU" sz="2400" b="1" dirty="0" smtClean="0">
                <a:latin typeface="Times New Roman" pitchFamily="18" charset="0"/>
                <a:cs typeface="Times New Roman" pitchFamily="18" charset="0"/>
              </a:rPr>
              <a:t>2017 год</a:t>
            </a:r>
          </a:p>
        </p:txBody>
      </p:sp>
      <p:sp>
        <p:nvSpPr>
          <p:cNvPr id="14" name="Прямоугольник 13"/>
          <p:cNvSpPr/>
          <p:nvPr/>
        </p:nvSpPr>
        <p:spPr>
          <a:xfrm>
            <a:off x="6000760" y="3143248"/>
            <a:ext cx="2571736" cy="2114425"/>
          </a:xfrm>
          <a:prstGeom prst="rect">
            <a:avLst/>
          </a:prstGeom>
        </p:spPr>
        <p:txBody>
          <a:bodyPr wrap="square">
            <a:spAutoFit/>
          </a:bodyPr>
          <a:lstStyle/>
          <a:p>
            <a:pPr algn="ctr">
              <a:lnSpc>
                <a:spcPct val="90000"/>
              </a:lnSpc>
            </a:pPr>
            <a:endParaRPr lang="ru-RU" sz="2000" b="1" dirty="0">
              <a:latin typeface="Proxima Nova Bl" pitchFamily="50" charset="0"/>
            </a:endParaRPr>
          </a:p>
          <a:p>
            <a:pPr algn="ctr">
              <a:lnSpc>
                <a:spcPct val="90000"/>
              </a:lnSpc>
            </a:pPr>
            <a:endParaRPr lang="ru-RU" sz="2000" b="1" dirty="0" smtClean="0">
              <a:latin typeface="Proxima Nova Bl" pitchFamily="50" charset="0"/>
            </a:endParaRPr>
          </a:p>
          <a:p>
            <a:pPr algn="ctr">
              <a:lnSpc>
                <a:spcPct val="90000"/>
              </a:lnSpc>
            </a:pPr>
            <a:r>
              <a:rPr lang="ru-RU" sz="2400" b="1" dirty="0" smtClean="0">
                <a:latin typeface="Times New Roman" pitchFamily="18" charset="0"/>
                <a:cs typeface="Times New Roman" pitchFamily="18" charset="0"/>
              </a:rPr>
              <a:t>5 201,1</a:t>
            </a:r>
          </a:p>
          <a:p>
            <a:pPr algn="ctr">
              <a:lnSpc>
                <a:spcPct val="90000"/>
              </a:lnSpc>
            </a:pPr>
            <a:r>
              <a:rPr lang="ru-RU" sz="1600" b="1" dirty="0" smtClean="0">
                <a:latin typeface="Times New Roman" pitchFamily="18" charset="0"/>
                <a:cs typeface="Times New Roman" pitchFamily="18" charset="0"/>
              </a:rPr>
              <a:t>млн. рублей</a:t>
            </a:r>
          </a:p>
          <a:p>
            <a:pPr algn="ctr">
              <a:lnSpc>
                <a:spcPct val="90000"/>
              </a:lnSpc>
            </a:pPr>
            <a:endParaRPr lang="ru-RU" sz="1200" dirty="0" smtClean="0">
              <a:latin typeface="Proxima Nova Lt" pitchFamily="50" charset="0"/>
            </a:endParaRPr>
          </a:p>
          <a:p>
            <a:pPr algn="ctr">
              <a:lnSpc>
                <a:spcPct val="90000"/>
              </a:lnSpc>
            </a:pPr>
            <a:endParaRPr lang="ru-RU" sz="800" b="1" dirty="0" smtClean="0"/>
          </a:p>
          <a:p>
            <a:pPr algn="ctr">
              <a:lnSpc>
                <a:spcPct val="90000"/>
              </a:lnSpc>
            </a:pPr>
            <a:endParaRPr lang="ru-RU" sz="1200" b="1" dirty="0" smtClean="0"/>
          </a:p>
          <a:p>
            <a:pPr algn="ctr">
              <a:lnSpc>
                <a:spcPct val="90000"/>
              </a:lnSpc>
            </a:pPr>
            <a:endParaRPr lang="ru-RU" sz="1200" dirty="0" smtClean="0">
              <a:latin typeface="Proxima Nova Lt" pitchFamily="50" charset="0"/>
            </a:endParaRPr>
          </a:p>
          <a:p>
            <a:pPr algn="ctr">
              <a:lnSpc>
                <a:spcPct val="90000"/>
              </a:lnSpc>
            </a:pPr>
            <a:endParaRPr lang="ru-RU" b="1" dirty="0">
              <a:latin typeface="Proxima Nova Lt" pitchFamily="50" charset="0"/>
            </a:endParaRPr>
          </a:p>
        </p:txBody>
      </p:sp>
      <p:sp>
        <p:nvSpPr>
          <p:cNvPr id="15" name="Прямоугольник 14"/>
          <p:cNvSpPr/>
          <p:nvPr/>
        </p:nvSpPr>
        <p:spPr>
          <a:xfrm>
            <a:off x="6125170" y="4414415"/>
            <a:ext cx="2571736" cy="2225225"/>
          </a:xfrm>
          <a:prstGeom prst="rect">
            <a:avLst/>
          </a:prstGeom>
        </p:spPr>
        <p:txBody>
          <a:bodyPr wrap="square">
            <a:spAutoFit/>
          </a:bodyPr>
          <a:lstStyle/>
          <a:p>
            <a:pPr algn="ctr">
              <a:lnSpc>
                <a:spcPct val="90000"/>
              </a:lnSpc>
            </a:pPr>
            <a:endParaRPr lang="ru-RU" sz="2000" b="1" dirty="0" smtClean="0">
              <a:latin typeface="Proxima Nova Bl" pitchFamily="50" charset="0"/>
            </a:endParaRPr>
          </a:p>
          <a:p>
            <a:pPr algn="ctr">
              <a:lnSpc>
                <a:spcPct val="90000"/>
              </a:lnSpc>
            </a:pPr>
            <a:r>
              <a:rPr lang="ru-RU" sz="2400" b="1" dirty="0" smtClean="0">
                <a:latin typeface="Times New Roman" pitchFamily="18" charset="0"/>
                <a:cs typeface="Times New Roman" pitchFamily="18" charset="0"/>
              </a:rPr>
              <a:t>4 917,6</a:t>
            </a:r>
          </a:p>
          <a:p>
            <a:pPr algn="ctr">
              <a:lnSpc>
                <a:spcPct val="90000"/>
              </a:lnSpc>
            </a:pPr>
            <a:r>
              <a:rPr lang="ru-RU" sz="1600" b="1" dirty="0">
                <a:latin typeface="Times New Roman" pitchFamily="18" charset="0"/>
                <a:cs typeface="Times New Roman" pitchFamily="18" charset="0"/>
              </a:rPr>
              <a:t>млн. рублей</a:t>
            </a:r>
          </a:p>
          <a:p>
            <a:pPr algn="ctr">
              <a:lnSpc>
                <a:spcPct val="90000"/>
              </a:lnSpc>
            </a:pPr>
            <a:endParaRPr lang="ru-RU" sz="2000" b="1" dirty="0" smtClean="0">
              <a:latin typeface="Proxima Nova Bl" pitchFamily="50" charset="0"/>
            </a:endParaRPr>
          </a:p>
          <a:p>
            <a:pPr algn="ctr">
              <a:lnSpc>
                <a:spcPct val="90000"/>
              </a:lnSpc>
            </a:pPr>
            <a:endParaRPr lang="ru-RU" sz="1200" dirty="0" smtClean="0">
              <a:latin typeface="Proxima Nova Lt" pitchFamily="50" charset="0"/>
            </a:endParaRPr>
          </a:p>
          <a:p>
            <a:pPr algn="ctr">
              <a:lnSpc>
                <a:spcPct val="90000"/>
              </a:lnSpc>
            </a:pPr>
            <a:endParaRPr lang="ru-RU" sz="1200" dirty="0" smtClean="0">
              <a:latin typeface="Proxima Nova Lt" pitchFamily="50" charset="0"/>
            </a:endParaRPr>
          </a:p>
          <a:p>
            <a:pPr algn="ctr">
              <a:lnSpc>
                <a:spcPct val="90000"/>
              </a:lnSpc>
            </a:pPr>
            <a:endParaRPr lang="ru-RU" sz="800" b="1" dirty="0" smtClean="0"/>
          </a:p>
          <a:p>
            <a:pPr algn="ctr">
              <a:lnSpc>
                <a:spcPct val="90000"/>
              </a:lnSpc>
            </a:pPr>
            <a:endParaRPr lang="ru-RU" sz="1200" b="1" dirty="0" smtClean="0"/>
          </a:p>
          <a:p>
            <a:pPr algn="ctr">
              <a:lnSpc>
                <a:spcPct val="90000"/>
              </a:lnSpc>
            </a:pPr>
            <a:endParaRPr lang="ru-RU" sz="1200" dirty="0" smtClean="0">
              <a:latin typeface="Proxima Nova Lt" pitchFamily="50" charset="0"/>
            </a:endParaRPr>
          </a:p>
          <a:p>
            <a:pPr algn="ctr">
              <a:lnSpc>
                <a:spcPct val="90000"/>
              </a:lnSpc>
            </a:pPr>
            <a:endParaRPr lang="ru-RU" b="1" dirty="0">
              <a:latin typeface="Proxima Nova Lt" pitchFamily="50" charset="0"/>
            </a:endParaRPr>
          </a:p>
        </p:txBody>
      </p:sp>
    </p:spTree>
    <p:extLst>
      <p:ext uri="{BB962C8B-B14F-4D97-AF65-F5344CB8AC3E}">
        <p14:creationId xmlns:p14="http://schemas.microsoft.com/office/powerpoint/2010/main" val="1786000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3 слайд.jpg"/>
          <p:cNvPicPr>
            <a:picLocks noGrp="1" noChangeAspect="1"/>
          </p:cNvPicPr>
          <p:nvPr>
            <p:ph idx="1"/>
          </p:nvPr>
        </p:nvPicPr>
        <p:blipFill>
          <a:blip r:embed="rId2" cstate="print"/>
          <a:stretch>
            <a:fillRect/>
          </a:stretch>
        </p:blipFill>
        <p:spPr>
          <a:xfrm>
            <a:off x="1" y="106818"/>
            <a:ext cx="9144000" cy="6465454"/>
          </a:xfrm>
        </p:spPr>
      </p:pic>
      <p:sp>
        <p:nvSpPr>
          <p:cNvPr id="3" name="Номер слайда 2"/>
          <p:cNvSpPr>
            <a:spLocks noGrp="1"/>
          </p:cNvSpPr>
          <p:nvPr>
            <p:ph type="sldNum" sz="quarter" idx="12"/>
          </p:nvPr>
        </p:nvSpPr>
        <p:spPr/>
        <p:txBody>
          <a:bodyPr/>
          <a:lstStyle/>
          <a:p>
            <a:fld id="{34AAB390-896A-4703-BE4C-2EDB5FA2DF14}" type="slidenum">
              <a:rPr lang="ru-RU" smtClean="0"/>
              <a:pPr/>
              <a:t>4</a:t>
            </a:fld>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57158" y="240549"/>
            <a:ext cx="8229600" cy="830997"/>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Государственная программа «Обеспечение доступным и качественным жильем населения Амурской области на 2014 - 2020 годы»</a:t>
            </a:r>
            <a:br>
              <a:rPr lang="ru-RU" sz="1600" dirty="0" smtClean="0">
                <a:solidFill>
                  <a:srgbClr val="CE2284"/>
                </a:solidFill>
                <a:latin typeface="Proxima Nova Lt" pitchFamily="50" charset="0"/>
                <a:ea typeface="+mn-ea"/>
                <a:cs typeface="Angsana New" pitchFamily="18" charset="-34"/>
              </a:rPr>
            </a:br>
            <a:endParaRPr lang="ru-RU" sz="1600" dirty="0" smtClean="0">
              <a:solidFill>
                <a:srgbClr val="CE2284"/>
              </a:solidFill>
              <a:latin typeface="Proxima Nova Lt" pitchFamily="50" charset="0"/>
              <a:ea typeface="+mn-ea"/>
              <a:cs typeface="Angsana New" pitchFamily="18" charset="-34"/>
            </a:endParaRPr>
          </a:p>
        </p:txBody>
      </p:sp>
      <p:sp>
        <p:nvSpPr>
          <p:cNvPr id="5" name="Прямоугольник 4"/>
          <p:cNvSpPr/>
          <p:nvPr/>
        </p:nvSpPr>
        <p:spPr>
          <a:xfrm>
            <a:off x="785786" y="928670"/>
            <a:ext cx="7215238" cy="861774"/>
          </a:xfrm>
          <a:prstGeom prst="rect">
            <a:avLst/>
          </a:prstGeom>
        </p:spPr>
        <p:txBody>
          <a:bodyPr wrap="square">
            <a:spAutoFit/>
          </a:bodyPr>
          <a:lstStyle/>
          <a:p>
            <a:pPr algn="ctr"/>
            <a:r>
              <a:rPr lang="ru-RU" sz="1600" dirty="0" smtClean="0">
                <a:latin typeface="Proxima Nova Lt" pitchFamily="50" charset="0"/>
                <a:cs typeface="Angsana New" pitchFamily="18" charset="-34"/>
              </a:rPr>
              <a:t>Расходы на обеспечение доступным и качественным жильем населения в 2018 году, млн. рублей</a:t>
            </a:r>
          </a:p>
          <a:p>
            <a:endParaRPr lang="ru-RU" dirty="0" smtClean="0">
              <a:latin typeface="Segoe UI Light" pitchFamily="34" charset="0"/>
              <a:cs typeface="Angsana New" pitchFamily="18" charset="-34"/>
            </a:endParaRPr>
          </a:p>
        </p:txBody>
      </p:sp>
      <p:graphicFrame>
        <p:nvGraphicFramePr>
          <p:cNvPr id="6" name="Диаграмма 5"/>
          <p:cNvGraphicFramePr/>
          <p:nvPr/>
        </p:nvGraphicFramePr>
        <p:xfrm>
          <a:off x="6357950" y="1857364"/>
          <a:ext cx="2428892" cy="15001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nvGraphicFramePr>
        <p:xfrm>
          <a:off x="3428992" y="2143116"/>
          <a:ext cx="2428892" cy="15001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nvGraphicFramePr>
        <p:xfrm>
          <a:off x="571472" y="1928802"/>
          <a:ext cx="2428892"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Диаграмма 9"/>
          <p:cNvGraphicFramePr/>
          <p:nvPr/>
        </p:nvGraphicFramePr>
        <p:xfrm>
          <a:off x="1357290" y="4572008"/>
          <a:ext cx="2428892" cy="150019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p:cNvSpPr txBox="1"/>
          <p:nvPr/>
        </p:nvSpPr>
        <p:spPr>
          <a:xfrm>
            <a:off x="857224" y="1785926"/>
            <a:ext cx="2079415" cy="430887"/>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Переселение граждан из ветхого</a:t>
            </a:r>
          </a:p>
          <a:p>
            <a:pPr algn="ctr"/>
            <a:r>
              <a:rPr lang="ru-RU" sz="1100" b="1" dirty="0" smtClean="0">
                <a:latin typeface="Arial Narrow" pitchFamily="34" charset="0"/>
                <a:cs typeface="Browallia New" pitchFamily="34" charset="-34"/>
              </a:rPr>
              <a:t> жилищного фонда в зоне </a:t>
            </a:r>
            <a:r>
              <a:rPr lang="ru-RU" sz="1100" b="1" dirty="0" err="1" smtClean="0">
                <a:latin typeface="Arial Narrow" pitchFamily="34" charset="0"/>
                <a:cs typeface="Browallia New" pitchFamily="34" charset="-34"/>
              </a:rPr>
              <a:t>БАМа</a:t>
            </a:r>
            <a:endParaRPr lang="ru-RU" sz="1100" b="1" dirty="0">
              <a:latin typeface="Arial Narrow" pitchFamily="34" charset="0"/>
              <a:cs typeface="Browallia New" pitchFamily="34" charset="-34"/>
            </a:endParaRPr>
          </a:p>
        </p:txBody>
      </p:sp>
      <p:sp>
        <p:nvSpPr>
          <p:cNvPr id="12" name="TextBox 11"/>
          <p:cNvSpPr txBox="1"/>
          <p:nvPr/>
        </p:nvSpPr>
        <p:spPr>
          <a:xfrm>
            <a:off x="3500430" y="1785926"/>
            <a:ext cx="2305439" cy="430887"/>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Переселение граждан из аварийного</a:t>
            </a:r>
          </a:p>
          <a:p>
            <a:pPr algn="ctr"/>
            <a:r>
              <a:rPr lang="ru-RU" sz="1100" b="1" dirty="0" smtClean="0">
                <a:latin typeface="Arial Narrow" pitchFamily="34" charset="0"/>
                <a:cs typeface="Browallia New" pitchFamily="34" charset="-34"/>
              </a:rPr>
              <a:t> жилищного фонда </a:t>
            </a:r>
            <a:endParaRPr lang="ru-RU" sz="1100" b="1" dirty="0">
              <a:latin typeface="Arial Narrow" pitchFamily="34" charset="0"/>
              <a:cs typeface="Browallia New" pitchFamily="34" charset="-34"/>
            </a:endParaRPr>
          </a:p>
        </p:txBody>
      </p:sp>
      <p:sp>
        <p:nvSpPr>
          <p:cNvPr id="13" name="TextBox 12"/>
          <p:cNvSpPr txBox="1"/>
          <p:nvPr/>
        </p:nvSpPr>
        <p:spPr>
          <a:xfrm>
            <a:off x="6500826" y="1785926"/>
            <a:ext cx="2563522" cy="26161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Повышение устойчивости жилых домов </a:t>
            </a:r>
            <a:endParaRPr lang="ru-RU" sz="1100" b="1" dirty="0">
              <a:latin typeface="Arial Narrow" pitchFamily="34" charset="0"/>
              <a:cs typeface="Browallia New" pitchFamily="34" charset="-34"/>
            </a:endParaRPr>
          </a:p>
        </p:txBody>
      </p:sp>
      <p:sp>
        <p:nvSpPr>
          <p:cNvPr id="15" name="TextBox 14"/>
          <p:cNvSpPr txBox="1"/>
          <p:nvPr/>
        </p:nvSpPr>
        <p:spPr>
          <a:xfrm>
            <a:off x="1000100" y="4214818"/>
            <a:ext cx="3073277" cy="26161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Обеспечение жилыми помещениями детей-сирот </a:t>
            </a:r>
            <a:endParaRPr lang="ru-RU" sz="1100" b="1" dirty="0">
              <a:latin typeface="Arial Narrow" pitchFamily="34" charset="0"/>
              <a:cs typeface="Browallia New" pitchFamily="34" charset="-34"/>
            </a:endParaRPr>
          </a:p>
        </p:txBody>
      </p:sp>
      <p:graphicFrame>
        <p:nvGraphicFramePr>
          <p:cNvPr id="16" name="Диаграмма 15"/>
          <p:cNvGraphicFramePr/>
          <p:nvPr/>
        </p:nvGraphicFramePr>
        <p:xfrm>
          <a:off x="5214942" y="4572008"/>
          <a:ext cx="2428892" cy="1500198"/>
        </p:xfrm>
        <a:graphic>
          <a:graphicData uri="http://schemas.openxmlformats.org/drawingml/2006/chart">
            <c:chart xmlns:c="http://schemas.openxmlformats.org/drawingml/2006/chart" xmlns:r="http://schemas.openxmlformats.org/officeDocument/2006/relationships" r:id="rId6"/>
          </a:graphicData>
        </a:graphic>
      </p:graphicFrame>
      <p:sp>
        <p:nvSpPr>
          <p:cNvPr id="17" name="TextBox 16"/>
          <p:cNvSpPr txBox="1"/>
          <p:nvPr/>
        </p:nvSpPr>
        <p:spPr>
          <a:xfrm>
            <a:off x="5072066" y="4143380"/>
            <a:ext cx="2685351" cy="430887"/>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Улучшение жилищных условий отдельных</a:t>
            </a:r>
          </a:p>
          <a:p>
            <a:pPr algn="ctr"/>
            <a:r>
              <a:rPr lang="ru-RU" sz="1100" b="1" dirty="0" smtClean="0">
                <a:latin typeface="Arial Narrow" pitchFamily="34" charset="0"/>
                <a:cs typeface="Browallia New" pitchFamily="34" charset="-34"/>
              </a:rPr>
              <a:t> категорий граждан </a:t>
            </a:r>
            <a:endParaRPr lang="ru-RU" sz="1100" b="1" dirty="0">
              <a:latin typeface="Arial Narrow" pitchFamily="34" charset="0"/>
              <a:cs typeface="Browallia New" pitchFamily="34" charset="-34"/>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28662" y="714356"/>
            <a:ext cx="7215238" cy="861774"/>
          </a:xfrm>
          <a:prstGeom prst="rect">
            <a:avLst/>
          </a:prstGeom>
        </p:spPr>
        <p:txBody>
          <a:bodyPr wrap="square">
            <a:spAutoFit/>
          </a:bodyPr>
          <a:lstStyle/>
          <a:p>
            <a:pPr algn="ctr"/>
            <a:r>
              <a:rPr lang="ru-RU" sz="1600" dirty="0" smtClean="0">
                <a:latin typeface="Proxima Nova Lt" pitchFamily="50" charset="0"/>
                <a:cs typeface="Angsana New" pitchFamily="18" charset="-34"/>
              </a:rPr>
              <a:t>Расходы на обеспечение доступным и качественным жильем населения в 2018 году, млн. рублей</a:t>
            </a:r>
          </a:p>
          <a:p>
            <a:endParaRPr lang="ru-RU" dirty="0" smtClean="0">
              <a:latin typeface="Segoe UI Light" pitchFamily="34" charset="0"/>
              <a:cs typeface="Angsana New" pitchFamily="18" charset="-34"/>
            </a:endParaRPr>
          </a:p>
        </p:txBody>
      </p:sp>
      <p:graphicFrame>
        <p:nvGraphicFramePr>
          <p:cNvPr id="6" name="Диаграмма 5"/>
          <p:cNvGraphicFramePr/>
          <p:nvPr/>
        </p:nvGraphicFramePr>
        <p:xfrm>
          <a:off x="3643306" y="4286256"/>
          <a:ext cx="3143272" cy="15001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nvGraphicFramePr>
        <p:xfrm>
          <a:off x="3643306" y="2143116"/>
          <a:ext cx="2428892" cy="15001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nvGraphicFramePr>
        <p:xfrm>
          <a:off x="357158" y="1928802"/>
          <a:ext cx="3000396"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Диаграмма 8"/>
          <p:cNvGraphicFramePr/>
          <p:nvPr/>
        </p:nvGraphicFramePr>
        <p:xfrm>
          <a:off x="6215074" y="1857364"/>
          <a:ext cx="2571768" cy="150019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p:cNvSpPr txBox="1"/>
          <p:nvPr/>
        </p:nvSpPr>
        <p:spPr>
          <a:xfrm>
            <a:off x="571472" y="1785926"/>
            <a:ext cx="2930610" cy="26161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Развитие ипотечного жилищного кредитования</a:t>
            </a:r>
            <a:endParaRPr lang="ru-RU" sz="1100" b="1" dirty="0">
              <a:latin typeface="Arial Narrow" pitchFamily="34" charset="0"/>
              <a:cs typeface="Browallia New" pitchFamily="34" charset="-34"/>
            </a:endParaRPr>
          </a:p>
        </p:txBody>
      </p:sp>
      <p:sp>
        <p:nvSpPr>
          <p:cNvPr id="12" name="TextBox 11"/>
          <p:cNvSpPr txBox="1"/>
          <p:nvPr/>
        </p:nvSpPr>
        <p:spPr>
          <a:xfrm>
            <a:off x="3714744" y="1785926"/>
            <a:ext cx="2164375" cy="26161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Градостроительная деятельность</a:t>
            </a:r>
            <a:endParaRPr lang="ru-RU" sz="1100" b="1" dirty="0">
              <a:latin typeface="Arial Narrow" pitchFamily="34" charset="0"/>
              <a:cs typeface="Browallia New" pitchFamily="34" charset="-34"/>
            </a:endParaRPr>
          </a:p>
        </p:txBody>
      </p:sp>
      <p:sp>
        <p:nvSpPr>
          <p:cNvPr id="13" name="TextBox 12"/>
          <p:cNvSpPr txBox="1"/>
          <p:nvPr/>
        </p:nvSpPr>
        <p:spPr>
          <a:xfrm>
            <a:off x="3786182" y="4000504"/>
            <a:ext cx="2759090" cy="769441"/>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Государственная поддержка гражданам, </a:t>
            </a:r>
          </a:p>
          <a:p>
            <a:pPr algn="ctr"/>
            <a:r>
              <a:rPr lang="ru-RU" sz="1100" b="1" dirty="0" smtClean="0">
                <a:latin typeface="Arial Narrow" pitchFamily="34" charset="0"/>
                <a:cs typeface="Browallia New" pitchFamily="34" charset="-34"/>
              </a:rPr>
              <a:t>чьи денежные средства привлечены </a:t>
            </a:r>
          </a:p>
          <a:p>
            <a:pPr algn="ctr"/>
            <a:r>
              <a:rPr lang="ru-RU" sz="1100" b="1" dirty="0" smtClean="0">
                <a:latin typeface="Arial Narrow" pitchFamily="34" charset="0"/>
                <a:cs typeface="Browallia New" pitchFamily="34" charset="-34"/>
              </a:rPr>
              <a:t>для строительства многоквартирных домов</a:t>
            </a:r>
          </a:p>
          <a:p>
            <a:pPr algn="ctr"/>
            <a:r>
              <a:rPr lang="ru-RU" sz="1100" b="1" dirty="0" smtClean="0">
                <a:latin typeface="Arial Narrow" pitchFamily="34" charset="0"/>
                <a:cs typeface="Browallia New" pitchFamily="34" charset="-34"/>
              </a:rPr>
              <a:t> и чьи права нарушены</a:t>
            </a:r>
            <a:endParaRPr lang="ru-RU" sz="1100" b="1" dirty="0">
              <a:latin typeface="Arial Narrow" pitchFamily="34" charset="0"/>
              <a:cs typeface="Browallia New" pitchFamily="34" charset="-34"/>
            </a:endParaRPr>
          </a:p>
        </p:txBody>
      </p:sp>
      <p:sp>
        <p:nvSpPr>
          <p:cNvPr id="14" name="TextBox 13"/>
          <p:cNvSpPr txBox="1"/>
          <p:nvPr/>
        </p:nvSpPr>
        <p:spPr>
          <a:xfrm>
            <a:off x="6429388" y="1785926"/>
            <a:ext cx="2408032" cy="26161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Обеспечение жильем молодых семей </a:t>
            </a:r>
            <a:endParaRPr lang="ru-RU" sz="1100" b="1" dirty="0">
              <a:latin typeface="Arial Narrow" pitchFamily="34" charset="0"/>
              <a:cs typeface="Browallia New" pitchFamily="34" charset="-34"/>
            </a:endParaRPr>
          </a:p>
        </p:txBody>
      </p:sp>
      <p:graphicFrame>
        <p:nvGraphicFramePr>
          <p:cNvPr id="19" name="Диаграмма 18"/>
          <p:cNvGraphicFramePr/>
          <p:nvPr/>
        </p:nvGraphicFramePr>
        <p:xfrm>
          <a:off x="428596" y="4286256"/>
          <a:ext cx="3000396" cy="1500198"/>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21"/>
          <p:cNvSpPr txBox="1"/>
          <p:nvPr/>
        </p:nvSpPr>
        <p:spPr>
          <a:xfrm>
            <a:off x="642910" y="4071942"/>
            <a:ext cx="2688557" cy="600164"/>
          </a:xfrm>
          <a:prstGeom prst="rect">
            <a:avLst/>
          </a:prstGeom>
          <a:noFill/>
        </p:spPr>
        <p:txBody>
          <a:bodyPr wrap="square" rtlCol="0">
            <a:spAutoFit/>
          </a:bodyPr>
          <a:lstStyle/>
          <a:p>
            <a:pPr algn="ctr"/>
            <a:r>
              <a:rPr lang="ru-RU" sz="1100" b="1" dirty="0" smtClean="0">
                <a:latin typeface="Arial Narrow" pitchFamily="34" charset="0"/>
                <a:cs typeface="Browallia New" pitchFamily="34" charset="-34"/>
              </a:rPr>
              <a:t>Содержание органов </a:t>
            </a:r>
            <a:r>
              <a:rPr lang="ru-RU" sz="1100" b="1" dirty="0" err="1" smtClean="0">
                <a:latin typeface="Arial Narrow" pitchFamily="34" charset="0"/>
                <a:cs typeface="Browallia New" pitchFamily="34" charset="-34"/>
              </a:rPr>
              <a:t>гос.власти</a:t>
            </a:r>
            <a:r>
              <a:rPr lang="ru-RU" sz="1100" b="1" dirty="0" smtClean="0">
                <a:latin typeface="Arial Narrow" pitchFamily="34" charset="0"/>
                <a:cs typeface="Browallia New" pitchFamily="34" charset="-34"/>
              </a:rPr>
              <a:t> и обеспечение </a:t>
            </a:r>
          </a:p>
          <a:p>
            <a:r>
              <a:rPr lang="ru-RU" sz="1100" b="1" dirty="0" smtClean="0">
                <a:latin typeface="Arial Narrow" pitchFamily="34" charset="0"/>
                <a:cs typeface="Browallia New" pitchFamily="34" charset="-34"/>
              </a:rPr>
              <a:t>        деятельности </a:t>
            </a:r>
            <a:r>
              <a:rPr lang="ru-RU" sz="1100" b="1" dirty="0" err="1" smtClean="0">
                <a:latin typeface="Arial Narrow" pitchFamily="34" charset="0"/>
                <a:cs typeface="Browallia New" pitchFamily="34" charset="-34"/>
              </a:rPr>
              <a:t>гос.учреждений</a:t>
            </a:r>
            <a:endParaRPr lang="ru-RU" sz="1100" dirty="0"/>
          </a:p>
        </p:txBody>
      </p:sp>
      <p:pic>
        <p:nvPicPr>
          <p:cNvPr id="2051" name="Picture 3" descr="C:\Users\mirsanova\Desktop\дома3.jpg"/>
          <p:cNvPicPr>
            <a:picLocks noChangeAspect="1" noChangeArrowheads="1"/>
          </p:cNvPicPr>
          <p:nvPr/>
        </p:nvPicPr>
        <p:blipFill>
          <a:blip r:embed="rId7" cstate="print">
            <a:lum bright="5000" contrast="-20000"/>
          </a:blip>
          <a:srcRect l="7143" b="16216"/>
          <a:stretch>
            <a:fillRect/>
          </a:stretch>
        </p:blipFill>
        <p:spPr bwMode="auto">
          <a:xfrm>
            <a:off x="6357950" y="3786190"/>
            <a:ext cx="2786050" cy="2214578"/>
          </a:xfrm>
          <a:prstGeom prst="rect">
            <a:avLst/>
          </a:prstGeom>
          <a:ln>
            <a:noFill/>
          </a:ln>
          <a:effectLst>
            <a:softEdge rad="635000"/>
          </a:effectLst>
        </p:spPr>
      </p:pic>
      <p:sp>
        <p:nvSpPr>
          <p:cNvPr id="15" name="Заголовок 3"/>
          <p:cNvSpPr>
            <a:spLocks noGrp="1"/>
          </p:cNvSpPr>
          <p:nvPr>
            <p:ph type="title"/>
          </p:nvPr>
        </p:nvSpPr>
        <p:spPr>
          <a:xfrm>
            <a:off x="357158" y="214290"/>
            <a:ext cx="8229600" cy="830997"/>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Государственная программа «Обеспечение доступным и качественным жильем населения Амурской области на 2014 - 2020 годы»</a:t>
            </a:r>
            <a:br>
              <a:rPr lang="ru-RU" sz="1600" dirty="0" smtClean="0">
                <a:solidFill>
                  <a:srgbClr val="CE2284"/>
                </a:solidFill>
                <a:latin typeface="Proxima Nova Lt" pitchFamily="50" charset="0"/>
                <a:ea typeface="+mn-ea"/>
                <a:cs typeface="Angsana New" pitchFamily="18" charset="-34"/>
              </a:rPr>
            </a:br>
            <a:endParaRPr lang="ru-RU" sz="1600" dirty="0" smtClean="0">
              <a:solidFill>
                <a:srgbClr val="CE2284"/>
              </a:solidFill>
              <a:latin typeface="Proxima Nova Lt" pitchFamily="50" charset="0"/>
              <a:ea typeface="+mn-ea"/>
              <a:cs typeface="Angsana New" pitchFamily="18" charset="-34"/>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14000" contrast="4000"/>
          </a:blip>
          <a:srcRect l="2686"/>
          <a:stretch>
            <a:fillRect/>
          </a:stretch>
        </p:blipFill>
        <p:spPr bwMode="auto">
          <a:xfrm>
            <a:off x="3286116" y="1357298"/>
            <a:ext cx="2587899" cy="3834393"/>
          </a:xfrm>
          <a:prstGeom prst="rect">
            <a:avLst/>
          </a:prstGeom>
          <a:ln>
            <a:noFill/>
          </a:ln>
          <a:effectLst>
            <a:softEdge rad="317500"/>
          </a:effectLst>
        </p:spPr>
      </p:pic>
      <p:graphicFrame>
        <p:nvGraphicFramePr>
          <p:cNvPr id="7" name="Диаграмма 6"/>
          <p:cNvGraphicFramePr/>
          <p:nvPr/>
        </p:nvGraphicFramePr>
        <p:xfrm>
          <a:off x="6072198" y="2071678"/>
          <a:ext cx="2428892" cy="15001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Диаграмма 7"/>
          <p:cNvGraphicFramePr/>
          <p:nvPr/>
        </p:nvGraphicFramePr>
        <p:xfrm>
          <a:off x="500034" y="1928802"/>
          <a:ext cx="2428892"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Диаграмма 8"/>
          <p:cNvGraphicFramePr/>
          <p:nvPr/>
        </p:nvGraphicFramePr>
        <p:xfrm>
          <a:off x="5786446" y="4714884"/>
          <a:ext cx="2428892" cy="1500198"/>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p:cNvSpPr txBox="1"/>
          <p:nvPr/>
        </p:nvSpPr>
        <p:spPr>
          <a:xfrm>
            <a:off x="500034" y="1500174"/>
            <a:ext cx="2717412" cy="769441"/>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Число детей-сирот и детей, оставшихся без</a:t>
            </a:r>
          </a:p>
          <a:p>
            <a:pPr algn="ctr"/>
            <a:r>
              <a:rPr lang="ru-RU" sz="1100" b="1" dirty="0" smtClean="0">
                <a:latin typeface="Arial Narrow" pitchFamily="34" charset="0"/>
                <a:cs typeface="Browallia New" pitchFamily="34" charset="-34"/>
              </a:rPr>
              <a:t> попечения родителей, обеспеченных</a:t>
            </a:r>
          </a:p>
          <a:p>
            <a:pPr algn="ctr"/>
            <a:r>
              <a:rPr lang="ru-RU" sz="1100" b="1" dirty="0" smtClean="0">
                <a:latin typeface="Arial Narrow" pitchFamily="34" charset="0"/>
                <a:cs typeface="Browallia New" pitchFamily="34" charset="-34"/>
              </a:rPr>
              <a:t> жилыми помещениями, чел.</a:t>
            </a:r>
          </a:p>
          <a:p>
            <a:pPr algn="ctr"/>
            <a:endParaRPr lang="ru-RU" sz="1100" b="1" dirty="0">
              <a:latin typeface="Arial Narrow" pitchFamily="34" charset="0"/>
              <a:cs typeface="Browallia New" pitchFamily="34" charset="-34"/>
            </a:endParaRPr>
          </a:p>
        </p:txBody>
      </p:sp>
      <p:sp>
        <p:nvSpPr>
          <p:cNvPr id="12" name="TextBox 11"/>
          <p:cNvSpPr txBox="1"/>
          <p:nvPr/>
        </p:nvSpPr>
        <p:spPr>
          <a:xfrm>
            <a:off x="5929322" y="1571612"/>
            <a:ext cx="2836034" cy="569387"/>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Государственная поддержка дольщиков ,чел.</a:t>
            </a:r>
          </a:p>
          <a:p>
            <a:pPr algn="ctr"/>
            <a:r>
              <a:rPr lang="ru-RU" sz="1000" b="1" dirty="0" smtClean="0">
                <a:latin typeface="Arial Narrow" pitchFamily="34" charset="0"/>
                <a:cs typeface="Browallia New" pitchFamily="34" charset="-34"/>
              </a:rPr>
              <a:t> </a:t>
            </a:r>
          </a:p>
          <a:p>
            <a:pPr algn="ctr"/>
            <a:endParaRPr lang="ru-RU" sz="1000" b="1" dirty="0">
              <a:latin typeface="Arial Narrow" pitchFamily="34" charset="0"/>
              <a:cs typeface="Browallia New" pitchFamily="34" charset="-34"/>
            </a:endParaRPr>
          </a:p>
        </p:txBody>
      </p:sp>
      <p:sp>
        <p:nvSpPr>
          <p:cNvPr id="14" name="TextBox 13"/>
          <p:cNvSpPr txBox="1"/>
          <p:nvPr/>
        </p:nvSpPr>
        <p:spPr>
          <a:xfrm>
            <a:off x="5643570" y="4071942"/>
            <a:ext cx="3023585" cy="923330"/>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Количество граждан, получивших </a:t>
            </a:r>
            <a:r>
              <a:rPr lang="ru-RU" sz="1100" b="1" dirty="0" err="1" smtClean="0">
                <a:latin typeface="Arial Narrow" pitchFamily="34" charset="0"/>
                <a:cs typeface="Browallia New" pitchFamily="34" charset="-34"/>
              </a:rPr>
              <a:t>гос.поддержку</a:t>
            </a:r>
            <a:endParaRPr lang="ru-RU" sz="1100" b="1" dirty="0" smtClean="0">
              <a:latin typeface="Arial Narrow" pitchFamily="34" charset="0"/>
              <a:cs typeface="Browallia New" pitchFamily="34" charset="-34"/>
            </a:endParaRPr>
          </a:p>
          <a:p>
            <a:pPr algn="ctr"/>
            <a:r>
              <a:rPr lang="ru-RU" sz="1100" b="1" dirty="0" smtClean="0">
                <a:latin typeface="Arial Narrow" pitchFamily="34" charset="0"/>
                <a:cs typeface="Browallia New" pitchFamily="34" charset="-34"/>
              </a:rPr>
              <a:t> при выплате компенсации расходов</a:t>
            </a:r>
          </a:p>
          <a:p>
            <a:pPr algn="ctr"/>
            <a:r>
              <a:rPr lang="ru-RU" sz="1100" b="1" dirty="0" smtClean="0">
                <a:latin typeface="Arial Narrow" pitchFamily="34" charset="0"/>
                <a:cs typeface="Browallia New" pitchFamily="34" charset="-34"/>
              </a:rPr>
              <a:t> по уплате процентов по ипотечным </a:t>
            </a:r>
          </a:p>
          <a:p>
            <a:pPr algn="ctr"/>
            <a:r>
              <a:rPr lang="ru-RU" sz="1100" b="1" dirty="0" smtClean="0">
                <a:latin typeface="Arial Narrow" pitchFamily="34" charset="0"/>
                <a:cs typeface="Browallia New" pitchFamily="34" charset="-34"/>
              </a:rPr>
              <a:t>кредитам, чел.</a:t>
            </a:r>
          </a:p>
          <a:p>
            <a:pPr algn="ctr"/>
            <a:endParaRPr lang="ru-RU" sz="1000" b="1" dirty="0">
              <a:latin typeface="Arial Narrow" pitchFamily="34" charset="0"/>
              <a:cs typeface="Browallia New" pitchFamily="34" charset="-34"/>
            </a:endParaRPr>
          </a:p>
        </p:txBody>
      </p:sp>
      <p:graphicFrame>
        <p:nvGraphicFramePr>
          <p:cNvPr id="19" name="Диаграмма 18"/>
          <p:cNvGraphicFramePr/>
          <p:nvPr/>
        </p:nvGraphicFramePr>
        <p:xfrm>
          <a:off x="1000100" y="4643446"/>
          <a:ext cx="2428892" cy="1500198"/>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21"/>
          <p:cNvSpPr txBox="1"/>
          <p:nvPr/>
        </p:nvSpPr>
        <p:spPr>
          <a:xfrm>
            <a:off x="785786" y="4214818"/>
            <a:ext cx="2688557" cy="877163"/>
          </a:xfrm>
          <a:prstGeom prst="rect">
            <a:avLst/>
          </a:prstGeom>
          <a:noFill/>
        </p:spPr>
        <p:txBody>
          <a:bodyPr wrap="square" rtlCol="0">
            <a:spAutoFit/>
          </a:bodyPr>
          <a:lstStyle/>
          <a:p>
            <a:pPr algn="ctr"/>
            <a:r>
              <a:rPr lang="ru-RU" sz="1100" b="1" dirty="0" smtClean="0">
                <a:latin typeface="Arial Narrow" pitchFamily="34" charset="0"/>
                <a:cs typeface="Browallia New" pitchFamily="34" charset="-34"/>
              </a:rPr>
              <a:t>Количество жилых помещений, приобретенных гражданам, уволенным с военной службы, ед.</a:t>
            </a:r>
          </a:p>
          <a:p>
            <a:endParaRPr lang="ru-RU" dirty="0"/>
          </a:p>
        </p:txBody>
      </p:sp>
      <p:sp>
        <p:nvSpPr>
          <p:cNvPr id="15" name="Прямоугольник 14"/>
          <p:cNvSpPr/>
          <p:nvPr/>
        </p:nvSpPr>
        <p:spPr>
          <a:xfrm>
            <a:off x="1785918" y="714356"/>
            <a:ext cx="5572164" cy="646331"/>
          </a:xfrm>
          <a:prstGeom prst="rect">
            <a:avLst/>
          </a:prstGeom>
        </p:spPr>
        <p:txBody>
          <a:bodyPr wrap="square">
            <a:spAutoFit/>
          </a:bodyPr>
          <a:lstStyle/>
          <a:p>
            <a:r>
              <a:rPr lang="ru-RU" dirty="0" smtClean="0">
                <a:latin typeface="Proxima Nova Lt" pitchFamily="50" charset="0"/>
                <a:cs typeface="Angsana New" pitchFamily="18" charset="-34"/>
              </a:rPr>
              <a:t>Показатели результативности за 2018 год</a:t>
            </a:r>
          </a:p>
          <a:p>
            <a:endParaRPr lang="ru-RU" dirty="0" smtClean="0">
              <a:latin typeface="Segoe UI Light" pitchFamily="34" charset="0"/>
              <a:cs typeface="Angsana New" pitchFamily="18" charset="-34"/>
            </a:endParaRPr>
          </a:p>
        </p:txBody>
      </p:sp>
      <p:sp>
        <p:nvSpPr>
          <p:cNvPr id="13" name="Заголовок 3"/>
          <p:cNvSpPr>
            <a:spLocks noGrp="1"/>
          </p:cNvSpPr>
          <p:nvPr>
            <p:ph type="title"/>
          </p:nvPr>
        </p:nvSpPr>
        <p:spPr>
          <a:xfrm>
            <a:off x="214282" y="0"/>
            <a:ext cx="8229600" cy="830997"/>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Государственная программа «Обеспечение доступным и качественным жильем населения Амурской области на 2014 - 2020 годы»</a:t>
            </a:r>
            <a:br>
              <a:rPr lang="ru-RU" sz="1600" dirty="0" smtClean="0">
                <a:solidFill>
                  <a:srgbClr val="CE2284"/>
                </a:solidFill>
                <a:latin typeface="Proxima Nova Lt" pitchFamily="50" charset="0"/>
                <a:ea typeface="+mn-ea"/>
                <a:cs typeface="Angsana New" pitchFamily="18" charset="-34"/>
              </a:rPr>
            </a:br>
            <a:endParaRPr lang="ru-RU" sz="1600" dirty="0" smtClean="0">
              <a:solidFill>
                <a:srgbClr val="CE2284"/>
              </a:solidFill>
              <a:latin typeface="Proxima Nova Lt" pitchFamily="50" charset="0"/>
              <a:ea typeface="+mn-ea"/>
              <a:cs typeface="Angsana New" pitchFamily="18" charset="-34"/>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irsanova\Desktop\дома5.jpg"/>
          <p:cNvPicPr>
            <a:picLocks noChangeAspect="1" noChangeArrowheads="1"/>
          </p:cNvPicPr>
          <p:nvPr/>
        </p:nvPicPr>
        <p:blipFill>
          <a:blip r:embed="rId2" cstate="print">
            <a:lum bright="14000" contrast="-24000"/>
          </a:blip>
          <a:srcRect/>
          <a:stretch>
            <a:fillRect/>
          </a:stretch>
        </p:blipFill>
        <p:spPr bwMode="auto">
          <a:xfrm>
            <a:off x="6858017" y="1"/>
            <a:ext cx="1857387" cy="1785926"/>
          </a:xfrm>
          <a:prstGeom prst="rect">
            <a:avLst/>
          </a:prstGeom>
          <a:noFill/>
        </p:spPr>
      </p:pic>
      <p:graphicFrame>
        <p:nvGraphicFramePr>
          <p:cNvPr id="6" name="Диаграмма 5"/>
          <p:cNvGraphicFramePr/>
          <p:nvPr/>
        </p:nvGraphicFramePr>
        <p:xfrm>
          <a:off x="5429256" y="4572008"/>
          <a:ext cx="2428892" cy="15001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nvGraphicFramePr>
        <p:xfrm>
          <a:off x="3428992" y="2285992"/>
          <a:ext cx="2428892" cy="15001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Диаграмма 7"/>
          <p:cNvGraphicFramePr/>
          <p:nvPr/>
        </p:nvGraphicFramePr>
        <p:xfrm>
          <a:off x="642910" y="2071678"/>
          <a:ext cx="2428892" cy="1500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Диаграмма 8"/>
          <p:cNvGraphicFramePr/>
          <p:nvPr/>
        </p:nvGraphicFramePr>
        <p:xfrm>
          <a:off x="6215074" y="2071678"/>
          <a:ext cx="2428892" cy="1500198"/>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p:cNvSpPr txBox="1"/>
          <p:nvPr/>
        </p:nvSpPr>
        <p:spPr>
          <a:xfrm>
            <a:off x="428596" y="1714488"/>
            <a:ext cx="2597186" cy="600164"/>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Количество молодых семей, получивших</a:t>
            </a:r>
          </a:p>
          <a:p>
            <a:pPr algn="ctr"/>
            <a:r>
              <a:rPr lang="ru-RU" sz="1100" b="1" dirty="0" smtClean="0">
                <a:latin typeface="Arial Narrow" pitchFamily="34" charset="0"/>
                <a:cs typeface="Browallia New" pitchFamily="34" charset="-34"/>
              </a:rPr>
              <a:t> поддержку на приобретение или</a:t>
            </a:r>
          </a:p>
          <a:p>
            <a:pPr algn="ctr"/>
            <a:r>
              <a:rPr lang="ru-RU" sz="1100" b="1" dirty="0" smtClean="0">
                <a:latin typeface="Arial Narrow" pitchFamily="34" charset="0"/>
                <a:cs typeface="Browallia New" pitchFamily="34" charset="-34"/>
              </a:rPr>
              <a:t> строительство жилья,  семей</a:t>
            </a:r>
            <a:endParaRPr lang="ru-RU" sz="1100" b="1" dirty="0">
              <a:latin typeface="Arial Narrow" pitchFamily="34" charset="0"/>
              <a:cs typeface="Browallia New" pitchFamily="34" charset="-34"/>
            </a:endParaRPr>
          </a:p>
        </p:txBody>
      </p:sp>
      <p:sp>
        <p:nvSpPr>
          <p:cNvPr id="12" name="TextBox 11"/>
          <p:cNvSpPr txBox="1"/>
          <p:nvPr/>
        </p:nvSpPr>
        <p:spPr>
          <a:xfrm>
            <a:off x="3500430" y="1857364"/>
            <a:ext cx="2454519" cy="430887"/>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Переселено семей в зоне </a:t>
            </a:r>
            <a:r>
              <a:rPr lang="ru-RU" sz="1100" b="1" dirty="0" err="1" smtClean="0">
                <a:latin typeface="Arial Narrow" pitchFamily="34" charset="0"/>
                <a:cs typeface="Browallia New" pitchFamily="34" charset="-34"/>
              </a:rPr>
              <a:t>БАМа</a:t>
            </a:r>
            <a:r>
              <a:rPr lang="ru-RU" sz="1100" b="1" dirty="0" smtClean="0">
                <a:latin typeface="Arial Narrow" pitchFamily="34" charset="0"/>
                <a:cs typeface="Browallia New" pitchFamily="34" charset="-34"/>
              </a:rPr>
              <a:t> , семей</a:t>
            </a:r>
          </a:p>
          <a:p>
            <a:pPr algn="ctr"/>
            <a:endParaRPr lang="ru-RU" sz="1100" b="1" dirty="0">
              <a:latin typeface="Arial Narrow" pitchFamily="34" charset="0"/>
              <a:cs typeface="Browallia New" pitchFamily="34" charset="-34"/>
            </a:endParaRPr>
          </a:p>
        </p:txBody>
      </p:sp>
      <p:sp>
        <p:nvSpPr>
          <p:cNvPr id="13" name="TextBox 12"/>
          <p:cNvSpPr txBox="1"/>
          <p:nvPr/>
        </p:nvSpPr>
        <p:spPr>
          <a:xfrm>
            <a:off x="4929190" y="4071942"/>
            <a:ext cx="3305713" cy="600164"/>
          </a:xfrm>
          <a:prstGeom prst="rect">
            <a:avLst/>
          </a:prstGeom>
          <a:noFill/>
        </p:spPr>
        <p:txBody>
          <a:bodyPr wrap="none" rtlCol="0">
            <a:spAutoFit/>
          </a:bodyPr>
          <a:lstStyle/>
          <a:p>
            <a:pPr algn="ctr"/>
            <a:r>
              <a:rPr lang="ru-RU" sz="1100" b="1" dirty="0" smtClean="0">
                <a:latin typeface="Arial Narrow" pitchFamily="34" charset="0"/>
                <a:cs typeface="Browallia New" pitchFamily="34" charset="-34"/>
              </a:rPr>
              <a:t>Количество  участников и инвалидов ВОВ, ветеранов</a:t>
            </a:r>
          </a:p>
          <a:p>
            <a:pPr algn="ctr"/>
            <a:r>
              <a:rPr lang="ru-RU" sz="1100" b="1" dirty="0" smtClean="0">
                <a:latin typeface="Arial Narrow" pitchFamily="34" charset="0"/>
                <a:cs typeface="Browallia New" pitchFamily="34" charset="-34"/>
              </a:rPr>
              <a:t> и инвалидов боевых действий  и членов</a:t>
            </a:r>
          </a:p>
          <a:p>
            <a:pPr algn="ctr"/>
            <a:r>
              <a:rPr lang="ru-RU" sz="1100" b="1" dirty="0" smtClean="0">
                <a:latin typeface="Arial Narrow" pitchFamily="34" charset="0"/>
                <a:cs typeface="Browallia New" pitchFamily="34" charset="-34"/>
              </a:rPr>
              <a:t> их семей, улучшивших жилищные условия, чел.</a:t>
            </a:r>
          </a:p>
        </p:txBody>
      </p:sp>
      <p:sp>
        <p:nvSpPr>
          <p:cNvPr id="14" name="TextBox 13"/>
          <p:cNvSpPr txBox="1"/>
          <p:nvPr/>
        </p:nvSpPr>
        <p:spPr>
          <a:xfrm>
            <a:off x="6286512" y="1785926"/>
            <a:ext cx="2408032" cy="600164"/>
          </a:xfrm>
          <a:prstGeom prst="rect">
            <a:avLst/>
          </a:prstGeom>
          <a:noFill/>
        </p:spPr>
        <p:txBody>
          <a:bodyPr wrap="none" rtlCol="0">
            <a:spAutoFit/>
          </a:bodyPr>
          <a:lstStyle/>
          <a:p>
            <a:pPr algn="ctr"/>
            <a:r>
              <a:rPr lang="ru-RU" sz="1100" b="1" smtClean="0">
                <a:latin typeface="Arial Narrow" pitchFamily="34" charset="0"/>
                <a:cs typeface="Browallia New" pitchFamily="34" charset="-34"/>
              </a:rPr>
              <a:t>Расселено 2,1 </a:t>
            </a:r>
            <a:r>
              <a:rPr lang="ru-RU" sz="1100" b="1" dirty="0" smtClean="0">
                <a:latin typeface="Arial Narrow" pitchFamily="34" charset="0"/>
                <a:cs typeface="Browallia New" pitchFamily="34" charset="-34"/>
              </a:rPr>
              <a:t>тыс.чел. из аварийного </a:t>
            </a:r>
          </a:p>
          <a:p>
            <a:pPr algn="ctr"/>
            <a:r>
              <a:rPr lang="ru-RU" sz="1100" b="1" dirty="0" smtClean="0">
                <a:latin typeface="Arial Narrow" pitchFamily="34" charset="0"/>
                <a:cs typeface="Browallia New" pitchFamily="34" charset="-34"/>
              </a:rPr>
              <a:t>жилфонда,  тыс. кв.м.</a:t>
            </a:r>
          </a:p>
          <a:p>
            <a:pPr algn="ctr"/>
            <a:endParaRPr lang="ru-RU" sz="1100" b="1" dirty="0">
              <a:latin typeface="Arial Narrow" pitchFamily="34" charset="0"/>
              <a:cs typeface="Browallia New" pitchFamily="34" charset="-34"/>
            </a:endParaRPr>
          </a:p>
        </p:txBody>
      </p:sp>
      <p:graphicFrame>
        <p:nvGraphicFramePr>
          <p:cNvPr id="19" name="Диаграмма 18"/>
          <p:cNvGraphicFramePr/>
          <p:nvPr/>
        </p:nvGraphicFramePr>
        <p:xfrm>
          <a:off x="1500166" y="4643446"/>
          <a:ext cx="2428892" cy="1500198"/>
        </p:xfrm>
        <a:graphic>
          <a:graphicData uri="http://schemas.openxmlformats.org/drawingml/2006/chart">
            <c:chart xmlns:c="http://schemas.openxmlformats.org/drawingml/2006/chart" xmlns:r="http://schemas.openxmlformats.org/officeDocument/2006/relationships" r:id="rId7"/>
          </a:graphicData>
        </a:graphic>
      </p:graphicFrame>
      <p:sp>
        <p:nvSpPr>
          <p:cNvPr id="22" name="TextBox 21"/>
          <p:cNvSpPr txBox="1"/>
          <p:nvPr/>
        </p:nvSpPr>
        <p:spPr>
          <a:xfrm>
            <a:off x="1285852" y="4071942"/>
            <a:ext cx="2688557" cy="938719"/>
          </a:xfrm>
          <a:prstGeom prst="rect">
            <a:avLst/>
          </a:prstGeom>
          <a:noFill/>
        </p:spPr>
        <p:txBody>
          <a:bodyPr wrap="square" rtlCol="0">
            <a:spAutoFit/>
          </a:bodyPr>
          <a:lstStyle/>
          <a:p>
            <a:pPr algn="ctr"/>
            <a:r>
              <a:rPr lang="ru-RU" sz="1100" b="1" dirty="0" smtClean="0">
                <a:latin typeface="Arial Narrow" pitchFamily="34" charset="0"/>
                <a:cs typeface="Browallia New" pitchFamily="34" charset="-34"/>
              </a:rPr>
              <a:t>Количество многодетных семей и семей, родивших (усыновивших) третьего и последующего ребенка улучшивших жилищные условия, ед.</a:t>
            </a:r>
          </a:p>
          <a:p>
            <a:endParaRPr lang="ru-RU" sz="1100" dirty="0"/>
          </a:p>
        </p:txBody>
      </p:sp>
      <p:sp>
        <p:nvSpPr>
          <p:cNvPr id="15" name="Прямоугольник 14"/>
          <p:cNvSpPr/>
          <p:nvPr/>
        </p:nvSpPr>
        <p:spPr>
          <a:xfrm>
            <a:off x="1500166" y="1000108"/>
            <a:ext cx="5572164" cy="677108"/>
          </a:xfrm>
          <a:prstGeom prst="rect">
            <a:avLst/>
          </a:prstGeom>
        </p:spPr>
        <p:txBody>
          <a:bodyPr wrap="square">
            <a:spAutoFit/>
          </a:bodyPr>
          <a:lstStyle/>
          <a:p>
            <a:r>
              <a:rPr lang="ru-RU" sz="2000" dirty="0" smtClean="0">
                <a:latin typeface="Proxima Nova Lt" pitchFamily="50" charset="0"/>
                <a:cs typeface="Angsana New" pitchFamily="18" charset="-34"/>
              </a:rPr>
              <a:t>Показатели результативности за 2018 год</a:t>
            </a:r>
          </a:p>
          <a:p>
            <a:endParaRPr lang="ru-RU" dirty="0" smtClean="0">
              <a:latin typeface="Segoe UI Light" pitchFamily="34" charset="0"/>
              <a:cs typeface="Angsana New" pitchFamily="18" charset="-34"/>
            </a:endParaRPr>
          </a:p>
        </p:txBody>
      </p:sp>
      <p:sp>
        <p:nvSpPr>
          <p:cNvPr id="16" name="Заголовок 3"/>
          <p:cNvSpPr>
            <a:spLocks noGrp="1"/>
          </p:cNvSpPr>
          <p:nvPr>
            <p:ph type="title"/>
          </p:nvPr>
        </p:nvSpPr>
        <p:spPr>
          <a:xfrm>
            <a:off x="285720" y="142852"/>
            <a:ext cx="6929486" cy="1077218"/>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Государственная программа «Обеспечение доступным и качественным жильем населения Амурской области на 2014 - 2020 годы»</a:t>
            </a:r>
            <a:br>
              <a:rPr lang="ru-RU" sz="1600" dirty="0" smtClean="0">
                <a:solidFill>
                  <a:srgbClr val="CE2284"/>
                </a:solidFill>
                <a:latin typeface="Proxima Nova Lt" pitchFamily="50" charset="0"/>
                <a:ea typeface="+mn-ea"/>
                <a:cs typeface="Angsana New" pitchFamily="18" charset="-34"/>
              </a:rPr>
            </a:br>
            <a:endParaRPr lang="ru-RU" sz="1600" dirty="0" smtClean="0">
              <a:solidFill>
                <a:srgbClr val="CE2284"/>
              </a:solidFill>
              <a:latin typeface="Proxima Nova Lt" pitchFamily="50" charset="0"/>
              <a:ea typeface="+mn-ea"/>
              <a:cs typeface="Angsana New" pitchFamily="18" charset="-34"/>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Прямоугольник 67"/>
          <p:cNvSpPr/>
          <p:nvPr/>
        </p:nvSpPr>
        <p:spPr>
          <a:xfrm>
            <a:off x="7291406" y="5375793"/>
            <a:ext cx="352428" cy="19634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pic>
        <p:nvPicPr>
          <p:cNvPr id="1026" name="Picture 2"/>
          <p:cNvPicPr>
            <a:picLocks noChangeAspect="1" noChangeArrowheads="1"/>
          </p:cNvPicPr>
          <p:nvPr/>
        </p:nvPicPr>
        <p:blipFill>
          <a:blip r:embed="rId3" cstate="print"/>
          <a:srcRect/>
          <a:stretch>
            <a:fillRect/>
          </a:stretch>
        </p:blipFill>
        <p:spPr bwMode="auto">
          <a:xfrm>
            <a:off x="0" y="4446829"/>
            <a:ext cx="3571868" cy="2411171"/>
          </a:xfrm>
          <a:prstGeom prst="rect">
            <a:avLst/>
          </a:prstGeom>
          <a:noFill/>
          <a:ln w="9525">
            <a:noFill/>
            <a:miter lim="800000"/>
            <a:headEnd/>
            <a:tailEnd/>
          </a:ln>
          <a:effectLst/>
        </p:spPr>
      </p:pic>
      <p:sp>
        <p:nvSpPr>
          <p:cNvPr id="6" name="Прямоугольник 5"/>
          <p:cNvSpPr/>
          <p:nvPr/>
        </p:nvSpPr>
        <p:spPr>
          <a:xfrm>
            <a:off x="4643438" y="1643050"/>
            <a:ext cx="2428890" cy="44781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tabLst>
                <a:tab pos="1974850" algn="l"/>
              </a:tabLst>
            </a:pPr>
            <a:r>
              <a:rPr lang="ru-RU" sz="1400" spc="-20" dirty="0" smtClean="0">
                <a:solidFill>
                  <a:srgbClr val="000000"/>
                </a:solidFill>
                <a:latin typeface="Times New Roman" pitchFamily="18" charset="0"/>
                <a:cs typeface="Times New Roman" pitchFamily="18" charset="0"/>
              </a:rPr>
              <a:t>Валовой региональный продукт, </a:t>
            </a:r>
            <a:r>
              <a:rPr lang="ru-RU" sz="1300" spc="-20" dirty="0" smtClean="0">
                <a:solidFill>
                  <a:srgbClr val="000000"/>
                </a:solidFill>
                <a:latin typeface="Times New Roman" pitchFamily="18" charset="0"/>
                <a:cs typeface="Times New Roman" pitchFamily="18" charset="0"/>
              </a:rPr>
              <a:t>млрд.руб.</a:t>
            </a:r>
          </a:p>
        </p:txBody>
      </p:sp>
      <p:sp>
        <p:nvSpPr>
          <p:cNvPr id="9" name="Прямоугольник 8"/>
          <p:cNvSpPr/>
          <p:nvPr/>
        </p:nvSpPr>
        <p:spPr>
          <a:xfrm>
            <a:off x="4643438" y="4350987"/>
            <a:ext cx="2428892" cy="75713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spc="-20" dirty="0" smtClean="0">
                <a:solidFill>
                  <a:srgbClr val="000000"/>
                </a:solidFill>
                <a:latin typeface="Times New Roman" pitchFamily="18" charset="0"/>
                <a:cs typeface="Times New Roman" pitchFamily="18" charset="0"/>
              </a:rPr>
              <a:t>Количество малых и средних предприятий </a:t>
            </a:r>
          </a:p>
          <a:p>
            <a:pPr algn="r" fontAlgn="t">
              <a:lnSpc>
                <a:spcPct val="80000"/>
              </a:lnSpc>
            </a:pPr>
            <a:r>
              <a:rPr lang="ru-RU" sz="1300" spc="-20" dirty="0" smtClean="0">
                <a:solidFill>
                  <a:srgbClr val="000000"/>
                </a:solidFill>
                <a:latin typeface="Times New Roman" pitchFamily="18" charset="0"/>
                <a:cs typeface="Times New Roman" pitchFamily="18" charset="0"/>
              </a:rPr>
              <a:t>в расчете на 1 тыс. человек населения области, единиц</a:t>
            </a:r>
            <a:endParaRPr lang="ru-RU" sz="1300" b="0" i="0" u="none" strike="noStrike" spc="-20" dirty="0">
              <a:solidFill>
                <a:srgbClr val="000000"/>
              </a:solidFill>
              <a:latin typeface="Times New Roman" pitchFamily="18" charset="0"/>
              <a:cs typeface="Times New Roman" pitchFamily="18" charset="0"/>
            </a:endParaRPr>
          </a:p>
        </p:txBody>
      </p:sp>
      <p:sp>
        <p:nvSpPr>
          <p:cNvPr id="10" name="Прямоугольник 9"/>
          <p:cNvSpPr/>
          <p:nvPr/>
        </p:nvSpPr>
        <p:spPr>
          <a:xfrm>
            <a:off x="4500562" y="3571876"/>
            <a:ext cx="2571767" cy="79252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spc="-20" dirty="0" smtClean="0">
                <a:solidFill>
                  <a:srgbClr val="000000"/>
                </a:solidFill>
                <a:latin typeface="Times New Roman" pitchFamily="18" charset="0"/>
                <a:cs typeface="Times New Roman" pitchFamily="18" charset="0"/>
              </a:rPr>
              <a:t>Количество прибывших соотечественников трудоспособного возраста, </a:t>
            </a:r>
            <a:r>
              <a:rPr lang="ru-RU" sz="1300" spc="-20" dirty="0" smtClean="0">
                <a:solidFill>
                  <a:srgbClr val="000000"/>
                </a:solidFill>
                <a:latin typeface="Times New Roman" pitchFamily="18" charset="0"/>
                <a:cs typeface="Times New Roman" pitchFamily="18" charset="0"/>
              </a:rPr>
              <a:t>человек</a:t>
            </a:r>
            <a:endParaRPr lang="ru-RU" sz="1300" b="0" i="0" u="none" strike="noStrike" spc="-20" dirty="0">
              <a:solidFill>
                <a:srgbClr val="000000"/>
              </a:solidFill>
              <a:latin typeface="Times New Roman" pitchFamily="18" charset="0"/>
              <a:cs typeface="Times New Roman" pitchFamily="18" charset="0"/>
            </a:endParaRPr>
          </a:p>
        </p:txBody>
      </p:sp>
      <p:sp>
        <p:nvSpPr>
          <p:cNvPr id="29" name="Прямоугольник 28"/>
          <p:cNvSpPr/>
          <p:nvPr/>
        </p:nvSpPr>
        <p:spPr>
          <a:xfrm>
            <a:off x="7215206" y="1857364"/>
            <a:ext cx="1214446" cy="21431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dirty="0">
              <a:latin typeface="Times New Roman" pitchFamily="18" charset="0"/>
              <a:cs typeface="Times New Roman" pitchFamily="18" charset="0"/>
            </a:endParaRPr>
          </a:p>
        </p:txBody>
      </p:sp>
      <p:sp>
        <p:nvSpPr>
          <p:cNvPr id="31" name="Прямоугольник 30"/>
          <p:cNvSpPr/>
          <p:nvPr/>
        </p:nvSpPr>
        <p:spPr>
          <a:xfrm>
            <a:off x="7215206" y="1571612"/>
            <a:ext cx="1357322" cy="2143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latin typeface="Times New Roman" pitchFamily="18" charset="0"/>
              <a:cs typeface="Times New Roman" pitchFamily="18" charset="0"/>
            </a:endParaRPr>
          </a:p>
        </p:txBody>
      </p:sp>
      <p:sp>
        <p:nvSpPr>
          <p:cNvPr id="36" name="Прямоугольник 35"/>
          <p:cNvSpPr/>
          <p:nvPr/>
        </p:nvSpPr>
        <p:spPr>
          <a:xfrm>
            <a:off x="7643834" y="1500174"/>
            <a:ext cx="64633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317,7</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37" name="Прямоугольник 36"/>
          <p:cNvSpPr/>
          <p:nvPr/>
        </p:nvSpPr>
        <p:spPr>
          <a:xfrm>
            <a:off x="7358082" y="1785926"/>
            <a:ext cx="631904" cy="330860"/>
          </a:xfrm>
          <a:prstGeom prst="rect">
            <a:avLst/>
          </a:prstGeom>
        </p:spPr>
        <p:txBody>
          <a:bodyPr wrap="square">
            <a:spAutoFit/>
          </a:bodyPr>
          <a:lstStyle/>
          <a:p>
            <a:pPr fontAlgn="t">
              <a:tabLst>
                <a:tab pos="1974850" algn="l"/>
              </a:tabLst>
            </a:pPr>
            <a:r>
              <a:rPr lang="ru-RU" sz="155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273,8</a:t>
            </a:r>
            <a:endParaRPr lang="ru-RU" sz="155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43" name="Прямоугольник 42"/>
          <p:cNvSpPr/>
          <p:nvPr/>
        </p:nvSpPr>
        <p:spPr>
          <a:xfrm>
            <a:off x="4429124" y="2143116"/>
            <a:ext cx="2656031" cy="60708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spc="-20" dirty="0" smtClean="0">
                <a:solidFill>
                  <a:srgbClr val="000000"/>
                </a:solidFill>
                <a:latin typeface="Times New Roman" pitchFamily="18" charset="0"/>
                <a:cs typeface="Times New Roman" pitchFamily="18" charset="0"/>
              </a:rPr>
              <a:t>Объем инвестиций </a:t>
            </a:r>
          </a:p>
          <a:p>
            <a:pPr algn="r" fontAlgn="t">
              <a:lnSpc>
                <a:spcPct val="80000"/>
              </a:lnSpc>
            </a:pPr>
            <a:r>
              <a:rPr lang="ru-RU" sz="1400" spc="-20" dirty="0" smtClean="0">
                <a:solidFill>
                  <a:srgbClr val="000000"/>
                </a:solidFill>
                <a:latin typeface="Times New Roman" pitchFamily="18" charset="0"/>
                <a:cs typeface="Times New Roman" pitchFamily="18" charset="0"/>
              </a:rPr>
              <a:t>в основной капитал, </a:t>
            </a:r>
          </a:p>
          <a:p>
            <a:pPr algn="r" fontAlgn="t">
              <a:lnSpc>
                <a:spcPct val="80000"/>
              </a:lnSpc>
            </a:pPr>
            <a:r>
              <a:rPr lang="ru-RU" sz="1300" spc="-20" dirty="0" smtClean="0">
                <a:solidFill>
                  <a:srgbClr val="000000"/>
                </a:solidFill>
                <a:latin typeface="Times New Roman" pitchFamily="18" charset="0"/>
                <a:cs typeface="Times New Roman" pitchFamily="18" charset="0"/>
              </a:rPr>
              <a:t>млрд.руб.</a:t>
            </a:r>
            <a:endParaRPr lang="ru-RU" sz="1300" b="0" i="0" u="none" strike="noStrike" spc="-20" dirty="0">
              <a:solidFill>
                <a:srgbClr val="000000"/>
              </a:solidFill>
              <a:latin typeface="Times New Roman" pitchFamily="18" charset="0"/>
              <a:cs typeface="Times New Roman" pitchFamily="18" charset="0"/>
            </a:endParaRPr>
          </a:p>
        </p:txBody>
      </p:sp>
      <p:sp>
        <p:nvSpPr>
          <p:cNvPr id="55" name="Прямоугольник 54"/>
          <p:cNvSpPr/>
          <p:nvPr/>
        </p:nvSpPr>
        <p:spPr>
          <a:xfrm>
            <a:off x="4572000" y="5286388"/>
            <a:ext cx="2571768" cy="76713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spc="-20" dirty="0" smtClean="0">
                <a:solidFill>
                  <a:srgbClr val="000000"/>
                </a:solidFill>
                <a:latin typeface="Times New Roman" pitchFamily="18" charset="0"/>
                <a:cs typeface="Times New Roman" pitchFamily="18" charset="0"/>
              </a:rPr>
              <a:t>Уровень регистрируемой безработицы </a:t>
            </a:r>
            <a:r>
              <a:rPr lang="ru-RU" sz="1300" spc="-20" dirty="0" smtClean="0">
                <a:solidFill>
                  <a:srgbClr val="000000"/>
                </a:solidFill>
                <a:latin typeface="Times New Roman" pitchFamily="18" charset="0"/>
                <a:cs typeface="Times New Roman" pitchFamily="18" charset="0"/>
              </a:rPr>
              <a:t>(от численности экономически активного населения области),  %</a:t>
            </a:r>
            <a:endParaRPr lang="ru-RU" sz="1300" b="0" i="0" u="none" strike="noStrike" spc="-20" dirty="0">
              <a:solidFill>
                <a:srgbClr val="000000"/>
              </a:solidFill>
              <a:latin typeface="Times New Roman" pitchFamily="18" charset="0"/>
              <a:cs typeface="Times New Roman" pitchFamily="18" charset="0"/>
            </a:endParaRPr>
          </a:p>
        </p:txBody>
      </p:sp>
      <p:sp>
        <p:nvSpPr>
          <p:cNvPr id="69" name="Прямоугольник 68"/>
          <p:cNvSpPr/>
          <p:nvPr/>
        </p:nvSpPr>
        <p:spPr>
          <a:xfrm>
            <a:off x="7291406" y="4702184"/>
            <a:ext cx="709618" cy="22701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70" name="Прямоугольник 69"/>
          <p:cNvSpPr/>
          <p:nvPr/>
        </p:nvSpPr>
        <p:spPr>
          <a:xfrm>
            <a:off x="7291406" y="4429132"/>
            <a:ext cx="352428" cy="2143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latin typeface="Times New Roman" pitchFamily="18" charset="0"/>
              <a:cs typeface="Times New Roman" pitchFamily="18" charset="0"/>
            </a:endParaRPr>
          </a:p>
        </p:txBody>
      </p:sp>
      <p:sp>
        <p:nvSpPr>
          <p:cNvPr id="71" name="Прямоугольник 70"/>
          <p:cNvSpPr/>
          <p:nvPr/>
        </p:nvSpPr>
        <p:spPr>
          <a:xfrm>
            <a:off x="7215206" y="4357694"/>
            <a:ext cx="441146"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9,5</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72" name="Прямоугольник 71"/>
          <p:cNvSpPr/>
          <p:nvPr/>
        </p:nvSpPr>
        <p:spPr>
          <a:xfrm>
            <a:off x="7500959" y="4643446"/>
            <a:ext cx="571503" cy="338554"/>
          </a:xfrm>
          <a:prstGeom prst="rect">
            <a:avLst/>
          </a:prstGeom>
        </p:spPr>
        <p:txBody>
          <a:bodyPr wrap="square">
            <a:spAutoFit/>
          </a:bodyPr>
          <a:lstStyle/>
          <a:p>
            <a:pPr fontAlgn="t">
              <a:tabLst>
                <a:tab pos="1974850" algn="l"/>
              </a:tabLst>
            </a:pPr>
            <a:r>
              <a:rPr lang="ru-RU" sz="1600" b="1" i="0" u="none" strike="noStrike"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34,2</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81" name="Прямоугольник 80"/>
          <p:cNvSpPr/>
          <p:nvPr/>
        </p:nvSpPr>
        <p:spPr>
          <a:xfrm>
            <a:off x="7291406" y="3145250"/>
            <a:ext cx="900000" cy="226800"/>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82" name="Прямоугольник 81"/>
          <p:cNvSpPr/>
          <p:nvPr/>
        </p:nvSpPr>
        <p:spPr>
          <a:xfrm>
            <a:off x="7291406" y="2869303"/>
            <a:ext cx="638180" cy="20250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83" name="Прямоугольник 82"/>
          <p:cNvSpPr/>
          <p:nvPr/>
        </p:nvSpPr>
        <p:spPr>
          <a:xfrm>
            <a:off x="7219968" y="2813460"/>
            <a:ext cx="543739" cy="338554"/>
          </a:xfrm>
          <a:prstGeom prst="rect">
            <a:avLst/>
          </a:prstGeom>
        </p:spPr>
        <p:txBody>
          <a:bodyPr wrap="none">
            <a:spAutoFit/>
          </a:bodyPr>
          <a:lstStyle/>
          <a:p>
            <a:pPr fontAlgn="t">
              <a:tabLst>
                <a:tab pos="1974850" algn="l"/>
              </a:tabLst>
            </a:pPr>
            <a:r>
              <a:rPr lang="ru-RU" sz="1600" b="1" i="0" u="none" strike="noStrike"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47,2</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84" name="Прямоугольник 83"/>
          <p:cNvSpPr/>
          <p:nvPr/>
        </p:nvSpPr>
        <p:spPr>
          <a:xfrm>
            <a:off x="7572396" y="3071810"/>
            <a:ext cx="543739" cy="338554"/>
          </a:xfrm>
          <a:prstGeom prst="rect">
            <a:avLst/>
          </a:prstGeom>
        </p:spPr>
        <p:txBody>
          <a:bodyPr wrap="squar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54,2</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86" name="Прямоугольник 85"/>
          <p:cNvSpPr/>
          <p:nvPr/>
        </p:nvSpPr>
        <p:spPr>
          <a:xfrm>
            <a:off x="4429124" y="2786058"/>
            <a:ext cx="2643206" cy="62017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spc="-20" dirty="0" smtClean="0">
                <a:solidFill>
                  <a:srgbClr val="000000"/>
                </a:solidFill>
                <a:latin typeface="Times New Roman" pitchFamily="18" charset="0"/>
                <a:cs typeface="Times New Roman" pitchFamily="18" charset="0"/>
              </a:rPr>
              <a:t>Доля экспорта продукции в общем объеме </a:t>
            </a:r>
          </a:p>
          <a:p>
            <a:pPr algn="r" fontAlgn="t">
              <a:lnSpc>
                <a:spcPct val="80000"/>
              </a:lnSpc>
            </a:pPr>
            <a:r>
              <a:rPr lang="ru-RU" sz="1400" spc="-20" dirty="0" smtClean="0">
                <a:solidFill>
                  <a:srgbClr val="000000"/>
                </a:solidFill>
                <a:latin typeface="Times New Roman" pitchFamily="18" charset="0"/>
                <a:cs typeface="Times New Roman" pitchFamily="18" charset="0"/>
              </a:rPr>
              <a:t>внешнеторгового оборота, %</a:t>
            </a:r>
            <a:endParaRPr lang="ru-RU" sz="1400" b="0" i="0" u="none" strike="noStrike" spc="-20" dirty="0">
              <a:solidFill>
                <a:srgbClr val="000000"/>
              </a:solidFill>
              <a:latin typeface="Times New Roman" pitchFamily="18" charset="0"/>
              <a:cs typeface="Times New Roman" pitchFamily="18" charset="0"/>
            </a:endParaRPr>
          </a:p>
        </p:txBody>
      </p:sp>
      <p:sp>
        <p:nvSpPr>
          <p:cNvPr id="89" name="Прямоугольник 88"/>
          <p:cNvSpPr/>
          <p:nvPr/>
        </p:nvSpPr>
        <p:spPr>
          <a:xfrm>
            <a:off x="0" y="-23"/>
            <a:ext cx="9144000" cy="646331"/>
          </a:xfrm>
          <a:prstGeom prst="rect">
            <a:avLst/>
          </a:prstGeom>
        </p:spPr>
        <p:txBody>
          <a:bodyPr wrap="square">
            <a:spAutoFit/>
          </a:bodyPr>
          <a:lstStyle/>
          <a:p>
            <a:pPr algn="ctr"/>
            <a:r>
              <a:rPr lang="ru-RU" dirty="0" smtClean="0">
                <a:solidFill>
                  <a:schemeClr val="tx1">
                    <a:lumMod val="65000"/>
                    <a:lumOff val="35000"/>
                  </a:schemeClr>
                </a:solidFill>
                <a:latin typeface="Times New Roman" pitchFamily="18" charset="0"/>
                <a:cs typeface="Times New Roman" pitchFamily="18" charset="0"/>
              </a:rPr>
              <a:t>Расходы на реализацию государственной программы Амурской области «Экономическое развитие и инновационная экономика Амурской области» за 2018 год</a:t>
            </a:r>
          </a:p>
        </p:txBody>
      </p:sp>
      <p:sp>
        <p:nvSpPr>
          <p:cNvPr id="90" name="Прямоугольник 89"/>
          <p:cNvSpPr/>
          <p:nvPr/>
        </p:nvSpPr>
        <p:spPr>
          <a:xfrm>
            <a:off x="7286644" y="6143644"/>
            <a:ext cx="500066"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dirty="0" smtClean="0">
                <a:latin typeface="Times New Roman" pitchFamily="18" charset="0"/>
                <a:cs typeface="Times New Roman" pitchFamily="18" charset="0"/>
              </a:rPr>
              <a:t>2018</a:t>
            </a:r>
          </a:p>
          <a:p>
            <a:pPr algn="ctr"/>
            <a:r>
              <a:rPr lang="ru-RU" sz="1100" dirty="0" smtClean="0">
                <a:latin typeface="Times New Roman" pitchFamily="18" charset="0"/>
                <a:cs typeface="Times New Roman" pitchFamily="18" charset="0"/>
              </a:rPr>
              <a:t>план</a:t>
            </a:r>
            <a:endParaRPr lang="ru-RU" sz="1100" dirty="0">
              <a:latin typeface="Times New Roman" pitchFamily="18" charset="0"/>
              <a:cs typeface="Times New Roman" pitchFamily="18" charset="0"/>
            </a:endParaRPr>
          </a:p>
        </p:txBody>
      </p:sp>
      <p:sp>
        <p:nvSpPr>
          <p:cNvPr id="91" name="Прямоугольник 90"/>
          <p:cNvSpPr/>
          <p:nvPr/>
        </p:nvSpPr>
        <p:spPr>
          <a:xfrm>
            <a:off x="8286776" y="6143644"/>
            <a:ext cx="500066"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dirty="0" smtClean="0">
                <a:latin typeface="Times New Roman" pitchFamily="18" charset="0"/>
                <a:cs typeface="Times New Roman" pitchFamily="18" charset="0"/>
              </a:rPr>
              <a:t>2018</a:t>
            </a:r>
          </a:p>
          <a:p>
            <a:r>
              <a:rPr lang="ru-RU" dirty="0" smtClean="0">
                <a:latin typeface="Times New Roman" pitchFamily="18" charset="0"/>
                <a:cs typeface="Times New Roman" pitchFamily="18" charset="0"/>
              </a:rPr>
              <a:t>факт</a:t>
            </a:r>
            <a:endParaRPr lang="ru-RU" dirty="0">
              <a:latin typeface="Times New Roman" pitchFamily="18" charset="0"/>
              <a:cs typeface="Times New Roman" pitchFamily="18" charset="0"/>
            </a:endParaRPr>
          </a:p>
        </p:txBody>
      </p:sp>
      <p:sp>
        <p:nvSpPr>
          <p:cNvPr id="53" name="Прямоугольник 52"/>
          <p:cNvSpPr/>
          <p:nvPr/>
        </p:nvSpPr>
        <p:spPr>
          <a:xfrm>
            <a:off x="7291406" y="2571744"/>
            <a:ext cx="1066808" cy="21431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0" name="Прямоугольник 59"/>
          <p:cNvSpPr/>
          <p:nvPr/>
        </p:nvSpPr>
        <p:spPr>
          <a:xfrm>
            <a:off x="7291406" y="2214554"/>
            <a:ext cx="781056" cy="2143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1" name="Прямоугольник 60"/>
          <p:cNvSpPr/>
          <p:nvPr/>
        </p:nvSpPr>
        <p:spPr>
          <a:xfrm>
            <a:off x="7215206" y="2143116"/>
            <a:ext cx="64633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122,1</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62" name="Прямоугольник 61"/>
          <p:cNvSpPr/>
          <p:nvPr/>
        </p:nvSpPr>
        <p:spPr>
          <a:xfrm>
            <a:off x="7643834" y="2500306"/>
            <a:ext cx="617477" cy="323165"/>
          </a:xfrm>
          <a:prstGeom prst="rect">
            <a:avLst/>
          </a:prstGeom>
        </p:spPr>
        <p:txBody>
          <a:bodyPr wrap="square">
            <a:spAutoFit/>
          </a:bodyPr>
          <a:lstStyle/>
          <a:p>
            <a:pPr fontAlgn="t">
              <a:tabLst>
                <a:tab pos="1974850" algn="l"/>
              </a:tabLst>
            </a:pPr>
            <a:r>
              <a:rPr lang="ru-RU" sz="15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239,7</a:t>
            </a:r>
            <a:endParaRPr lang="ru-RU" sz="15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63" name="Прямоугольник 62"/>
          <p:cNvSpPr/>
          <p:nvPr/>
        </p:nvSpPr>
        <p:spPr>
          <a:xfrm>
            <a:off x="7286644" y="4000504"/>
            <a:ext cx="1500198" cy="285752"/>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64" name="Прямоугольник 63"/>
          <p:cNvSpPr/>
          <p:nvPr/>
        </p:nvSpPr>
        <p:spPr>
          <a:xfrm>
            <a:off x="7291406" y="3643314"/>
            <a:ext cx="1209684" cy="2857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65" name="Прямоугольник 64"/>
          <p:cNvSpPr/>
          <p:nvPr/>
        </p:nvSpPr>
        <p:spPr>
          <a:xfrm>
            <a:off x="7715272" y="3643314"/>
            <a:ext cx="492443" cy="338554"/>
          </a:xfrm>
          <a:prstGeom prst="rect">
            <a:avLst/>
          </a:prstGeom>
        </p:spPr>
        <p:txBody>
          <a:bodyPr wrap="none">
            <a:spAutoFit/>
          </a:bodyPr>
          <a:lstStyle/>
          <a:p>
            <a:pPr fontAlgn="t">
              <a:tabLst>
                <a:tab pos="1974850" algn="l"/>
              </a:tabLst>
            </a:pPr>
            <a:r>
              <a:rPr lang="ru-RU" sz="1600" b="1" i="0" u="none" strike="noStrike"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300</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66" name="Прямоугольник 65"/>
          <p:cNvSpPr/>
          <p:nvPr/>
        </p:nvSpPr>
        <p:spPr>
          <a:xfrm>
            <a:off x="8215338" y="4000504"/>
            <a:ext cx="492443" cy="338554"/>
          </a:xfrm>
          <a:prstGeom prst="rect">
            <a:avLst/>
          </a:prstGeom>
        </p:spPr>
        <p:txBody>
          <a:bodyPr wrap="squar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359</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67" name="Прямоугольник 66"/>
          <p:cNvSpPr/>
          <p:nvPr/>
        </p:nvSpPr>
        <p:spPr>
          <a:xfrm>
            <a:off x="7291406" y="5661536"/>
            <a:ext cx="280990" cy="267793"/>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73" name="Прямоугольник 72"/>
          <p:cNvSpPr/>
          <p:nvPr/>
        </p:nvSpPr>
        <p:spPr>
          <a:xfrm>
            <a:off x="7219968" y="5317047"/>
            <a:ext cx="441146" cy="338554"/>
          </a:xfrm>
          <a:prstGeom prst="rect">
            <a:avLst/>
          </a:prstGeom>
        </p:spPr>
        <p:txBody>
          <a:bodyPr wrap="none">
            <a:spAutoFit/>
          </a:bodyPr>
          <a:lstStyle/>
          <a:p>
            <a:pPr fontAlgn="t">
              <a:tabLst>
                <a:tab pos="1974850" algn="l"/>
              </a:tabLst>
            </a:pPr>
            <a:r>
              <a:rPr lang="ru-RU" sz="1600" b="1" i="0" u="none" strike="noStrike"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3,1</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74" name="Прямоугольник 73"/>
          <p:cNvSpPr/>
          <p:nvPr/>
        </p:nvSpPr>
        <p:spPr>
          <a:xfrm>
            <a:off x="7215206" y="5643578"/>
            <a:ext cx="584022" cy="338554"/>
          </a:xfrm>
          <a:prstGeom prst="rect">
            <a:avLst/>
          </a:prstGeom>
        </p:spPr>
        <p:txBody>
          <a:bodyPr wrap="squar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2</a:t>
            </a:r>
            <a:r>
              <a:rPr lang="ru-RU" sz="1600" b="1" i="0" u="none" strike="noStrike"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rPr>
              <a:t>,4</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75" name="Прямоугольник 74"/>
          <p:cNvSpPr/>
          <p:nvPr/>
        </p:nvSpPr>
        <p:spPr>
          <a:xfrm>
            <a:off x="285720" y="1072534"/>
            <a:ext cx="4357718" cy="784830"/>
          </a:xfrm>
          <a:prstGeom prst="rect">
            <a:avLst/>
          </a:prstGeom>
          <a:noFill/>
          <a:ln w="28575">
            <a:gradFill flip="none" rotWithShape="1">
              <a:gsLst>
                <a:gs pos="0">
                  <a:srgbClr val="A62EE8"/>
                </a:gs>
                <a:gs pos="30000">
                  <a:srgbClr val="66008F"/>
                </a:gs>
                <a:gs pos="64999">
                  <a:srgbClr val="BA0066"/>
                </a:gs>
                <a:gs pos="89999">
                  <a:srgbClr val="FF0000"/>
                </a:gs>
                <a:gs pos="100000">
                  <a:srgbClr val="FF8200"/>
                </a:gs>
              </a:gsLst>
              <a:path path="rect">
                <a:fillToRect l="100000" t="100000"/>
              </a:path>
              <a:tileRect r="-100000" b="-100000"/>
            </a:gradFill>
          </a:ln>
        </p:spPr>
        <p:txBody>
          <a:bodyPr wrap="square">
            <a:spAutoFit/>
          </a:bodyPr>
          <a:lstStyle/>
          <a:p>
            <a:pPr marL="228600" lvl="0" indent="-228600" algn="just">
              <a:lnSpc>
                <a:spcPct val="90000"/>
              </a:lnSpc>
              <a:spcBef>
                <a:spcPts val="1000"/>
              </a:spcBef>
              <a:defRPr/>
            </a:pPr>
            <a:r>
              <a:rPr lang="ru-RU" b="1" i="1" dirty="0" smtClean="0">
                <a:ln>
                  <a:solidFill>
                    <a:schemeClr val="tx2">
                      <a:lumMod val="60000"/>
                      <a:lumOff val="40000"/>
                    </a:schemeClr>
                  </a:solidFill>
                </a:ln>
                <a:latin typeface="Times New Roman" pitchFamily="18" charset="0"/>
                <a:cs typeface="Times New Roman" pitchFamily="18" charset="0"/>
              </a:rPr>
              <a:t>Цель программы</a:t>
            </a:r>
            <a:r>
              <a:rPr lang="ru-RU" b="1" dirty="0" smtClean="0">
                <a:ln>
                  <a:solidFill>
                    <a:schemeClr val="tx2">
                      <a:lumMod val="60000"/>
                      <a:lumOff val="40000"/>
                    </a:schemeClr>
                  </a:solidFill>
                </a:ln>
                <a:latin typeface="Times New Roman" pitchFamily="18" charset="0"/>
                <a:cs typeface="Times New Roman" pitchFamily="18" charset="0"/>
              </a:rPr>
              <a:t>: </a:t>
            </a:r>
            <a:r>
              <a:rPr lang="ru-RU" sz="1600" dirty="0" smtClean="0">
                <a:solidFill>
                  <a:schemeClr val="dk1"/>
                </a:solidFill>
                <a:latin typeface="Times New Roman" pitchFamily="18" charset="0"/>
                <a:cs typeface="Times New Roman" pitchFamily="18" charset="0"/>
              </a:rPr>
              <a:t>Создание условий для устойчивого социально-экономического развития Амурской области</a:t>
            </a:r>
            <a:endParaRPr lang="ru-RU" sz="2000" dirty="0" smtClean="0">
              <a:solidFill>
                <a:schemeClr val="tx2">
                  <a:lumMod val="75000"/>
                </a:schemeClr>
              </a:solidFill>
              <a:latin typeface="Times New Roman" pitchFamily="18" charset="0"/>
              <a:cs typeface="Times New Roman" pitchFamily="18" charset="0"/>
            </a:endParaRPr>
          </a:p>
        </p:txBody>
      </p:sp>
      <p:sp>
        <p:nvSpPr>
          <p:cNvPr id="76" name="Прямоугольник 75"/>
          <p:cNvSpPr/>
          <p:nvPr/>
        </p:nvSpPr>
        <p:spPr>
          <a:xfrm>
            <a:off x="0" y="2143116"/>
            <a:ext cx="4857752" cy="1015663"/>
          </a:xfrm>
          <a:prstGeom prst="rect">
            <a:avLst/>
          </a:prstGeom>
        </p:spPr>
        <p:txBody>
          <a:bodyPr wrap="square">
            <a:spAutoFit/>
          </a:bodyPr>
          <a:lstStyle/>
          <a:p>
            <a:pPr algn="ctr"/>
            <a:r>
              <a:rPr lang="ru-RU" sz="1400" dirty="0" smtClean="0">
                <a:latin typeface="Times New Roman" pitchFamily="18" charset="0"/>
                <a:cs typeface="Times New Roman" pitchFamily="18" charset="0"/>
              </a:rPr>
              <a:t>На реализацию государственной программы </a:t>
            </a:r>
            <a:r>
              <a:rPr lang="ru-RU" sz="1400" b="1" dirty="0" smtClean="0">
                <a:latin typeface="Times New Roman" pitchFamily="18" charset="0"/>
                <a:cs typeface="Times New Roman" pitchFamily="18" charset="0"/>
              </a:rPr>
              <a:t>выделено всего </a:t>
            </a:r>
            <a:r>
              <a:rPr lang="ru-RU" b="1" dirty="0" smtClean="0">
                <a:ln>
                  <a:solidFill>
                    <a:schemeClr val="tx2">
                      <a:lumMod val="60000"/>
                      <a:lumOff val="40000"/>
                    </a:schemeClr>
                  </a:solidFill>
                </a:ln>
                <a:latin typeface="Times New Roman" pitchFamily="18" charset="0"/>
                <a:cs typeface="Times New Roman" pitchFamily="18" charset="0"/>
              </a:rPr>
              <a:t>2 465,7 млн.рублей</a:t>
            </a:r>
            <a:r>
              <a:rPr lang="ru-RU" b="1" dirty="0" smtClean="0">
                <a:latin typeface="Times New Roman" pitchFamily="18" charset="0"/>
                <a:cs typeface="Times New Roman" pitchFamily="18" charset="0"/>
              </a:rPr>
              <a:t>,</a:t>
            </a:r>
            <a:r>
              <a:rPr lang="ru-RU" sz="1400" b="1" dirty="0" smtClean="0">
                <a:latin typeface="Times New Roman" pitchFamily="18" charset="0"/>
                <a:cs typeface="Times New Roman" pitchFamily="18" charset="0"/>
              </a:rPr>
              <a:t> </a:t>
            </a:r>
          </a:p>
          <a:p>
            <a:pPr algn="ctr"/>
            <a:r>
              <a:rPr lang="ru-RU" sz="1400" dirty="0" smtClean="0">
                <a:latin typeface="Times New Roman" pitchFamily="18" charset="0"/>
                <a:cs typeface="Times New Roman" pitchFamily="18" charset="0"/>
              </a:rPr>
              <a:t>в том числе на выполнение следующих  задач                                      (в млн. рублей):</a:t>
            </a:r>
            <a:endParaRPr lang="ru-RU" sz="1400" dirty="0">
              <a:latin typeface="Times New Roman" pitchFamily="18" charset="0"/>
              <a:cs typeface="Times New Roman" pitchFamily="18" charset="0"/>
            </a:endParaRPr>
          </a:p>
        </p:txBody>
      </p:sp>
      <p:sp>
        <p:nvSpPr>
          <p:cNvPr id="93" name="Прямоугольник 92"/>
          <p:cNvSpPr/>
          <p:nvPr/>
        </p:nvSpPr>
        <p:spPr>
          <a:xfrm>
            <a:off x="4643438" y="857232"/>
            <a:ext cx="4500562" cy="615553"/>
          </a:xfrm>
          <a:prstGeom prst="rect">
            <a:avLst/>
          </a:prstGeom>
        </p:spPr>
        <p:txBody>
          <a:bodyPr wrap="square">
            <a:spAutoFit/>
          </a:bodyPr>
          <a:lstStyle/>
          <a:p>
            <a:pPr algn="ctr">
              <a:defRPr/>
            </a:pPr>
            <a:r>
              <a:rPr lang="ru-RU" sz="1650" b="1" i="1" dirty="0" smtClean="0">
                <a:ln>
                  <a:solidFill>
                    <a:schemeClr val="tx2">
                      <a:lumMod val="60000"/>
                      <a:lumOff val="40000"/>
                    </a:schemeClr>
                  </a:solidFill>
                </a:ln>
                <a:latin typeface="Times New Roman" pitchFamily="18" charset="0"/>
                <a:cs typeface="Times New Roman" pitchFamily="18" charset="0"/>
              </a:rPr>
              <a:t>Итоги  реализации  государственной программы в 2018 году </a:t>
            </a:r>
            <a:endParaRPr lang="ru-RU" sz="1650" b="1" dirty="0" smtClean="0">
              <a:solidFill>
                <a:srgbClr val="C00000"/>
              </a:solidFill>
              <a:latin typeface="Times New Roman" pitchFamily="18" charset="0"/>
              <a:cs typeface="Times New Roman" pitchFamily="18" charset="0"/>
            </a:endParaRPr>
          </a:p>
        </p:txBody>
      </p:sp>
      <p:graphicFrame>
        <p:nvGraphicFramePr>
          <p:cNvPr id="96" name="Таблица 95"/>
          <p:cNvGraphicFramePr>
            <a:graphicFrameLocks noGrp="1"/>
          </p:cNvGraphicFramePr>
          <p:nvPr/>
        </p:nvGraphicFramePr>
        <p:xfrm>
          <a:off x="214282" y="3143248"/>
          <a:ext cx="4357718" cy="3114040"/>
        </p:xfrm>
        <a:graphic>
          <a:graphicData uri="http://schemas.openxmlformats.org/drawingml/2006/table">
            <a:tbl>
              <a:tblPr firstRow="1" bandRow="1">
                <a:tableStyleId>{5940675A-B579-460E-94D1-54222C63F5DA}</a:tableStyleId>
              </a:tblPr>
              <a:tblGrid>
                <a:gridCol w="3500462"/>
                <a:gridCol w="85725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b="1" dirty="0" smtClean="0">
                          <a:solidFill>
                            <a:schemeClr val="tx2">
                              <a:lumMod val="50000"/>
                            </a:schemeClr>
                          </a:solidFill>
                          <a:latin typeface="Times New Roman" pitchFamily="18" charset="0"/>
                          <a:cs typeface="Times New Roman" pitchFamily="18" charset="0"/>
                        </a:rPr>
                        <a:t>Развитие экономического потенциала и формирование благоприятного инвестиционного климата</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300" b="1" dirty="0" smtClean="0">
                          <a:ln>
                            <a:solidFill>
                              <a:schemeClr val="tx2">
                                <a:lumMod val="60000"/>
                                <a:lumOff val="40000"/>
                              </a:schemeClr>
                            </a:solidFill>
                          </a:ln>
                          <a:latin typeface="Times New Roman" pitchFamily="18" charset="0"/>
                          <a:cs typeface="Times New Roman" pitchFamily="18" charset="0"/>
                        </a:rPr>
                        <a:t>1 556,4</a:t>
                      </a:r>
                      <a:endParaRPr lang="ru-RU" sz="1300" b="1" dirty="0" smtClean="0">
                        <a:solidFill>
                          <a:schemeClr val="tx1"/>
                        </a:solidFill>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b="1" dirty="0" smtClean="0">
                          <a:solidFill>
                            <a:schemeClr val="tx2">
                              <a:lumMod val="50000"/>
                            </a:schemeClr>
                          </a:solidFill>
                          <a:latin typeface="Times New Roman" pitchFamily="18" charset="0"/>
                          <a:cs typeface="Times New Roman" pitchFamily="18" charset="0"/>
                        </a:rPr>
                        <a:t>Развитие субъектов малого и среднего предпринимательства на территории области</a:t>
                      </a:r>
                    </a:p>
                  </a:txBody>
                  <a:tcPr/>
                </a:tc>
                <a:tc>
                  <a:txBody>
                    <a:bodyPr/>
                    <a:lstStyle/>
                    <a:p>
                      <a:pPr algn="ctr"/>
                      <a:r>
                        <a:rPr lang="ru-RU" sz="1440" b="1" dirty="0" smtClean="0">
                          <a:ln>
                            <a:solidFill>
                              <a:schemeClr val="tx2">
                                <a:lumMod val="60000"/>
                                <a:lumOff val="40000"/>
                              </a:schemeClr>
                            </a:solidFill>
                          </a:ln>
                          <a:latin typeface="Times New Roman" pitchFamily="18" charset="0"/>
                          <a:cs typeface="Times New Roman" pitchFamily="18" charset="0"/>
                        </a:rPr>
                        <a:t>134,4</a:t>
                      </a:r>
                      <a:endParaRPr lang="ru-RU" sz="1440" b="1" dirty="0">
                        <a:latin typeface="Times New Roman" pitchFamily="18" charset="0"/>
                        <a:cs typeface="Times New Roman" pitchFamily="18" charset="0"/>
                      </a:endParaRPr>
                    </a:p>
                  </a:txBody>
                  <a:tcPr/>
                </a:tc>
              </a:tr>
              <a:tr h="370840">
                <a:tc>
                  <a:txBody>
                    <a:bodyPr/>
                    <a:lstStyle/>
                    <a:p>
                      <a:r>
                        <a:rPr lang="ru-RU" sz="1300" b="1" dirty="0" smtClean="0">
                          <a:solidFill>
                            <a:schemeClr val="tx2">
                              <a:lumMod val="50000"/>
                            </a:schemeClr>
                          </a:solidFill>
                          <a:latin typeface="Times New Roman" pitchFamily="18" charset="0"/>
                          <a:cs typeface="Times New Roman" pitchFamily="18" charset="0"/>
                        </a:rPr>
                        <a:t>Содействия добровольному переселению в область соотечественников, проживающих за рубежом</a:t>
                      </a:r>
                      <a:endParaRPr lang="ru-RU" sz="1300" b="1" dirty="0">
                        <a:solidFill>
                          <a:schemeClr val="tx2">
                            <a:lumMod val="50000"/>
                          </a:schemeClr>
                        </a:solidFill>
                        <a:latin typeface="Times New Roman" pitchFamily="18" charset="0"/>
                        <a:cs typeface="Times New Roman" pitchFamily="18" charset="0"/>
                      </a:endParaRPr>
                    </a:p>
                  </a:txBody>
                  <a:tcPr/>
                </a:tc>
                <a:tc>
                  <a:txBody>
                    <a:bodyPr/>
                    <a:lstStyle/>
                    <a:p>
                      <a:pPr algn="ctr"/>
                      <a:r>
                        <a:rPr lang="ru-RU" sz="1440" b="1" dirty="0" smtClean="0">
                          <a:ln>
                            <a:solidFill>
                              <a:schemeClr val="tx2">
                                <a:lumMod val="60000"/>
                                <a:lumOff val="40000"/>
                              </a:schemeClr>
                            </a:solidFill>
                          </a:ln>
                          <a:latin typeface="Times New Roman" pitchFamily="18" charset="0"/>
                          <a:cs typeface="Times New Roman" pitchFamily="18" charset="0"/>
                        </a:rPr>
                        <a:t>1,4</a:t>
                      </a:r>
                      <a:endParaRPr lang="ru-RU" sz="144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b="1" dirty="0" smtClean="0">
                          <a:solidFill>
                            <a:schemeClr val="tx2">
                              <a:lumMod val="50000"/>
                            </a:schemeClr>
                          </a:solidFill>
                          <a:latin typeface="Times New Roman" pitchFamily="18" charset="0"/>
                          <a:cs typeface="Times New Roman" pitchFamily="18" charset="0"/>
                        </a:rPr>
                        <a:t>Содействие занятости населения</a:t>
                      </a:r>
                    </a:p>
                  </a:txBody>
                  <a:tcPr/>
                </a:tc>
                <a:tc>
                  <a:txBody>
                    <a:bodyPr/>
                    <a:lstStyle/>
                    <a:p>
                      <a:pPr algn="ctr"/>
                      <a:r>
                        <a:rPr lang="ru-RU" sz="1440" b="1" dirty="0" smtClean="0">
                          <a:ln>
                            <a:solidFill>
                              <a:schemeClr val="tx2">
                                <a:lumMod val="60000"/>
                                <a:lumOff val="40000"/>
                              </a:schemeClr>
                            </a:solidFill>
                          </a:ln>
                          <a:latin typeface="Times New Roman" pitchFamily="18" charset="0"/>
                          <a:cs typeface="Times New Roman" pitchFamily="18" charset="0"/>
                        </a:rPr>
                        <a:t>637,5</a:t>
                      </a:r>
                      <a:endParaRPr lang="ru-RU" sz="1440" b="1" dirty="0">
                        <a:latin typeface="Times New Roman" pitchFamily="18" charset="0"/>
                        <a:cs typeface="Times New Roman" pitchFamily="18"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300" b="1" dirty="0" smtClean="0">
                          <a:solidFill>
                            <a:schemeClr val="tx2">
                              <a:lumMod val="50000"/>
                            </a:schemeClr>
                          </a:solidFill>
                          <a:latin typeface="Times New Roman" pitchFamily="18" charset="0"/>
                          <a:cs typeface="Times New Roman" pitchFamily="18" charset="0"/>
                        </a:rPr>
                        <a:t>Обеспечение реализации государственной политики области в отдельных сферах управления</a:t>
                      </a:r>
                    </a:p>
                  </a:txBody>
                  <a:tcPr/>
                </a:tc>
                <a:tc>
                  <a:txBody>
                    <a:bodyPr/>
                    <a:lstStyle/>
                    <a:p>
                      <a:pPr algn="ctr"/>
                      <a:r>
                        <a:rPr lang="ru-RU" sz="1440" b="1" dirty="0" smtClean="0">
                          <a:ln>
                            <a:solidFill>
                              <a:schemeClr val="tx2">
                                <a:lumMod val="60000"/>
                                <a:lumOff val="40000"/>
                              </a:schemeClr>
                            </a:solidFill>
                          </a:ln>
                          <a:latin typeface="Times New Roman" pitchFamily="18" charset="0"/>
                          <a:cs typeface="Times New Roman" pitchFamily="18" charset="0"/>
                        </a:rPr>
                        <a:t>136,0</a:t>
                      </a:r>
                      <a:endParaRPr lang="ru-RU" sz="1440" b="1"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Содержимое 14" descr="14-копия.png"/>
          <p:cNvPicPr>
            <a:picLocks noGrp="1" noChangeAspect="1"/>
          </p:cNvPicPr>
          <p:nvPr>
            <p:ph idx="1"/>
          </p:nvPr>
        </p:nvPicPr>
        <p:blipFill>
          <a:blip r:embed="rId2" cstate="print"/>
          <a:stretch>
            <a:fillRect/>
          </a:stretch>
        </p:blipFill>
        <p:spPr>
          <a:xfrm>
            <a:off x="0" y="0"/>
            <a:ext cx="9144000" cy="6858000"/>
          </a:xfrm>
        </p:spPr>
      </p:pic>
      <p:sp>
        <p:nvSpPr>
          <p:cNvPr id="6" name="Прямоугольник 5"/>
          <p:cNvSpPr/>
          <p:nvPr/>
        </p:nvSpPr>
        <p:spPr>
          <a:xfrm>
            <a:off x="2285984" y="4000504"/>
            <a:ext cx="2357454" cy="1200329"/>
          </a:xfrm>
          <a:prstGeom prst="rect">
            <a:avLst/>
          </a:prstGeom>
        </p:spPr>
        <p:txBody>
          <a:bodyPr wrap="square">
            <a:spAutoFit/>
          </a:bodyPr>
          <a:lstStyle/>
          <a:p>
            <a:endParaRPr lang="ru-RU" sz="800" dirty="0" smtClean="0">
              <a:latin typeface="Proxima Nova Lt" pitchFamily="50" charset="0"/>
            </a:endParaRPr>
          </a:p>
          <a:p>
            <a:r>
              <a:rPr lang="ru-RU" sz="1600" dirty="0" smtClean="0">
                <a:latin typeface="Proxima Nova Lt" pitchFamily="50" charset="0"/>
              </a:rPr>
              <a:t>Мероприятия активной политики занятости населения</a:t>
            </a:r>
            <a:r>
              <a:rPr lang="ru-RU" sz="1000" dirty="0" smtClean="0">
                <a:latin typeface="Proxima Nova Lt" pitchFamily="50" charset="0"/>
              </a:rPr>
              <a:t>      </a:t>
            </a:r>
          </a:p>
        </p:txBody>
      </p:sp>
      <p:sp>
        <p:nvSpPr>
          <p:cNvPr id="7" name="Прямоугольник 6"/>
          <p:cNvSpPr/>
          <p:nvPr/>
        </p:nvSpPr>
        <p:spPr>
          <a:xfrm>
            <a:off x="214282" y="5357826"/>
            <a:ext cx="2000264" cy="738664"/>
          </a:xfrm>
          <a:prstGeom prst="rect">
            <a:avLst/>
          </a:prstGeom>
        </p:spPr>
        <p:txBody>
          <a:bodyPr wrap="square">
            <a:spAutoFit/>
          </a:bodyPr>
          <a:lstStyle/>
          <a:p>
            <a:r>
              <a:rPr lang="ru-RU" sz="1400" dirty="0" smtClean="0">
                <a:latin typeface="Proxima Nova Lt" pitchFamily="50" charset="0"/>
              </a:rPr>
              <a:t>Содержание 21 центра занятости населения области</a:t>
            </a:r>
          </a:p>
        </p:txBody>
      </p:sp>
      <p:graphicFrame>
        <p:nvGraphicFramePr>
          <p:cNvPr id="11" name="Содержимое 5"/>
          <p:cNvGraphicFramePr>
            <a:graphicFrameLocks/>
          </p:cNvGraphicFramePr>
          <p:nvPr/>
        </p:nvGraphicFramePr>
        <p:xfrm>
          <a:off x="7000892" y="2214554"/>
          <a:ext cx="1785950" cy="5715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Содержимое 5"/>
          <p:cNvGraphicFramePr>
            <a:graphicFrameLocks/>
          </p:cNvGraphicFramePr>
          <p:nvPr/>
        </p:nvGraphicFramePr>
        <p:xfrm>
          <a:off x="7000892" y="3286124"/>
          <a:ext cx="1785950" cy="5000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Содержимое 5"/>
          <p:cNvGraphicFramePr>
            <a:graphicFrameLocks/>
          </p:cNvGraphicFramePr>
          <p:nvPr/>
        </p:nvGraphicFramePr>
        <p:xfrm>
          <a:off x="7000892" y="4214818"/>
          <a:ext cx="1785950" cy="50006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Содержимое 5"/>
          <p:cNvGraphicFramePr>
            <a:graphicFrameLocks/>
          </p:cNvGraphicFramePr>
          <p:nvPr/>
        </p:nvGraphicFramePr>
        <p:xfrm>
          <a:off x="7000892" y="5143512"/>
          <a:ext cx="1785950" cy="500066"/>
        </p:xfrm>
        <a:graphic>
          <a:graphicData uri="http://schemas.openxmlformats.org/drawingml/2006/chart">
            <c:chart xmlns:c="http://schemas.openxmlformats.org/drawingml/2006/chart" xmlns:r="http://schemas.openxmlformats.org/officeDocument/2006/relationships" r:id="rId6"/>
          </a:graphicData>
        </a:graphic>
      </p:graphicFrame>
      <p:sp>
        <p:nvSpPr>
          <p:cNvPr id="9" name="Прямоугольник 8"/>
          <p:cNvSpPr/>
          <p:nvPr/>
        </p:nvSpPr>
        <p:spPr>
          <a:xfrm>
            <a:off x="2571736" y="5429264"/>
            <a:ext cx="1785950" cy="461665"/>
          </a:xfrm>
          <a:prstGeom prst="rect">
            <a:avLst/>
          </a:prstGeom>
        </p:spPr>
        <p:txBody>
          <a:bodyPr wrap="square">
            <a:spAutoFit/>
          </a:bodyPr>
          <a:lstStyle/>
          <a:p>
            <a:r>
              <a:rPr lang="ru-RU" sz="1200" dirty="0" smtClean="0">
                <a:latin typeface="Proxima Nova Bl" pitchFamily="50" charset="0"/>
              </a:rPr>
              <a:t>2018 </a:t>
            </a:r>
            <a:r>
              <a:rPr lang="ru-RU" sz="1200" dirty="0" smtClean="0">
                <a:latin typeface="Proxima Nova Lt" pitchFamily="50" charset="0"/>
              </a:rPr>
              <a:t>год – 170,3 млн.рублей</a:t>
            </a:r>
          </a:p>
        </p:txBody>
      </p:sp>
      <p:sp>
        <p:nvSpPr>
          <p:cNvPr id="10" name="Прямоугольник 9"/>
          <p:cNvSpPr/>
          <p:nvPr/>
        </p:nvSpPr>
        <p:spPr>
          <a:xfrm>
            <a:off x="500034" y="4286256"/>
            <a:ext cx="1714512" cy="584775"/>
          </a:xfrm>
          <a:prstGeom prst="rect">
            <a:avLst/>
          </a:prstGeom>
        </p:spPr>
        <p:txBody>
          <a:bodyPr wrap="square">
            <a:spAutoFit/>
          </a:bodyPr>
          <a:lstStyle/>
          <a:p>
            <a:endParaRPr lang="ru-RU" sz="800" dirty="0" smtClean="0">
              <a:latin typeface="Proxima Nova Lt" pitchFamily="50" charset="0"/>
            </a:endParaRPr>
          </a:p>
          <a:p>
            <a:r>
              <a:rPr lang="ru-RU" sz="1200" dirty="0" smtClean="0">
                <a:latin typeface="Proxima Nova Bl" pitchFamily="50" charset="0"/>
              </a:rPr>
              <a:t>2018 год</a:t>
            </a:r>
            <a:r>
              <a:rPr lang="ru-RU" sz="1200" dirty="0" smtClean="0">
                <a:latin typeface="Proxima Nova Lt" pitchFamily="50" charset="0"/>
              </a:rPr>
              <a:t> - 6,5 млн.рублей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14..png"/>
          <p:cNvPicPr>
            <a:picLocks noGrp="1" noChangeAspect="1"/>
          </p:cNvPicPr>
          <p:nvPr>
            <p:ph idx="1"/>
          </p:nvPr>
        </p:nvPicPr>
        <p:blipFill>
          <a:blip r:embed="rId2" cstate="print"/>
          <a:stretch>
            <a:fillRect/>
          </a:stretch>
        </p:blipFill>
        <p:spPr>
          <a:xfrm>
            <a:off x="-130628" y="-53422"/>
            <a:ext cx="9774726" cy="6911422"/>
          </a:xfrm>
        </p:spPr>
      </p:pic>
      <p:graphicFrame>
        <p:nvGraphicFramePr>
          <p:cNvPr id="7" name="Таблица 6"/>
          <p:cNvGraphicFramePr>
            <a:graphicFrameLocks noGrp="1"/>
          </p:cNvGraphicFramePr>
          <p:nvPr/>
        </p:nvGraphicFramePr>
        <p:xfrm>
          <a:off x="4929190" y="2500306"/>
          <a:ext cx="3571900" cy="251460"/>
        </p:xfrm>
        <a:graphic>
          <a:graphicData uri="http://schemas.openxmlformats.org/drawingml/2006/table">
            <a:tbl>
              <a:tblPr firstRow="1" bandRow="1">
                <a:tableStyleId>{2D5ABB26-0587-4C30-8999-92F81FD0307C}</a:tableStyleId>
              </a:tblPr>
              <a:tblGrid>
                <a:gridCol w="3571900"/>
              </a:tblGrid>
              <a:tr h="226256">
                <a:tc>
                  <a:txBody>
                    <a:bodyPr/>
                    <a:lstStyle/>
                    <a:p>
                      <a:pPr algn="ctr"/>
                      <a:r>
                        <a:rPr lang="ru-RU" sz="1050" b="1" dirty="0" smtClean="0">
                          <a:latin typeface="Proxima Nova Lt" pitchFamily="50" charset="0"/>
                        </a:rPr>
                        <a:t>2018</a:t>
                      </a:r>
                      <a:r>
                        <a:rPr lang="ru-RU" sz="1050" b="1" baseline="0" dirty="0" smtClean="0">
                          <a:latin typeface="Proxima Nova Lt" pitchFamily="50" charset="0"/>
                        </a:rPr>
                        <a:t> год  - 444,3</a:t>
                      </a:r>
                      <a:r>
                        <a:rPr lang="ru-RU" sz="1050" b="1" dirty="0" smtClean="0">
                          <a:latin typeface="Proxima Nova Lt" pitchFamily="50" charset="0"/>
                        </a:rPr>
                        <a:t> млн.</a:t>
                      </a:r>
                      <a:r>
                        <a:rPr lang="ru-RU" sz="1050" b="1" baseline="0" dirty="0" smtClean="0">
                          <a:latin typeface="Proxima Nova Lt" pitchFamily="50" charset="0"/>
                        </a:rPr>
                        <a:t> рублей</a:t>
                      </a:r>
                      <a:endParaRPr lang="ru-RU" sz="1050" b="1" dirty="0">
                        <a:solidFill>
                          <a:schemeClr val="tx1"/>
                        </a:solidFill>
                        <a:latin typeface="Proxima Nova Lt" pitchFamily="50" charset="0"/>
                      </a:endParaRPr>
                    </a:p>
                  </a:txBody>
                  <a:tcPr anchor="ctr"/>
                </a:tc>
              </a:tr>
            </a:tbl>
          </a:graphicData>
        </a:graphic>
      </p:graphicFrame>
      <p:graphicFrame>
        <p:nvGraphicFramePr>
          <p:cNvPr id="8" name="Таблица 7"/>
          <p:cNvGraphicFramePr>
            <a:graphicFrameLocks noGrp="1"/>
          </p:cNvGraphicFramePr>
          <p:nvPr/>
        </p:nvGraphicFramePr>
        <p:xfrm>
          <a:off x="4929190" y="4000504"/>
          <a:ext cx="3429024" cy="299466"/>
        </p:xfrm>
        <a:graphic>
          <a:graphicData uri="http://schemas.openxmlformats.org/drawingml/2006/table">
            <a:tbl>
              <a:tblPr firstRow="1" bandRow="1">
                <a:tableStyleId>{2D5ABB26-0587-4C30-8999-92F81FD0307C}</a:tableStyleId>
              </a:tblPr>
              <a:tblGrid>
                <a:gridCol w="3429024"/>
              </a:tblGrid>
              <a:tr h="214314">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ru-RU" sz="1050" b="1" dirty="0" smtClean="0">
                          <a:latin typeface="Proxima Nova Lt" pitchFamily="50" charset="0"/>
                        </a:rPr>
                        <a:t>2018</a:t>
                      </a:r>
                      <a:r>
                        <a:rPr lang="ru-RU" sz="1050" b="1" baseline="0" dirty="0" smtClean="0">
                          <a:latin typeface="Proxima Nova Lt" pitchFamily="50" charset="0"/>
                        </a:rPr>
                        <a:t> год  - 16,4</a:t>
                      </a:r>
                      <a:r>
                        <a:rPr lang="ru-RU" sz="1050" b="1" dirty="0" smtClean="0">
                          <a:latin typeface="Proxima Nova Lt" pitchFamily="50" charset="0"/>
                        </a:rPr>
                        <a:t> млн.</a:t>
                      </a:r>
                      <a:r>
                        <a:rPr lang="ru-RU" sz="1050" b="1" baseline="0" dirty="0" smtClean="0">
                          <a:latin typeface="Proxima Nova Lt" pitchFamily="50" charset="0"/>
                        </a:rPr>
                        <a:t> рублей</a:t>
                      </a:r>
                      <a:endParaRPr lang="ru-RU" sz="1050" b="1" dirty="0" smtClean="0">
                        <a:solidFill>
                          <a:schemeClr val="tx1"/>
                        </a:solidFill>
                        <a:latin typeface="Proxima Nova Lt" pitchFamily="50" charset="0"/>
                      </a:endParaRPr>
                    </a:p>
                    <a:p>
                      <a:pPr lvl="0" algn="ctr">
                        <a:lnSpc>
                          <a:spcPct val="70000"/>
                        </a:lnSpc>
                      </a:pPr>
                      <a:endParaRPr lang="ru-RU" sz="900" dirty="0" smtClean="0">
                        <a:solidFill>
                          <a:schemeClr val="tx1"/>
                        </a:solidFill>
                        <a:latin typeface="Proxima Nova Lt" pitchFamily="50" charset="0"/>
                      </a:endParaRPr>
                    </a:p>
                  </a:txBody>
                  <a:tcPr anchor="ctr"/>
                </a:tc>
              </a:tr>
            </a:tbl>
          </a:graphicData>
        </a:graphic>
      </p:graphicFrame>
      <p:sp>
        <p:nvSpPr>
          <p:cNvPr id="10" name="TextBox 9"/>
          <p:cNvSpPr txBox="1"/>
          <p:nvPr/>
        </p:nvSpPr>
        <p:spPr>
          <a:xfrm>
            <a:off x="4857752" y="2786058"/>
            <a:ext cx="3786214" cy="261610"/>
          </a:xfrm>
          <a:prstGeom prst="rect">
            <a:avLst/>
          </a:prstGeom>
          <a:noFill/>
        </p:spPr>
        <p:txBody>
          <a:bodyPr wrap="square" rtlCol="0">
            <a:spAutoFit/>
          </a:bodyPr>
          <a:lstStyle/>
          <a:p>
            <a:r>
              <a:rPr lang="ru-RU" sz="1100" b="1" dirty="0" smtClean="0">
                <a:solidFill>
                  <a:srgbClr val="CF75D1"/>
                </a:solidFill>
                <a:latin typeface="Proxima Nova Lt" pitchFamily="50" charset="0"/>
              </a:rPr>
              <a:t>Безработные граждане</a:t>
            </a:r>
            <a:endParaRPr lang="ru-RU" sz="1100" b="1" dirty="0">
              <a:solidFill>
                <a:srgbClr val="CF75D1"/>
              </a:solidFill>
              <a:latin typeface="Proxima Nova Lt" pitchFamily="50" charset="0"/>
            </a:endParaRPr>
          </a:p>
        </p:txBody>
      </p:sp>
      <p:sp>
        <p:nvSpPr>
          <p:cNvPr id="11" name="TextBox 10"/>
          <p:cNvSpPr txBox="1"/>
          <p:nvPr/>
        </p:nvSpPr>
        <p:spPr>
          <a:xfrm>
            <a:off x="4857752" y="4286256"/>
            <a:ext cx="4143372" cy="261610"/>
          </a:xfrm>
          <a:prstGeom prst="rect">
            <a:avLst/>
          </a:prstGeom>
          <a:noFill/>
        </p:spPr>
        <p:txBody>
          <a:bodyPr wrap="square" rtlCol="0">
            <a:spAutoFit/>
          </a:bodyPr>
          <a:lstStyle/>
          <a:p>
            <a:r>
              <a:rPr lang="ru-RU" sz="1100" b="1" dirty="0" smtClean="0">
                <a:solidFill>
                  <a:srgbClr val="CF75D1"/>
                </a:solidFill>
                <a:latin typeface="Proxima Nova Lt" pitchFamily="50" charset="0"/>
              </a:rPr>
              <a:t>Граждане привлеченные для работы из других субъектов</a:t>
            </a:r>
            <a:endParaRPr lang="ru-RU" sz="1100" b="1" dirty="0">
              <a:solidFill>
                <a:srgbClr val="CF75D1"/>
              </a:solidFill>
              <a:latin typeface="Proxima Nova Lt" pitchFamily="50"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55-текст.jpg"/>
          <p:cNvPicPr>
            <a:picLocks noGrp="1" noChangeAspect="1"/>
          </p:cNvPicPr>
          <p:nvPr>
            <p:ph idx="1"/>
          </p:nvPr>
        </p:nvPicPr>
        <p:blipFill>
          <a:blip r:embed="rId2" cstate="print"/>
          <a:stretch>
            <a:fillRect/>
          </a:stretch>
        </p:blipFill>
        <p:spPr>
          <a:xfrm>
            <a:off x="-547009" y="5772"/>
            <a:ext cx="9691009" cy="6852228"/>
          </a:xfrm>
        </p:spPr>
      </p:pic>
      <p:graphicFrame>
        <p:nvGraphicFramePr>
          <p:cNvPr id="8" name="Диаграмма 7"/>
          <p:cNvGraphicFramePr/>
          <p:nvPr>
            <p:extLst>
              <p:ext uri="{D42A27DB-BD31-4B8C-83A1-F6EECF244321}">
                <p14:modId xmlns:p14="http://schemas.microsoft.com/office/powerpoint/2010/main" val="2855371443"/>
              </p:ext>
            </p:extLst>
          </p:nvPr>
        </p:nvGraphicFramePr>
        <p:xfrm>
          <a:off x="285720" y="2857496"/>
          <a:ext cx="3429024" cy="1143008"/>
        </p:xfrm>
        <a:graphic>
          <a:graphicData uri="http://schemas.openxmlformats.org/drawingml/2006/chart">
            <c:chart xmlns:c="http://schemas.openxmlformats.org/drawingml/2006/chart" xmlns:r="http://schemas.openxmlformats.org/officeDocument/2006/relationships" r:id="rId3"/>
          </a:graphicData>
        </a:graphic>
      </p:graphicFrame>
      <p:sp>
        <p:nvSpPr>
          <p:cNvPr id="12" name="Прямоугольник 11"/>
          <p:cNvSpPr/>
          <p:nvPr/>
        </p:nvSpPr>
        <p:spPr>
          <a:xfrm>
            <a:off x="142844" y="1357298"/>
            <a:ext cx="3929090" cy="1323439"/>
          </a:xfrm>
          <a:prstGeom prst="rect">
            <a:avLst/>
          </a:prstGeom>
        </p:spPr>
        <p:txBody>
          <a:bodyPr wrap="square">
            <a:spAutoFit/>
          </a:bodyPr>
          <a:lstStyle/>
          <a:p>
            <a:r>
              <a:rPr lang="ru-RU" sz="1600" b="1" i="1" u="sng" dirty="0" smtClean="0">
                <a:solidFill>
                  <a:schemeClr val="accent1">
                    <a:lumMod val="75000"/>
                  </a:schemeClr>
                </a:solidFill>
              </a:rPr>
              <a:t>Цель программы:</a:t>
            </a:r>
          </a:p>
          <a:p>
            <a:r>
              <a:rPr lang="ru-RU" sz="1600" dirty="0" smtClean="0">
                <a:solidFill>
                  <a:schemeClr val="accent1">
                    <a:lumMod val="75000"/>
                  </a:schemeClr>
                </a:solidFill>
              </a:rPr>
              <a:t>Создание условий, обеспечивающих возможность гражданам систематически заниматься физической культурой и спортом.</a:t>
            </a:r>
            <a:endParaRPr lang="ru-RU" sz="1600" dirty="0">
              <a:solidFill>
                <a:schemeClr val="accent1">
                  <a:lumMod val="75000"/>
                </a:schemeClr>
              </a:solidFill>
            </a:endParaRPr>
          </a:p>
        </p:txBody>
      </p:sp>
      <p:sp>
        <p:nvSpPr>
          <p:cNvPr id="14" name="TextBox 13"/>
          <p:cNvSpPr txBox="1"/>
          <p:nvPr/>
        </p:nvSpPr>
        <p:spPr>
          <a:xfrm>
            <a:off x="285720" y="2643182"/>
            <a:ext cx="3714776" cy="338554"/>
          </a:xfrm>
          <a:prstGeom prst="rect">
            <a:avLst/>
          </a:prstGeom>
          <a:noFill/>
        </p:spPr>
        <p:txBody>
          <a:bodyPr wrap="square" rtlCol="0">
            <a:spAutoFit/>
          </a:bodyPr>
          <a:lstStyle/>
          <a:p>
            <a:r>
              <a:rPr lang="ru-RU" sz="1600" b="1" i="1" u="sng" dirty="0" smtClean="0">
                <a:solidFill>
                  <a:schemeClr val="accent1">
                    <a:lumMod val="75000"/>
                  </a:schemeClr>
                </a:solidFill>
              </a:rPr>
              <a:t>Расходы по программе, (млн.рублей)</a:t>
            </a:r>
            <a:endParaRPr lang="ru-RU" sz="1600" b="1" i="1" u="sng" dirty="0">
              <a:solidFill>
                <a:schemeClr val="accent1">
                  <a:lumMod val="75000"/>
                </a:schemeClr>
              </a:solidFill>
            </a:endParaRPr>
          </a:p>
        </p:txBody>
      </p:sp>
      <p:graphicFrame>
        <p:nvGraphicFramePr>
          <p:cNvPr id="15" name="Диаграмма 14"/>
          <p:cNvGraphicFramePr/>
          <p:nvPr>
            <p:extLst>
              <p:ext uri="{D42A27DB-BD31-4B8C-83A1-F6EECF244321}">
                <p14:modId xmlns:p14="http://schemas.microsoft.com/office/powerpoint/2010/main" val="3091469313"/>
              </p:ext>
            </p:extLst>
          </p:nvPr>
        </p:nvGraphicFramePr>
        <p:xfrm>
          <a:off x="285720" y="4643446"/>
          <a:ext cx="3071802" cy="1071570"/>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0" y="4286256"/>
            <a:ext cx="3714776" cy="461665"/>
          </a:xfrm>
          <a:prstGeom prst="rect">
            <a:avLst/>
          </a:prstGeom>
          <a:noFill/>
        </p:spPr>
        <p:txBody>
          <a:bodyPr wrap="square" rtlCol="0">
            <a:spAutoFit/>
          </a:bodyPr>
          <a:lstStyle/>
          <a:p>
            <a:r>
              <a:rPr lang="ru-RU" sz="1200" b="1" dirty="0" smtClean="0">
                <a:solidFill>
                  <a:schemeClr val="tx2">
                    <a:lumMod val="75000"/>
                  </a:schemeClr>
                </a:solidFill>
              </a:rPr>
              <a:t>Обеспечение деятельности (оказание услуг) государственных учреждений</a:t>
            </a:r>
            <a:endParaRPr lang="ru-RU" sz="1200" b="1" dirty="0">
              <a:solidFill>
                <a:schemeClr val="tx2">
                  <a:lumMod val="75000"/>
                </a:schemeClr>
              </a:solidFill>
            </a:endParaRPr>
          </a:p>
        </p:txBody>
      </p:sp>
      <p:sp>
        <p:nvSpPr>
          <p:cNvPr id="17" name="TextBox 16"/>
          <p:cNvSpPr txBox="1"/>
          <p:nvPr/>
        </p:nvSpPr>
        <p:spPr>
          <a:xfrm>
            <a:off x="4429124" y="1142984"/>
            <a:ext cx="4572032" cy="646331"/>
          </a:xfrm>
          <a:prstGeom prst="rect">
            <a:avLst/>
          </a:prstGeom>
          <a:noFill/>
        </p:spPr>
        <p:txBody>
          <a:bodyPr wrap="square" rtlCol="0">
            <a:spAutoFit/>
          </a:bodyPr>
          <a:lstStyle/>
          <a:p>
            <a:r>
              <a:rPr lang="ru-RU" sz="1200" b="1" dirty="0" smtClean="0">
                <a:solidFill>
                  <a:schemeClr val="tx2">
                    <a:lumMod val="75000"/>
                  </a:schemeClr>
                </a:solidFill>
              </a:rPr>
              <a:t>Совершенствование материально-технической базы для занятий физической культурой и спортом в муниципальных образованиях области </a:t>
            </a:r>
            <a:endParaRPr lang="ru-RU" sz="1200" b="1" dirty="0">
              <a:solidFill>
                <a:schemeClr val="tx2">
                  <a:lumMod val="75000"/>
                </a:schemeClr>
              </a:solidFill>
            </a:endParaRPr>
          </a:p>
        </p:txBody>
      </p:sp>
      <p:graphicFrame>
        <p:nvGraphicFramePr>
          <p:cNvPr id="18" name="Диаграмма 17"/>
          <p:cNvGraphicFramePr/>
          <p:nvPr>
            <p:extLst>
              <p:ext uri="{D42A27DB-BD31-4B8C-83A1-F6EECF244321}">
                <p14:modId xmlns:p14="http://schemas.microsoft.com/office/powerpoint/2010/main" val="545225008"/>
              </p:ext>
            </p:extLst>
          </p:nvPr>
        </p:nvGraphicFramePr>
        <p:xfrm>
          <a:off x="4430240" y="1493580"/>
          <a:ext cx="4071934" cy="1338687"/>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p:cNvSpPr txBox="1"/>
          <p:nvPr/>
        </p:nvSpPr>
        <p:spPr>
          <a:xfrm>
            <a:off x="4429124" y="2786058"/>
            <a:ext cx="3714776" cy="276999"/>
          </a:xfrm>
          <a:prstGeom prst="rect">
            <a:avLst/>
          </a:prstGeom>
          <a:noFill/>
        </p:spPr>
        <p:txBody>
          <a:bodyPr wrap="square" rtlCol="0">
            <a:spAutoFit/>
          </a:bodyPr>
          <a:lstStyle/>
          <a:p>
            <a:r>
              <a:rPr lang="ru-RU" sz="1200" b="1" dirty="0" smtClean="0">
                <a:solidFill>
                  <a:schemeClr val="tx2">
                    <a:lumMod val="75000"/>
                  </a:schemeClr>
                </a:solidFill>
              </a:rPr>
              <a:t>Проведение всероссийских массовых соревнований</a:t>
            </a:r>
            <a:endParaRPr lang="ru-RU" sz="1200" b="1" dirty="0">
              <a:solidFill>
                <a:schemeClr val="tx2">
                  <a:lumMod val="75000"/>
                </a:schemeClr>
              </a:solidFill>
            </a:endParaRPr>
          </a:p>
        </p:txBody>
      </p:sp>
      <p:graphicFrame>
        <p:nvGraphicFramePr>
          <p:cNvPr id="20" name="Диаграмма 19"/>
          <p:cNvGraphicFramePr/>
          <p:nvPr>
            <p:extLst>
              <p:ext uri="{D42A27DB-BD31-4B8C-83A1-F6EECF244321}">
                <p14:modId xmlns:p14="http://schemas.microsoft.com/office/powerpoint/2010/main" val="43599086"/>
              </p:ext>
            </p:extLst>
          </p:nvPr>
        </p:nvGraphicFramePr>
        <p:xfrm>
          <a:off x="4750611" y="3214686"/>
          <a:ext cx="3071802" cy="1071570"/>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p:cNvSpPr txBox="1"/>
          <p:nvPr/>
        </p:nvSpPr>
        <p:spPr>
          <a:xfrm>
            <a:off x="4429124" y="4643446"/>
            <a:ext cx="4572032"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ru-RU" sz="1200" b="1" dirty="0" smtClean="0">
                <a:solidFill>
                  <a:schemeClr val="tx2">
                    <a:lumMod val="75000"/>
                  </a:schemeClr>
                </a:solidFill>
              </a:rPr>
              <a:t>Адресная финансовая поддержка спортивных организаций, осуществляющих подготовку спортивного резерва для сборных команд Российской Федерации</a:t>
            </a:r>
            <a:endParaRPr lang="ru-RU" sz="1200" b="1" dirty="0">
              <a:solidFill>
                <a:schemeClr val="tx2">
                  <a:lumMod val="75000"/>
                </a:schemeClr>
              </a:solidFill>
            </a:endParaRPr>
          </a:p>
        </p:txBody>
      </p:sp>
      <p:graphicFrame>
        <p:nvGraphicFramePr>
          <p:cNvPr id="22" name="Диаграмма 21"/>
          <p:cNvGraphicFramePr/>
          <p:nvPr>
            <p:extLst>
              <p:ext uri="{D42A27DB-BD31-4B8C-83A1-F6EECF244321}">
                <p14:modId xmlns:p14="http://schemas.microsoft.com/office/powerpoint/2010/main" val="2922899357"/>
              </p:ext>
            </p:extLst>
          </p:nvPr>
        </p:nvGraphicFramePr>
        <p:xfrm>
          <a:off x="5072066" y="5429264"/>
          <a:ext cx="3429024" cy="1071570"/>
        </p:xfrm>
        <a:graphic>
          <a:graphicData uri="http://schemas.openxmlformats.org/drawingml/2006/chart">
            <c:chart xmlns:c="http://schemas.openxmlformats.org/drawingml/2006/chart" xmlns:r="http://schemas.openxmlformats.org/officeDocument/2006/relationships" r:id="rId7"/>
          </a:graphicData>
        </a:graphic>
      </p:graphicFrame>
      <p:sp>
        <p:nvSpPr>
          <p:cNvPr id="23" name="Номер слайда 22"/>
          <p:cNvSpPr>
            <a:spLocks noGrp="1"/>
          </p:cNvSpPr>
          <p:nvPr>
            <p:ph type="sldNum" sz="quarter" idx="12"/>
          </p:nvPr>
        </p:nvSpPr>
        <p:spPr/>
        <p:txBody>
          <a:bodyPr/>
          <a:lstStyle/>
          <a:p>
            <a:fld id="{34AAB390-896A-4703-BE4C-2EDB5FA2DF14}" type="slidenum">
              <a:rPr lang="ru-RU" smtClean="0"/>
              <a:pPr/>
              <a:t>47</a:t>
            </a:fld>
            <a:endParaRPr lang="ru-RU"/>
          </a:p>
        </p:txBody>
      </p:sp>
    </p:spTree>
    <p:extLst>
      <p:ext uri="{BB962C8B-B14F-4D97-AF65-F5344CB8AC3E}">
        <p14:creationId xmlns:p14="http://schemas.microsoft.com/office/powerpoint/2010/main" val="30104382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royan\Desktop\Без имени-1.jpg"/>
          <p:cNvPicPr>
            <a:picLocks noChangeAspect="1" noChangeArrowheads="1"/>
          </p:cNvPicPr>
          <p:nvPr/>
        </p:nvPicPr>
        <p:blipFill>
          <a:blip r:embed="rId2" cstate="print"/>
          <a:srcRect/>
          <a:stretch>
            <a:fillRect/>
          </a:stretch>
        </p:blipFill>
        <p:spPr bwMode="auto">
          <a:xfrm>
            <a:off x="-581026" y="-19051"/>
            <a:ext cx="9725026" cy="6877051"/>
          </a:xfrm>
          <a:prstGeom prst="rect">
            <a:avLst/>
          </a:prstGeom>
          <a:noFill/>
        </p:spPr>
      </p:pic>
      <p:graphicFrame>
        <p:nvGraphicFramePr>
          <p:cNvPr id="5" name="Диаграмма 4"/>
          <p:cNvGraphicFramePr/>
          <p:nvPr>
            <p:extLst>
              <p:ext uri="{D42A27DB-BD31-4B8C-83A1-F6EECF244321}">
                <p14:modId xmlns:p14="http://schemas.microsoft.com/office/powerpoint/2010/main" val="74971530"/>
              </p:ext>
            </p:extLst>
          </p:nvPr>
        </p:nvGraphicFramePr>
        <p:xfrm>
          <a:off x="142844" y="2132856"/>
          <a:ext cx="2643206" cy="1071570"/>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5"/>
          <p:cNvSpPr/>
          <p:nvPr/>
        </p:nvSpPr>
        <p:spPr>
          <a:xfrm>
            <a:off x="71406" y="3143248"/>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graphicFrame>
        <p:nvGraphicFramePr>
          <p:cNvPr id="7" name="Диаграмма 6"/>
          <p:cNvGraphicFramePr/>
          <p:nvPr/>
        </p:nvGraphicFramePr>
        <p:xfrm>
          <a:off x="142844" y="2857496"/>
          <a:ext cx="2571768" cy="2857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Диаграмма 7"/>
          <p:cNvGraphicFramePr/>
          <p:nvPr>
            <p:extLst>
              <p:ext uri="{D42A27DB-BD31-4B8C-83A1-F6EECF244321}">
                <p14:modId xmlns:p14="http://schemas.microsoft.com/office/powerpoint/2010/main" val="1810506556"/>
              </p:ext>
            </p:extLst>
          </p:nvPr>
        </p:nvGraphicFramePr>
        <p:xfrm>
          <a:off x="2978215" y="2292045"/>
          <a:ext cx="2643206" cy="114300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Диаграмма 9"/>
          <p:cNvGraphicFramePr/>
          <p:nvPr/>
        </p:nvGraphicFramePr>
        <p:xfrm>
          <a:off x="3000364" y="2857496"/>
          <a:ext cx="2571768" cy="28575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Диаграмма 10"/>
          <p:cNvGraphicFramePr/>
          <p:nvPr>
            <p:extLst>
              <p:ext uri="{D42A27DB-BD31-4B8C-83A1-F6EECF244321}">
                <p14:modId xmlns:p14="http://schemas.microsoft.com/office/powerpoint/2010/main" val="303956474"/>
              </p:ext>
            </p:extLst>
          </p:nvPr>
        </p:nvGraphicFramePr>
        <p:xfrm>
          <a:off x="5786446" y="2360818"/>
          <a:ext cx="2643206" cy="107157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3" name="Диаграмма 12"/>
          <p:cNvGraphicFramePr/>
          <p:nvPr/>
        </p:nvGraphicFramePr>
        <p:xfrm>
          <a:off x="5857884" y="2857496"/>
          <a:ext cx="2571768" cy="28575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4" name="Диаграмма 13"/>
          <p:cNvGraphicFramePr/>
          <p:nvPr>
            <p:extLst>
              <p:ext uri="{D42A27DB-BD31-4B8C-83A1-F6EECF244321}">
                <p14:modId xmlns:p14="http://schemas.microsoft.com/office/powerpoint/2010/main" val="2889614755"/>
              </p:ext>
            </p:extLst>
          </p:nvPr>
        </p:nvGraphicFramePr>
        <p:xfrm>
          <a:off x="142844" y="4500571"/>
          <a:ext cx="2643206" cy="64294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6" name="Диаграмма 15"/>
          <p:cNvGraphicFramePr/>
          <p:nvPr/>
        </p:nvGraphicFramePr>
        <p:xfrm>
          <a:off x="142844" y="5223703"/>
          <a:ext cx="2571768" cy="285752"/>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7" name="Диаграмма 16"/>
          <p:cNvGraphicFramePr/>
          <p:nvPr>
            <p:extLst>
              <p:ext uri="{D42A27DB-BD31-4B8C-83A1-F6EECF244321}">
                <p14:modId xmlns:p14="http://schemas.microsoft.com/office/powerpoint/2010/main" val="3009255458"/>
              </p:ext>
            </p:extLst>
          </p:nvPr>
        </p:nvGraphicFramePr>
        <p:xfrm>
          <a:off x="2959884" y="4653136"/>
          <a:ext cx="2643206" cy="437381"/>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19" name="Диаграмма 18"/>
          <p:cNvGraphicFramePr/>
          <p:nvPr/>
        </p:nvGraphicFramePr>
        <p:xfrm>
          <a:off x="3000364" y="5223703"/>
          <a:ext cx="2571768" cy="285752"/>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0" name="Диаграмма 19"/>
          <p:cNvGraphicFramePr/>
          <p:nvPr>
            <p:extLst>
              <p:ext uri="{D42A27DB-BD31-4B8C-83A1-F6EECF244321}">
                <p14:modId xmlns:p14="http://schemas.microsoft.com/office/powerpoint/2010/main" val="2792531652"/>
              </p:ext>
            </p:extLst>
          </p:nvPr>
        </p:nvGraphicFramePr>
        <p:xfrm>
          <a:off x="5750727" y="4496066"/>
          <a:ext cx="2643206" cy="723133"/>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2" name="Диаграмма 21"/>
          <p:cNvGraphicFramePr/>
          <p:nvPr/>
        </p:nvGraphicFramePr>
        <p:xfrm>
          <a:off x="5857884" y="5223703"/>
          <a:ext cx="2571768" cy="285752"/>
        </p:xfrm>
        <a:graphic>
          <a:graphicData uri="http://schemas.openxmlformats.org/drawingml/2006/chart">
            <c:chart xmlns:c="http://schemas.openxmlformats.org/drawingml/2006/chart" xmlns:r="http://schemas.openxmlformats.org/officeDocument/2006/relationships" r:id="rId14"/>
          </a:graphicData>
        </a:graphic>
      </p:graphicFrame>
      <p:sp>
        <p:nvSpPr>
          <p:cNvPr id="23" name="Прямоугольник 22"/>
          <p:cNvSpPr/>
          <p:nvPr/>
        </p:nvSpPr>
        <p:spPr>
          <a:xfrm>
            <a:off x="3000364" y="3143248"/>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4" name="Прямоугольник 23"/>
          <p:cNvSpPr/>
          <p:nvPr/>
        </p:nvSpPr>
        <p:spPr>
          <a:xfrm>
            <a:off x="5857884" y="3143248"/>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5" name="Прямоугольник 24"/>
          <p:cNvSpPr/>
          <p:nvPr/>
        </p:nvSpPr>
        <p:spPr>
          <a:xfrm>
            <a:off x="142844" y="5500702"/>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6" name="Прямоугольник 25"/>
          <p:cNvSpPr/>
          <p:nvPr/>
        </p:nvSpPr>
        <p:spPr>
          <a:xfrm>
            <a:off x="2928926" y="5500702"/>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7" name="Прямоугольник 26"/>
          <p:cNvSpPr/>
          <p:nvPr/>
        </p:nvSpPr>
        <p:spPr>
          <a:xfrm>
            <a:off x="5857884" y="5572140"/>
            <a:ext cx="2714644" cy="461665"/>
          </a:xfrm>
          <a:prstGeom prst="rect">
            <a:avLst/>
          </a:prstGeom>
          <a:noFill/>
        </p:spPr>
        <p:txBody>
          <a:bodyPr wrap="square" lIns="91440" tIns="45720" rIns="91440" bIns="45720">
            <a:spAutoFit/>
          </a:bodyPr>
          <a:lstStyle/>
          <a:p>
            <a:pPr algn="just"/>
            <a:r>
              <a:rPr lang="ru-RU" sz="1200" dirty="0" smtClean="0">
                <a:ln w="18415" cmpd="sng">
                  <a:solidFill>
                    <a:schemeClr val="tx1"/>
                  </a:solidFill>
                  <a:prstDash val="solid"/>
                </a:ln>
                <a:latin typeface="Proxima Nova Lt" pitchFamily="50" charset="0"/>
              </a:rPr>
              <a:t>      2016       2017      план    факт </a:t>
            </a:r>
          </a:p>
          <a:p>
            <a:pPr marL="228600" indent="-228600" algn="just"/>
            <a:r>
              <a:rPr lang="ru-RU" sz="1200" dirty="0" smtClean="0">
                <a:ln w="18415" cmpd="sng">
                  <a:solidFill>
                    <a:schemeClr val="tx1"/>
                  </a:solidFill>
                  <a:prstDash val="solid"/>
                </a:ln>
                <a:latin typeface="Proxima Nova Lt" pitchFamily="50" charset="0"/>
              </a:rPr>
              <a:t>                                   2018    2018</a:t>
            </a:r>
            <a:endParaRPr lang="ru-RU" sz="1200" dirty="0">
              <a:ln w="18415" cmpd="sng">
                <a:solidFill>
                  <a:schemeClr val="tx1"/>
                </a:solidFill>
                <a:prstDash val="solid"/>
              </a:ln>
              <a:latin typeface="Proxima Nova Lt" pitchFamily="50" charset="0"/>
            </a:endParaRPr>
          </a:p>
        </p:txBody>
      </p:sp>
      <p:sp>
        <p:nvSpPr>
          <p:cNvPr id="28" name="Номер слайда 27"/>
          <p:cNvSpPr>
            <a:spLocks noGrp="1"/>
          </p:cNvSpPr>
          <p:nvPr>
            <p:ph type="sldNum" sz="quarter" idx="12"/>
          </p:nvPr>
        </p:nvSpPr>
        <p:spPr>
          <a:xfrm>
            <a:off x="6267448" y="6070598"/>
            <a:ext cx="2133600" cy="365125"/>
          </a:xfrm>
        </p:spPr>
        <p:txBody>
          <a:bodyPr/>
          <a:lstStyle/>
          <a:p>
            <a:fld id="{34AAB390-896A-4703-BE4C-2EDB5FA2DF14}" type="slidenum">
              <a:rPr lang="ru-RU" smtClean="0"/>
              <a:pPr/>
              <a:t>48</a:t>
            </a:fld>
            <a:endParaRPr lang="ru-RU"/>
          </a:p>
        </p:txBody>
      </p:sp>
      <p:sp>
        <p:nvSpPr>
          <p:cNvPr id="29" name="TextBox 28"/>
          <p:cNvSpPr txBox="1"/>
          <p:nvPr/>
        </p:nvSpPr>
        <p:spPr>
          <a:xfrm>
            <a:off x="322207" y="1206643"/>
            <a:ext cx="5786478" cy="369332"/>
          </a:xfrm>
          <a:prstGeom prst="rect">
            <a:avLst/>
          </a:prstGeom>
          <a:noFill/>
        </p:spPr>
        <p:txBody>
          <a:bodyPr wrap="square" rtlCol="0">
            <a:spAutoFit/>
          </a:bodyPr>
          <a:lstStyle/>
          <a:p>
            <a:r>
              <a:rPr lang="ru-RU" dirty="0" smtClean="0">
                <a:solidFill>
                  <a:srgbClr val="0707B9"/>
                </a:solidFill>
              </a:rPr>
              <a:t>ПОКАЗАТЕЛИ РЕЗУЛЬТАТИВНОСТИ ПРОГРАММЫ:</a:t>
            </a:r>
            <a:endParaRPr lang="ru-RU" dirty="0">
              <a:solidFill>
                <a:srgbClr val="0707B9"/>
              </a:solidFill>
            </a:endParaRPr>
          </a:p>
        </p:txBody>
      </p:sp>
      <p:sp>
        <p:nvSpPr>
          <p:cNvPr id="31" name="TextBox 30"/>
          <p:cNvSpPr txBox="1"/>
          <p:nvPr/>
        </p:nvSpPr>
        <p:spPr>
          <a:xfrm>
            <a:off x="172333" y="1508890"/>
            <a:ext cx="2714644" cy="738664"/>
          </a:xfrm>
          <a:prstGeom prst="rect">
            <a:avLst/>
          </a:prstGeom>
          <a:noFill/>
        </p:spPr>
        <p:txBody>
          <a:bodyPr wrap="square" rtlCol="0">
            <a:spAutoFit/>
          </a:bodyPr>
          <a:lstStyle/>
          <a:p>
            <a:r>
              <a:rPr lang="ru-RU" sz="1050" dirty="0" smtClean="0">
                <a:latin typeface="Segoe UI Semibold" pitchFamily="34" charset="0"/>
              </a:rPr>
              <a:t>Уровень обеспеченности граждан спортивными сооружениями, исходя из единовременной пропускной способности объектов спорта</a:t>
            </a:r>
            <a:endParaRPr lang="ru-RU" sz="1050" dirty="0">
              <a:latin typeface="Segoe UI Semibold" pitchFamily="34" charset="0"/>
            </a:endParaRPr>
          </a:p>
        </p:txBody>
      </p:sp>
      <p:sp>
        <p:nvSpPr>
          <p:cNvPr id="32" name="TextBox 31"/>
          <p:cNvSpPr txBox="1"/>
          <p:nvPr/>
        </p:nvSpPr>
        <p:spPr>
          <a:xfrm>
            <a:off x="5786446" y="3929066"/>
            <a:ext cx="2571768" cy="577081"/>
          </a:xfrm>
          <a:prstGeom prst="rect">
            <a:avLst/>
          </a:prstGeom>
          <a:noFill/>
        </p:spPr>
        <p:txBody>
          <a:bodyPr wrap="square" rtlCol="0">
            <a:spAutoFit/>
          </a:bodyPr>
          <a:lstStyle/>
          <a:p>
            <a:r>
              <a:rPr lang="ru-RU" sz="1050" dirty="0" smtClean="0">
                <a:latin typeface="Segoe UI Semibold" pitchFamily="34" charset="0"/>
              </a:rPr>
              <a:t>Доля населения, систематически занимающегося физической культурой и спортом</a:t>
            </a:r>
            <a:endParaRPr lang="ru-RU" sz="1050" dirty="0">
              <a:latin typeface="Segoe UI Semibold" pitchFamily="34" charset="0"/>
            </a:endParaRPr>
          </a:p>
        </p:txBody>
      </p:sp>
      <p:sp>
        <p:nvSpPr>
          <p:cNvPr id="33" name="TextBox 32"/>
          <p:cNvSpPr txBox="1"/>
          <p:nvPr/>
        </p:nvSpPr>
        <p:spPr>
          <a:xfrm>
            <a:off x="5715008" y="1566049"/>
            <a:ext cx="3226786" cy="900246"/>
          </a:xfrm>
          <a:prstGeom prst="rect">
            <a:avLst/>
          </a:prstGeom>
          <a:noFill/>
        </p:spPr>
        <p:txBody>
          <a:bodyPr wrap="square" rtlCol="0">
            <a:spAutoFit/>
          </a:bodyPr>
          <a:lstStyle/>
          <a:p>
            <a:r>
              <a:rPr lang="ru-RU" sz="1050" dirty="0" smtClean="0">
                <a:latin typeface="Segoe UI Semibold" pitchFamily="34" charset="0"/>
              </a:rPr>
              <a:t>Доля населения области с ограниченными возможностями здоровья и  инвалидов, систематически занимающихся спортом, в общей численности данной категории населения области</a:t>
            </a:r>
            <a:endParaRPr lang="ru-RU" sz="1050" dirty="0">
              <a:latin typeface="Segoe UI Semibold" pitchFamily="34" charset="0"/>
            </a:endParaRPr>
          </a:p>
        </p:txBody>
      </p:sp>
      <p:sp>
        <p:nvSpPr>
          <p:cNvPr id="34" name="TextBox 33"/>
          <p:cNvSpPr txBox="1"/>
          <p:nvPr/>
        </p:nvSpPr>
        <p:spPr>
          <a:xfrm>
            <a:off x="3000364" y="4000504"/>
            <a:ext cx="2571768" cy="577081"/>
          </a:xfrm>
          <a:prstGeom prst="rect">
            <a:avLst/>
          </a:prstGeom>
          <a:noFill/>
        </p:spPr>
        <p:txBody>
          <a:bodyPr wrap="square" rtlCol="0">
            <a:spAutoFit/>
          </a:bodyPr>
          <a:lstStyle/>
          <a:p>
            <a:r>
              <a:rPr lang="ru-RU" sz="1050" dirty="0" smtClean="0">
                <a:latin typeface="Segoe UI Semibold" pitchFamily="34" charset="0"/>
              </a:rPr>
              <a:t>Количество победителей и призеров чемпионатов, кубков первенств мира, Европы, России, человек</a:t>
            </a:r>
            <a:endParaRPr lang="ru-RU" sz="1050" dirty="0">
              <a:latin typeface="Segoe UI Semibold" pitchFamily="34" charset="0"/>
            </a:endParaRPr>
          </a:p>
        </p:txBody>
      </p:sp>
      <p:sp>
        <p:nvSpPr>
          <p:cNvPr id="35" name="TextBox 34"/>
          <p:cNvSpPr txBox="1"/>
          <p:nvPr/>
        </p:nvSpPr>
        <p:spPr>
          <a:xfrm>
            <a:off x="142844" y="4000504"/>
            <a:ext cx="2571768" cy="430887"/>
          </a:xfrm>
          <a:prstGeom prst="rect">
            <a:avLst/>
          </a:prstGeom>
          <a:noFill/>
        </p:spPr>
        <p:txBody>
          <a:bodyPr wrap="square" rtlCol="0">
            <a:spAutoFit/>
          </a:bodyPr>
          <a:lstStyle/>
          <a:p>
            <a:r>
              <a:rPr lang="ru-RU" sz="1050" dirty="0" smtClean="0">
                <a:latin typeface="Segoe UI Semibold" pitchFamily="34" charset="0"/>
              </a:rPr>
              <a:t>Количество участников массовых спортивных акций, тыс. человек</a:t>
            </a:r>
            <a:endParaRPr lang="ru-RU" sz="1050" dirty="0">
              <a:latin typeface="Segoe UI Semibold" pitchFamily="34" charset="0"/>
            </a:endParaRPr>
          </a:p>
        </p:txBody>
      </p:sp>
      <p:sp>
        <p:nvSpPr>
          <p:cNvPr id="36" name="TextBox 35"/>
          <p:cNvSpPr txBox="1"/>
          <p:nvPr/>
        </p:nvSpPr>
        <p:spPr>
          <a:xfrm>
            <a:off x="2928481" y="1503351"/>
            <a:ext cx="2928958" cy="900246"/>
          </a:xfrm>
          <a:prstGeom prst="rect">
            <a:avLst/>
          </a:prstGeom>
          <a:noFill/>
        </p:spPr>
        <p:txBody>
          <a:bodyPr wrap="square" rtlCol="0">
            <a:spAutoFit/>
          </a:bodyPr>
          <a:lstStyle/>
          <a:p>
            <a:r>
              <a:rPr lang="ru-RU" sz="1050" dirty="0" smtClean="0">
                <a:latin typeface="Segoe UI Semibold" pitchFamily="34" charset="0"/>
              </a:rPr>
              <a:t>Доля населения области, выполнившего нормативы испытаний (тестов) ГТО, в общей численности населения, принявшего участие в выполнении нормативов ГТО</a:t>
            </a:r>
            <a:endParaRPr lang="ru-RU" sz="1050" dirty="0">
              <a:latin typeface="Segoe UI Semibold" pitchFamily="34" charset="0"/>
            </a:endParaRPr>
          </a:p>
        </p:txBody>
      </p:sp>
    </p:spTree>
    <p:extLst>
      <p:ext uri="{BB962C8B-B14F-4D97-AF65-F5344CB8AC3E}">
        <p14:creationId xmlns:p14="http://schemas.microsoft.com/office/powerpoint/2010/main" val="118334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L:\J\405.Отдел_образ_учрежд\БЮДЖЕТ ДЛЯ ГРАЖДАН\Бюджет для граждан по исполнению 2018 года\Слайд снижение рисков 2.jpg"/>
          <p:cNvPicPr>
            <a:picLocks noChangeAspect="1" noChangeArrowheads="1"/>
          </p:cNvPicPr>
          <p:nvPr/>
        </p:nvPicPr>
        <p:blipFill>
          <a:blip r:embed="rId2"/>
          <a:srcRect/>
          <a:stretch>
            <a:fillRect/>
          </a:stretch>
        </p:blipFill>
        <p:spPr bwMode="auto">
          <a:xfrm>
            <a:off x="-9525" y="-9525"/>
            <a:ext cx="9163050" cy="6877050"/>
          </a:xfrm>
          <a:prstGeom prst="rect">
            <a:avLst/>
          </a:prstGeom>
          <a:noFill/>
        </p:spPr>
      </p:pic>
      <p:graphicFrame>
        <p:nvGraphicFramePr>
          <p:cNvPr id="8" name="Содержимое 5"/>
          <p:cNvGraphicFramePr>
            <a:graphicFrameLocks/>
          </p:cNvGraphicFramePr>
          <p:nvPr/>
        </p:nvGraphicFramePr>
        <p:xfrm>
          <a:off x="214282" y="2428868"/>
          <a:ext cx="3429024" cy="13573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Содержимое 5"/>
          <p:cNvGraphicFramePr>
            <a:graphicFrameLocks/>
          </p:cNvGraphicFramePr>
          <p:nvPr/>
        </p:nvGraphicFramePr>
        <p:xfrm>
          <a:off x="214282" y="4071942"/>
          <a:ext cx="3429024" cy="2000264"/>
        </p:xfrm>
        <a:graphic>
          <a:graphicData uri="http://schemas.openxmlformats.org/drawingml/2006/chart">
            <c:chart xmlns:c="http://schemas.openxmlformats.org/drawingml/2006/chart" xmlns:r="http://schemas.openxmlformats.org/officeDocument/2006/relationships" r:id="rId4"/>
          </a:graphicData>
        </a:graphic>
      </p:graphicFrame>
      <p:sp>
        <p:nvSpPr>
          <p:cNvPr id="6" name="Номер слайда 5"/>
          <p:cNvSpPr>
            <a:spLocks noGrp="1"/>
          </p:cNvSpPr>
          <p:nvPr>
            <p:ph type="sldNum" sz="quarter" idx="12"/>
          </p:nvPr>
        </p:nvSpPr>
        <p:spPr/>
        <p:txBody>
          <a:bodyPr/>
          <a:lstStyle/>
          <a:p>
            <a:fld id="{34AAB390-896A-4703-BE4C-2EDB5FA2DF14}" type="slidenum">
              <a:rPr lang="ru-RU" smtClean="0"/>
              <a:pPr/>
              <a:t>49</a:t>
            </a:fld>
            <a:endParaRPr lang="ru-RU"/>
          </a:p>
        </p:txBody>
      </p:sp>
      <p:graphicFrame>
        <p:nvGraphicFramePr>
          <p:cNvPr id="14" name="Таблица 13"/>
          <p:cNvGraphicFramePr>
            <a:graphicFrameLocks noGrp="1"/>
          </p:cNvGraphicFramePr>
          <p:nvPr/>
        </p:nvGraphicFramePr>
        <p:xfrm>
          <a:off x="3857620" y="1785926"/>
          <a:ext cx="4500594" cy="3071836"/>
        </p:xfrm>
        <a:graphic>
          <a:graphicData uri="http://schemas.openxmlformats.org/drawingml/2006/table">
            <a:tbl>
              <a:tblPr firstRow="1" bandRow="1">
                <a:tableStyleId>{2D5ABB26-0587-4C30-8999-92F81FD0307C}</a:tableStyleId>
              </a:tblPr>
              <a:tblGrid>
                <a:gridCol w="2357454"/>
                <a:gridCol w="1071570"/>
                <a:gridCol w="1071570"/>
              </a:tblGrid>
              <a:tr h="433741">
                <a:tc>
                  <a:txBody>
                    <a:bodyPr/>
                    <a:lstStyle/>
                    <a:p>
                      <a:pPr algn="ctr"/>
                      <a:endParaRPr lang="ru-RU" sz="900" dirty="0"/>
                    </a:p>
                  </a:txBody>
                  <a:tcPr anchor="ctr"/>
                </a:tc>
                <a:tc>
                  <a:txBody>
                    <a:bodyPr/>
                    <a:lstStyle/>
                    <a:p>
                      <a:pPr algn="ctr"/>
                      <a:r>
                        <a:rPr lang="ru-RU" sz="900" b="1" dirty="0" smtClean="0"/>
                        <a:t>План 2018 </a:t>
                      </a:r>
                      <a:endParaRPr lang="ru-RU" sz="900" b="1" dirty="0"/>
                    </a:p>
                  </a:txBody>
                  <a:tcPr/>
                </a:tc>
                <a:tc>
                  <a:txBody>
                    <a:bodyPr/>
                    <a:lstStyle/>
                    <a:p>
                      <a:pPr algn="ctr"/>
                      <a:r>
                        <a:rPr lang="ru-RU" sz="900" b="1" dirty="0" smtClean="0"/>
                        <a:t>Факт</a:t>
                      </a:r>
                      <a:r>
                        <a:rPr lang="ru-RU" sz="900" b="1" baseline="0" dirty="0" smtClean="0"/>
                        <a:t> 2018</a:t>
                      </a:r>
                      <a:endParaRPr lang="ru-RU" sz="900" b="1" dirty="0"/>
                    </a:p>
                  </a:txBody>
                  <a:tcPr/>
                </a:tc>
              </a:tr>
              <a:tr h="748648">
                <a:tc>
                  <a:txBody>
                    <a:bodyPr/>
                    <a:lstStyle/>
                    <a:p>
                      <a:r>
                        <a:rPr lang="ru-RU" sz="900" dirty="0" smtClean="0"/>
                        <a:t>Доля населенных пунктов области, в которых обеспечена противопожарная защита пожарными частями, от общего количества населенных пунктов, %</a:t>
                      </a:r>
                      <a:endParaRPr lang="ru-RU" sz="900" dirty="0"/>
                    </a:p>
                  </a:txBody>
                  <a:tcPr/>
                </a:tc>
                <a:tc>
                  <a:txBody>
                    <a:bodyPr/>
                    <a:lstStyle/>
                    <a:p>
                      <a:pPr algn="ctr"/>
                      <a:r>
                        <a:rPr lang="en-US" sz="900" dirty="0" smtClean="0">
                          <a:latin typeface="Proxima Nova Lt"/>
                        </a:rPr>
                        <a:t>100</a:t>
                      </a:r>
                      <a:endParaRPr lang="ru-RU" sz="900" dirty="0"/>
                    </a:p>
                  </a:txBody>
                  <a:tcPr anchor="ctr"/>
                </a:tc>
                <a:tc>
                  <a:txBody>
                    <a:bodyPr/>
                    <a:lstStyle/>
                    <a:p>
                      <a:pPr algn="ctr"/>
                      <a:r>
                        <a:rPr lang="en-US" sz="900" dirty="0" smtClean="0">
                          <a:latin typeface="Proxima Nova Lt"/>
                        </a:rPr>
                        <a:t>100</a:t>
                      </a:r>
                      <a:endParaRPr lang="ru-RU" sz="900" dirty="0"/>
                    </a:p>
                  </a:txBody>
                  <a:tcPr anchor="ctr"/>
                </a:tc>
              </a:tr>
              <a:tr h="433741">
                <a:tc>
                  <a:txBody>
                    <a:bodyPr/>
                    <a:lstStyle/>
                    <a:p>
                      <a:r>
                        <a:rPr lang="ru-RU" sz="900" dirty="0" smtClean="0"/>
                        <a:t>Снижение количества погибших на пожарах, %</a:t>
                      </a:r>
                      <a:endParaRPr lang="ru-RU" sz="900" dirty="0"/>
                    </a:p>
                  </a:txBody>
                  <a:tcPr/>
                </a:tc>
                <a:tc>
                  <a:txBody>
                    <a:bodyPr/>
                    <a:lstStyle/>
                    <a:p>
                      <a:pPr algn="ctr"/>
                      <a:r>
                        <a:rPr lang="en-US" sz="900" dirty="0" smtClean="0">
                          <a:latin typeface="Proxima Nova Lt"/>
                        </a:rPr>
                        <a:t>3,5</a:t>
                      </a:r>
                      <a:endParaRPr lang="ru-RU" sz="900" dirty="0"/>
                    </a:p>
                  </a:txBody>
                  <a:tcPr anchor="ctr"/>
                </a:tc>
                <a:tc>
                  <a:txBody>
                    <a:bodyPr/>
                    <a:lstStyle/>
                    <a:p>
                      <a:pPr algn="ctr"/>
                      <a:r>
                        <a:rPr lang="en-US" sz="900" dirty="0" smtClean="0">
                          <a:latin typeface="Proxima Nova Lt"/>
                        </a:rPr>
                        <a:t>3,5</a:t>
                      </a:r>
                      <a:endParaRPr lang="ru-RU" sz="900" dirty="0"/>
                    </a:p>
                  </a:txBody>
                  <a:tcPr anchor="ctr"/>
                </a:tc>
              </a:tr>
              <a:tr h="433741">
                <a:tc>
                  <a:txBody>
                    <a:bodyPr/>
                    <a:lstStyle/>
                    <a:p>
                      <a:r>
                        <a:rPr lang="ru-RU" sz="900" dirty="0" smtClean="0"/>
                        <a:t>Снижение количества ЧС природного и техногенного характера, %</a:t>
                      </a:r>
                      <a:endParaRPr lang="ru-RU" sz="900" dirty="0"/>
                    </a:p>
                  </a:txBody>
                  <a:tcPr/>
                </a:tc>
                <a:tc>
                  <a:txBody>
                    <a:bodyPr/>
                    <a:lstStyle/>
                    <a:p>
                      <a:pPr algn="ctr"/>
                      <a:r>
                        <a:rPr lang="en-US" sz="900" dirty="0" smtClean="0">
                          <a:latin typeface="Proxima Nova Lt"/>
                        </a:rPr>
                        <a:t>4</a:t>
                      </a:r>
                      <a:endParaRPr lang="ru-RU" sz="900" dirty="0"/>
                    </a:p>
                  </a:txBody>
                  <a:tcPr anchor="ctr"/>
                </a:tc>
                <a:tc>
                  <a:txBody>
                    <a:bodyPr/>
                    <a:lstStyle/>
                    <a:p>
                      <a:pPr algn="ctr"/>
                      <a:r>
                        <a:rPr lang="en-US" sz="900" dirty="0" smtClean="0">
                          <a:latin typeface="Proxima Nova Lt"/>
                        </a:rPr>
                        <a:t>4</a:t>
                      </a:r>
                      <a:endParaRPr lang="ru-RU" sz="900" dirty="0"/>
                    </a:p>
                  </a:txBody>
                  <a:tcPr anchor="ctr"/>
                </a:tc>
              </a:tr>
              <a:tr h="433741">
                <a:tc>
                  <a:txBody>
                    <a:bodyPr/>
                    <a:lstStyle/>
                    <a:p>
                      <a:r>
                        <a:rPr lang="ru-RU" sz="900" dirty="0" smtClean="0"/>
                        <a:t>Снижение количества погибших в ЧС, %</a:t>
                      </a:r>
                      <a:endParaRPr lang="ru-RU" sz="900" dirty="0"/>
                    </a:p>
                  </a:txBody>
                  <a:tcPr/>
                </a:tc>
                <a:tc>
                  <a:txBody>
                    <a:bodyPr/>
                    <a:lstStyle/>
                    <a:p>
                      <a:pPr algn="ctr"/>
                      <a:r>
                        <a:rPr lang="en-US" sz="900" dirty="0" smtClean="0">
                          <a:latin typeface="Proxima Nova Lt"/>
                        </a:rPr>
                        <a:t>8</a:t>
                      </a:r>
                      <a:endParaRPr lang="ru-RU" sz="900" dirty="0"/>
                    </a:p>
                  </a:txBody>
                  <a:tcPr anchor="ctr"/>
                </a:tc>
                <a:tc>
                  <a:txBody>
                    <a:bodyPr/>
                    <a:lstStyle/>
                    <a:p>
                      <a:pPr algn="ctr"/>
                      <a:r>
                        <a:rPr lang="en-US" sz="900" dirty="0" smtClean="0">
                          <a:latin typeface="Proxima Nova Lt"/>
                        </a:rPr>
                        <a:t>8</a:t>
                      </a:r>
                      <a:endParaRPr lang="ru-RU" sz="900" dirty="0"/>
                    </a:p>
                  </a:txBody>
                  <a:tcPr anchor="ctr"/>
                </a:tc>
              </a:tr>
              <a:tr h="588224">
                <a:tc>
                  <a:txBody>
                    <a:bodyPr/>
                    <a:lstStyle/>
                    <a:p>
                      <a:r>
                        <a:rPr lang="ru-RU" sz="900" dirty="0" smtClean="0"/>
                        <a:t>Снижение количества преступлений, совершенных в общественных местах, в том числе на улицах, %</a:t>
                      </a:r>
                      <a:endParaRPr lang="ru-RU" sz="900" dirty="0"/>
                    </a:p>
                  </a:txBody>
                  <a:tcPr/>
                </a:tc>
                <a:tc>
                  <a:txBody>
                    <a:bodyPr/>
                    <a:lstStyle/>
                    <a:p>
                      <a:pPr algn="ctr"/>
                      <a:r>
                        <a:rPr lang="en-US" sz="900" dirty="0" smtClean="0">
                          <a:latin typeface="Proxima Nova Lt"/>
                        </a:rPr>
                        <a:t>1</a:t>
                      </a:r>
                      <a:endParaRPr lang="ru-RU" sz="900" dirty="0"/>
                    </a:p>
                  </a:txBody>
                  <a:tcPr anchor="ctr"/>
                </a:tc>
                <a:tc>
                  <a:txBody>
                    <a:bodyPr/>
                    <a:lstStyle/>
                    <a:p>
                      <a:pPr algn="ctr"/>
                      <a:r>
                        <a:rPr lang="en-US" sz="900" dirty="0" smtClean="0">
                          <a:latin typeface="Proxima Nova Lt"/>
                        </a:rPr>
                        <a:t>12</a:t>
                      </a:r>
                      <a:endParaRPr lang="ru-RU" sz="900" dirty="0"/>
                    </a:p>
                  </a:txBody>
                  <a:tcPr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7170" name="Picture 2" descr="C:\Users\piskunova\Desktop\Новая папка\4 слайд.jpg"/>
          <p:cNvPicPr>
            <a:picLocks noChangeAspect="1" noChangeArrowheads="1"/>
          </p:cNvPicPr>
          <p:nvPr/>
        </p:nvPicPr>
        <p:blipFill>
          <a:blip r:embed="rId2" cstate="print"/>
          <a:srcRect/>
          <a:stretch>
            <a:fillRect/>
          </a:stretch>
        </p:blipFill>
        <p:spPr bwMode="auto">
          <a:xfrm>
            <a:off x="0" y="-24"/>
            <a:ext cx="9144032" cy="6858024"/>
          </a:xfrm>
          <a:prstGeom prst="rect">
            <a:avLst/>
          </a:prstGeom>
          <a:noFill/>
        </p:spPr>
      </p:pic>
      <p:sp>
        <p:nvSpPr>
          <p:cNvPr id="5" name="Прямоугольник 4"/>
          <p:cNvSpPr/>
          <p:nvPr/>
        </p:nvSpPr>
        <p:spPr>
          <a:xfrm>
            <a:off x="214282" y="548326"/>
            <a:ext cx="4643470" cy="707886"/>
          </a:xfrm>
          <a:prstGeom prst="rect">
            <a:avLst/>
          </a:prstGeom>
        </p:spPr>
        <p:txBody>
          <a:bodyPr wrap="square">
            <a:spAutoFit/>
          </a:bodyPr>
          <a:lstStyle/>
          <a:p>
            <a:r>
              <a:rPr lang="ru-RU" sz="2000" b="1" dirty="0" smtClean="0">
                <a:latin typeface="Proxima Nova Th" pitchFamily="50" charset="0"/>
                <a:cs typeface="Angsana New" pitchFamily="18" charset="-34"/>
              </a:rPr>
              <a:t>Бюджетный процесс</a:t>
            </a:r>
            <a:r>
              <a:rPr lang="ru-RU" sz="2000" dirty="0" smtClean="0">
                <a:latin typeface="Proxima Nova Th" pitchFamily="50" charset="0"/>
                <a:cs typeface="Angsana New" pitchFamily="18" charset="-34"/>
              </a:rPr>
              <a:t>- ежегодное формирование и исполнение бюджета</a:t>
            </a:r>
            <a:endParaRPr lang="ru-RU" sz="2000" dirty="0">
              <a:latin typeface="Proxima Nova Th" pitchFamily="50" charset="0"/>
              <a:cs typeface="Angsana New" pitchFamily="18" charset="-34"/>
            </a:endParaRPr>
          </a:p>
        </p:txBody>
      </p:sp>
      <p:sp>
        <p:nvSpPr>
          <p:cNvPr id="6" name="Прямоугольник 5"/>
          <p:cNvSpPr/>
          <p:nvPr/>
        </p:nvSpPr>
        <p:spPr>
          <a:xfrm>
            <a:off x="142844" y="2500306"/>
            <a:ext cx="1357322" cy="507831"/>
          </a:xfrm>
          <a:prstGeom prst="rect">
            <a:avLst/>
          </a:prstGeom>
        </p:spPr>
        <p:txBody>
          <a:bodyPr wrap="square">
            <a:spAutoFit/>
          </a:bodyPr>
          <a:lstStyle/>
          <a:p>
            <a:r>
              <a:rPr lang="ru-RU" sz="900" dirty="0" smtClean="0">
                <a:latin typeface="Proxima Nova Lt" pitchFamily="50" charset="0"/>
                <a:cs typeface="Times New Roman" pitchFamily="18" charset="0"/>
              </a:rPr>
              <a:t>Составление проекта бюджета очередного года</a:t>
            </a:r>
            <a:endParaRPr lang="ru-RU" sz="900" dirty="0">
              <a:latin typeface="Proxima Nova Lt" pitchFamily="50" charset="0"/>
              <a:cs typeface="Times New Roman" pitchFamily="18" charset="0"/>
            </a:endParaRPr>
          </a:p>
        </p:txBody>
      </p:sp>
      <p:sp>
        <p:nvSpPr>
          <p:cNvPr id="7" name="Прямоугольник 6"/>
          <p:cNvSpPr/>
          <p:nvPr/>
        </p:nvSpPr>
        <p:spPr>
          <a:xfrm>
            <a:off x="142844" y="3000372"/>
            <a:ext cx="1357322" cy="507831"/>
          </a:xfrm>
          <a:prstGeom prst="rect">
            <a:avLst/>
          </a:prstGeom>
        </p:spPr>
        <p:txBody>
          <a:bodyPr wrap="square">
            <a:spAutoFit/>
          </a:bodyPr>
          <a:lstStyle/>
          <a:p>
            <a:r>
              <a:rPr lang="ru-RU" sz="900" dirty="0" smtClean="0">
                <a:latin typeface="Proxima Nova Bl" pitchFamily="50" charset="0"/>
                <a:cs typeface="Times New Roman" pitchFamily="18" charset="0"/>
              </a:rPr>
              <a:t>Органы исполнительной власти</a:t>
            </a:r>
            <a:endParaRPr lang="ru-RU" sz="900" dirty="0">
              <a:latin typeface="Proxima Nova Bl" pitchFamily="50" charset="0"/>
              <a:cs typeface="Times New Roman" pitchFamily="18" charset="0"/>
            </a:endParaRPr>
          </a:p>
        </p:txBody>
      </p:sp>
      <p:sp>
        <p:nvSpPr>
          <p:cNvPr id="8" name="Прямоугольник 7"/>
          <p:cNvSpPr/>
          <p:nvPr/>
        </p:nvSpPr>
        <p:spPr>
          <a:xfrm>
            <a:off x="1500166" y="2500306"/>
            <a:ext cx="1285884" cy="507831"/>
          </a:xfrm>
          <a:prstGeom prst="rect">
            <a:avLst/>
          </a:prstGeom>
        </p:spPr>
        <p:txBody>
          <a:bodyPr wrap="square">
            <a:spAutoFit/>
          </a:bodyPr>
          <a:lstStyle/>
          <a:p>
            <a:r>
              <a:rPr lang="ru-RU" sz="900" dirty="0" smtClean="0">
                <a:latin typeface="Proxima Nova Lt" pitchFamily="50" charset="0"/>
                <a:cs typeface="Times New Roman" pitchFamily="18" charset="0"/>
              </a:rPr>
              <a:t>Рассмотрение проекта бюджета очередного года</a:t>
            </a:r>
            <a:endParaRPr lang="ru-RU" sz="900" dirty="0">
              <a:latin typeface="Proxima Nova Lt" pitchFamily="50" charset="0"/>
              <a:cs typeface="Times New Roman" pitchFamily="18" charset="0"/>
            </a:endParaRPr>
          </a:p>
        </p:txBody>
      </p:sp>
      <p:sp>
        <p:nvSpPr>
          <p:cNvPr id="9" name="Прямоугольник 8"/>
          <p:cNvSpPr/>
          <p:nvPr/>
        </p:nvSpPr>
        <p:spPr>
          <a:xfrm>
            <a:off x="1500166" y="3000372"/>
            <a:ext cx="1428760" cy="507831"/>
          </a:xfrm>
          <a:prstGeom prst="rect">
            <a:avLst/>
          </a:prstGeom>
        </p:spPr>
        <p:txBody>
          <a:bodyPr wrap="square">
            <a:spAutoFit/>
          </a:bodyPr>
          <a:lstStyle/>
          <a:p>
            <a:r>
              <a:rPr lang="ru-RU" sz="900" dirty="0" smtClean="0">
                <a:latin typeface="Proxima Nova Bl" pitchFamily="50" charset="0"/>
                <a:cs typeface="Times New Roman" pitchFamily="18" charset="0"/>
              </a:rPr>
              <a:t>Законодательные, представительные органы власти</a:t>
            </a:r>
            <a:endParaRPr lang="ru-RU" sz="900" dirty="0">
              <a:latin typeface="Proxima Nova Bl" pitchFamily="50" charset="0"/>
              <a:cs typeface="Times New Roman" pitchFamily="18" charset="0"/>
            </a:endParaRPr>
          </a:p>
        </p:txBody>
      </p:sp>
      <p:sp>
        <p:nvSpPr>
          <p:cNvPr id="10" name="Прямоугольник 9"/>
          <p:cNvSpPr/>
          <p:nvPr/>
        </p:nvSpPr>
        <p:spPr>
          <a:xfrm>
            <a:off x="2928926" y="2517812"/>
            <a:ext cx="1500198" cy="369332"/>
          </a:xfrm>
          <a:prstGeom prst="rect">
            <a:avLst/>
          </a:prstGeom>
        </p:spPr>
        <p:txBody>
          <a:bodyPr wrap="square">
            <a:spAutoFit/>
          </a:bodyPr>
          <a:lstStyle/>
          <a:p>
            <a:r>
              <a:rPr lang="ru-RU" sz="900" dirty="0" smtClean="0">
                <a:latin typeface="Proxima Nova Lt" pitchFamily="50" charset="0"/>
                <a:cs typeface="Times New Roman" pitchFamily="18" charset="0"/>
              </a:rPr>
              <a:t>Утверждение бюджета очередного года</a:t>
            </a:r>
            <a:endParaRPr lang="ru-RU" sz="900" dirty="0">
              <a:latin typeface="Proxima Nova Lt" pitchFamily="50" charset="0"/>
              <a:cs typeface="Times New Roman" pitchFamily="18" charset="0"/>
            </a:endParaRPr>
          </a:p>
        </p:txBody>
      </p:sp>
      <p:sp>
        <p:nvSpPr>
          <p:cNvPr id="11" name="Прямоугольник 10"/>
          <p:cNvSpPr/>
          <p:nvPr/>
        </p:nvSpPr>
        <p:spPr>
          <a:xfrm>
            <a:off x="2928926" y="2992607"/>
            <a:ext cx="1428760" cy="507831"/>
          </a:xfrm>
          <a:prstGeom prst="rect">
            <a:avLst/>
          </a:prstGeom>
        </p:spPr>
        <p:txBody>
          <a:bodyPr wrap="square">
            <a:spAutoFit/>
          </a:bodyPr>
          <a:lstStyle/>
          <a:p>
            <a:r>
              <a:rPr lang="ru-RU" sz="900" dirty="0" smtClean="0">
                <a:latin typeface="Proxima Nova Bl" pitchFamily="50" charset="0"/>
                <a:cs typeface="Times New Roman" pitchFamily="18" charset="0"/>
              </a:rPr>
              <a:t>Законодательные, представительные органы власти</a:t>
            </a:r>
            <a:endParaRPr lang="ru-RU" sz="900" dirty="0">
              <a:latin typeface="Proxima Nova Bl" pitchFamily="50" charset="0"/>
              <a:cs typeface="Times New Roman" pitchFamily="18" charset="0"/>
            </a:endParaRPr>
          </a:p>
        </p:txBody>
      </p:sp>
      <p:sp>
        <p:nvSpPr>
          <p:cNvPr id="12" name="Прямоугольник 11"/>
          <p:cNvSpPr/>
          <p:nvPr/>
        </p:nvSpPr>
        <p:spPr>
          <a:xfrm>
            <a:off x="142844" y="5143512"/>
            <a:ext cx="1428760" cy="507831"/>
          </a:xfrm>
          <a:prstGeom prst="rect">
            <a:avLst/>
          </a:prstGeom>
        </p:spPr>
        <p:txBody>
          <a:bodyPr wrap="square">
            <a:spAutoFit/>
          </a:bodyPr>
          <a:lstStyle/>
          <a:p>
            <a:r>
              <a:rPr lang="ru-RU" sz="900" dirty="0" smtClean="0">
                <a:latin typeface="Proxima Nova Bl" pitchFamily="50" charset="0"/>
                <a:cs typeface="Times New Roman" pitchFamily="18" charset="0"/>
              </a:rPr>
              <a:t>Законодательные, представительные органы власти</a:t>
            </a:r>
            <a:endParaRPr lang="ru-RU" sz="900" dirty="0">
              <a:latin typeface="Proxima Nova Bl" pitchFamily="50" charset="0"/>
              <a:cs typeface="Times New Roman" pitchFamily="18" charset="0"/>
            </a:endParaRPr>
          </a:p>
        </p:txBody>
      </p:sp>
      <p:sp>
        <p:nvSpPr>
          <p:cNvPr id="13" name="Прямоугольник 12"/>
          <p:cNvSpPr/>
          <p:nvPr/>
        </p:nvSpPr>
        <p:spPr>
          <a:xfrm>
            <a:off x="1571604" y="5143512"/>
            <a:ext cx="1357322" cy="507831"/>
          </a:xfrm>
          <a:prstGeom prst="rect">
            <a:avLst/>
          </a:prstGeom>
        </p:spPr>
        <p:txBody>
          <a:bodyPr wrap="square">
            <a:spAutoFit/>
          </a:bodyPr>
          <a:lstStyle/>
          <a:p>
            <a:r>
              <a:rPr lang="ru-RU" sz="900" dirty="0" smtClean="0">
                <a:latin typeface="Proxima Nova Bl" pitchFamily="50" charset="0"/>
                <a:cs typeface="Times New Roman" pitchFamily="18" charset="0"/>
              </a:rPr>
              <a:t>Органы исполнительной власти</a:t>
            </a:r>
            <a:endParaRPr lang="ru-RU" sz="900" dirty="0">
              <a:latin typeface="Proxima Nova Bl" pitchFamily="50" charset="0"/>
              <a:cs typeface="Times New Roman" pitchFamily="18" charset="0"/>
            </a:endParaRPr>
          </a:p>
        </p:txBody>
      </p:sp>
      <p:sp>
        <p:nvSpPr>
          <p:cNvPr id="14" name="Прямоугольник 13"/>
          <p:cNvSpPr/>
          <p:nvPr/>
        </p:nvSpPr>
        <p:spPr>
          <a:xfrm>
            <a:off x="3000364" y="5135747"/>
            <a:ext cx="1714512" cy="507831"/>
          </a:xfrm>
          <a:prstGeom prst="rect">
            <a:avLst/>
          </a:prstGeom>
        </p:spPr>
        <p:txBody>
          <a:bodyPr wrap="square">
            <a:spAutoFit/>
          </a:bodyPr>
          <a:lstStyle/>
          <a:p>
            <a:r>
              <a:rPr lang="ru-RU" sz="900" dirty="0" smtClean="0">
                <a:latin typeface="Proxima Nova Bl" pitchFamily="50" charset="0"/>
                <a:cs typeface="Times New Roman" pitchFamily="18" charset="0"/>
              </a:rPr>
              <a:t>Органы исполнительной власти, Правительство, финансовые органы</a:t>
            </a:r>
            <a:endParaRPr lang="ru-RU" sz="900" dirty="0">
              <a:latin typeface="Proxima Nova Bl" pitchFamily="50" charset="0"/>
              <a:cs typeface="Times New Roman" pitchFamily="18" charset="0"/>
            </a:endParaRPr>
          </a:p>
        </p:txBody>
      </p:sp>
      <p:sp>
        <p:nvSpPr>
          <p:cNvPr id="15" name="Прямоугольник 14"/>
          <p:cNvSpPr/>
          <p:nvPr/>
        </p:nvSpPr>
        <p:spPr>
          <a:xfrm>
            <a:off x="142876" y="4660952"/>
            <a:ext cx="1428728" cy="507831"/>
          </a:xfrm>
          <a:prstGeom prst="rect">
            <a:avLst/>
          </a:prstGeom>
        </p:spPr>
        <p:txBody>
          <a:bodyPr wrap="square">
            <a:spAutoFit/>
          </a:bodyPr>
          <a:lstStyle/>
          <a:p>
            <a:r>
              <a:rPr lang="ru-RU" sz="900" dirty="0" smtClean="0">
                <a:latin typeface="Proxima Nova Lt" pitchFamily="50" charset="0"/>
                <a:cs typeface="Times New Roman" pitchFamily="18" charset="0"/>
              </a:rPr>
              <a:t>Утверждение отчета об исполнении бюджета предыдущего года</a:t>
            </a:r>
            <a:endParaRPr lang="ru-RU" sz="900" dirty="0">
              <a:latin typeface="Proxima Nova Lt" pitchFamily="50" charset="0"/>
              <a:cs typeface="Times New Roman" pitchFamily="18" charset="0"/>
            </a:endParaRPr>
          </a:p>
        </p:txBody>
      </p:sp>
      <p:sp>
        <p:nvSpPr>
          <p:cNvPr id="16" name="Прямоугольник 15"/>
          <p:cNvSpPr/>
          <p:nvPr/>
        </p:nvSpPr>
        <p:spPr>
          <a:xfrm>
            <a:off x="1571604" y="4660952"/>
            <a:ext cx="1500198" cy="507831"/>
          </a:xfrm>
          <a:prstGeom prst="rect">
            <a:avLst/>
          </a:prstGeom>
        </p:spPr>
        <p:txBody>
          <a:bodyPr wrap="square">
            <a:spAutoFit/>
          </a:bodyPr>
          <a:lstStyle/>
          <a:p>
            <a:r>
              <a:rPr lang="ru-RU" sz="900" dirty="0" smtClean="0">
                <a:latin typeface="Proxima Nova Lt" pitchFamily="50" charset="0"/>
                <a:cs typeface="Times New Roman" pitchFamily="18" charset="0"/>
              </a:rPr>
              <a:t>Формирование отчета об исполнении бюджета предыдущего года</a:t>
            </a:r>
            <a:endParaRPr lang="ru-RU" sz="900" dirty="0">
              <a:latin typeface="Proxima Nova Lt" pitchFamily="50" charset="0"/>
              <a:cs typeface="Times New Roman" pitchFamily="18" charset="0"/>
            </a:endParaRPr>
          </a:p>
        </p:txBody>
      </p:sp>
      <p:sp>
        <p:nvSpPr>
          <p:cNvPr id="17" name="Прямоугольник 16"/>
          <p:cNvSpPr/>
          <p:nvPr/>
        </p:nvSpPr>
        <p:spPr>
          <a:xfrm>
            <a:off x="3000364" y="4660952"/>
            <a:ext cx="1357322" cy="369332"/>
          </a:xfrm>
          <a:prstGeom prst="rect">
            <a:avLst/>
          </a:prstGeom>
        </p:spPr>
        <p:txBody>
          <a:bodyPr wrap="square">
            <a:spAutoFit/>
          </a:bodyPr>
          <a:lstStyle/>
          <a:p>
            <a:r>
              <a:rPr lang="ru-RU" sz="900" dirty="0" smtClean="0">
                <a:latin typeface="Proxima Nova Lt" pitchFamily="50" charset="0"/>
                <a:cs typeface="Times New Roman" pitchFamily="18" charset="0"/>
              </a:rPr>
              <a:t>Исполнение бюджета в текущем году</a:t>
            </a:r>
            <a:endParaRPr lang="ru-RU" sz="900" dirty="0">
              <a:latin typeface="Proxima Nova Lt" pitchFamily="50" charset="0"/>
              <a:cs typeface="Times New Roman" pitchFamily="18" charset="0"/>
            </a:endParaRPr>
          </a:p>
        </p:txBody>
      </p:sp>
      <p:sp>
        <p:nvSpPr>
          <p:cNvPr id="20" name="Прямоугольник 19"/>
          <p:cNvSpPr/>
          <p:nvPr/>
        </p:nvSpPr>
        <p:spPr>
          <a:xfrm>
            <a:off x="5286380" y="2000240"/>
            <a:ext cx="3071834" cy="830997"/>
          </a:xfrm>
          <a:prstGeom prst="rect">
            <a:avLst/>
          </a:prstGeom>
        </p:spPr>
        <p:txBody>
          <a:bodyPr wrap="square">
            <a:spAutoFit/>
          </a:bodyPr>
          <a:lstStyle/>
          <a:p>
            <a:r>
              <a:rPr lang="ru-RU" sz="1600" b="1" dirty="0" smtClean="0">
                <a:latin typeface="Proxima Nova Rg" pitchFamily="50" charset="0"/>
                <a:cs typeface="Times New Roman" pitchFamily="18" charset="0"/>
              </a:rPr>
              <a:t>Нормативно-правовые акты, регулирующие бюджетные </a:t>
            </a:r>
          </a:p>
          <a:p>
            <a:r>
              <a:rPr lang="ru-RU" sz="1600" b="1" dirty="0" smtClean="0">
                <a:latin typeface="Proxima Nova Rg" pitchFamily="50" charset="0"/>
                <a:cs typeface="Times New Roman" pitchFamily="18" charset="0"/>
              </a:rPr>
              <a:t>правоотношения</a:t>
            </a:r>
            <a:endParaRPr lang="ru-RU" sz="1600" b="1" dirty="0">
              <a:latin typeface="Proxima Nova Rg" pitchFamily="50" charset="0"/>
              <a:cs typeface="Times New Roman" pitchFamily="18" charset="0"/>
            </a:endParaRPr>
          </a:p>
        </p:txBody>
      </p:sp>
      <p:sp>
        <p:nvSpPr>
          <p:cNvPr id="21" name="Прямоугольник 20"/>
          <p:cNvSpPr/>
          <p:nvPr/>
        </p:nvSpPr>
        <p:spPr>
          <a:xfrm>
            <a:off x="5643570" y="3143248"/>
            <a:ext cx="2428892" cy="2562240"/>
          </a:xfrm>
          <a:prstGeom prst="rect">
            <a:avLst/>
          </a:prstGeom>
        </p:spPr>
        <p:txBody>
          <a:bodyPr wrap="square">
            <a:spAutoFit/>
          </a:bodyPr>
          <a:lstStyle/>
          <a:p>
            <a:r>
              <a:rPr lang="ru-RU" sz="1050" dirty="0" smtClean="0">
                <a:latin typeface="Proxima Nova Lt" pitchFamily="50" charset="0"/>
                <a:cs typeface="Times New Roman" pitchFamily="18" charset="0"/>
              </a:rPr>
              <a:t>Послание Президента Российской Федерации</a:t>
            </a:r>
          </a:p>
          <a:p>
            <a:endParaRPr lang="ru-RU" sz="1600" dirty="0" smtClean="0">
              <a:latin typeface="Proxima Nova Lt" pitchFamily="50" charset="0"/>
              <a:cs typeface="Times New Roman" pitchFamily="18" charset="0"/>
            </a:endParaRPr>
          </a:p>
          <a:p>
            <a:r>
              <a:rPr lang="ru-RU" sz="1050" dirty="0" smtClean="0">
                <a:latin typeface="Proxima Nova Lt" pitchFamily="50" charset="0"/>
                <a:cs typeface="Times New Roman" pitchFamily="18" charset="0"/>
              </a:rPr>
              <a:t>Прогноз социально-экономического развития Амурской области</a:t>
            </a:r>
          </a:p>
          <a:p>
            <a:endParaRPr lang="ru-RU" sz="1400" dirty="0">
              <a:latin typeface="Proxima Nova Lt" pitchFamily="50" charset="0"/>
              <a:cs typeface="Times New Roman" pitchFamily="18" charset="0"/>
            </a:endParaRPr>
          </a:p>
          <a:p>
            <a:r>
              <a:rPr lang="ru-RU" sz="1050" dirty="0" smtClean="0">
                <a:latin typeface="Proxima Nova Lt" pitchFamily="50" charset="0"/>
                <a:cs typeface="Times New Roman" pitchFamily="18" charset="0"/>
              </a:rPr>
              <a:t>Основные направления налоговой, бюджетной и долговой политики Амурской области</a:t>
            </a:r>
          </a:p>
          <a:p>
            <a:endParaRPr lang="ru-RU" sz="1400" dirty="0">
              <a:latin typeface="Proxima Nova Lt" pitchFamily="50" charset="0"/>
              <a:cs typeface="Times New Roman" pitchFamily="18" charset="0"/>
            </a:endParaRPr>
          </a:p>
          <a:p>
            <a:r>
              <a:rPr lang="ru-RU" sz="1050" dirty="0" smtClean="0">
                <a:latin typeface="Proxima Nova Lt" pitchFamily="50" charset="0"/>
                <a:cs typeface="Times New Roman" pitchFamily="18" charset="0"/>
              </a:rPr>
              <a:t>Государственные программы Амурской области</a:t>
            </a:r>
          </a:p>
          <a:p>
            <a:endParaRPr lang="ru-RU" sz="1100" dirty="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sp>
        <p:nvSpPr>
          <p:cNvPr id="22" name="Номер слайда 21"/>
          <p:cNvSpPr>
            <a:spLocks noGrp="1"/>
          </p:cNvSpPr>
          <p:nvPr>
            <p:ph type="sldNum" sz="quarter" idx="12"/>
          </p:nvPr>
        </p:nvSpPr>
        <p:spPr/>
        <p:txBody>
          <a:bodyPr/>
          <a:lstStyle/>
          <a:p>
            <a:fld id="{34AAB390-896A-4703-BE4C-2EDB5FA2DF14}" type="slidenum">
              <a:rPr lang="ru-RU" smtClean="0"/>
              <a:pPr/>
              <a:t>5</a:t>
            </a:fld>
            <a:endParaRPr lang="ru-RU"/>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Содержимое 14" descr="Образование .jpg"/>
          <p:cNvPicPr>
            <a:picLocks noGrp="1" noChangeAspect="1"/>
          </p:cNvPicPr>
          <p:nvPr>
            <p:ph idx="1"/>
          </p:nvPr>
        </p:nvPicPr>
        <p:blipFill>
          <a:blip r:embed="rId2" cstate="print"/>
          <a:stretch>
            <a:fillRect/>
          </a:stretch>
        </p:blipFill>
        <p:spPr>
          <a:xfrm>
            <a:off x="0" y="0"/>
            <a:ext cx="9144000" cy="6858000"/>
          </a:xfrm>
        </p:spPr>
      </p:pic>
      <p:graphicFrame>
        <p:nvGraphicFramePr>
          <p:cNvPr id="6" name="Содержимое 5"/>
          <p:cNvGraphicFramePr>
            <a:graphicFrameLocks/>
          </p:cNvGraphicFramePr>
          <p:nvPr/>
        </p:nvGraphicFramePr>
        <p:xfrm>
          <a:off x="0" y="3714752"/>
          <a:ext cx="5000628" cy="2357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Содержимое 5"/>
          <p:cNvGraphicFramePr>
            <a:graphicFrameLocks/>
          </p:cNvGraphicFramePr>
          <p:nvPr/>
        </p:nvGraphicFramePr>
        <p:xfrm>
          <a:off x="0" y="2000240"/>
          <a:ext cx="5143536" cy="18573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Содержимое 5"/>
          <p:cNvGraphicFramePr>
            <a:graphicFrameLocks/>
          </p:cNvGraphicFramePr>
          <p:nvPr/>
        </p:nvGraphicFramePr>
        <p:xfrm>
          <a:off x="7000860" y="1857364"/>
          <a:ext cx="2143140" cy="78581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Содержимое 5"/>
          <p:cNvGraphicFramePr>
            <a:graphicFrameLocks/>
          </p:cNvGraphicFramePr>
          <p:nvPr/>
        </p:nvGraphicFramePr>
        <p:xfrm>
          <a:off x="7000860" y="2786058"/>
          <a:ext cx="2143140" cy="92869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Содержимое 5"/>
          <p:cNvGraphicFramePr>
            <a:graphicFrameLocks/>
          </p:cNvGraphicFramePr>
          <p:nvPr/>
        </p:nvGraphicFramePr>
        <p:xfrm>
          <a:off x="7000860" y="4000504"/>
          <a:ext cx="2143140" cy="500066"/>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1" name="Содержимое 5"/>
          <p:cNvGraphicFramePr>
            <a:graphicFrameLocks/>
          </p:cNvGraphicFramePr>
          <p:nvPr/>
        </p:nvGraphicFramePr>
        <p:xfrm>
          <a:off x="7000860" y="4572008"/>
          <a:ext cx="2143140" cy="642942"/>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 name="Содержимое 5"/>
          <p:cNvGraphicFramePr>
            <a:graphicFrameLocks/>
          </p:cNvGraphicFramePr>
          <p:nvPr/>
        </p:nvGraphicFramePr>
        <p:xfrm>
          <a:off x="7000860" y="5357826"/>
          <a:ext cx="2143140" cy="642942"/>
        </p:xfrm>
        <a:graphic>
          <a:graphicData uri="http://schemas.openxmlformats.org/drawingml/2006/chart">
            <c:chart xmlns:c="http://schemas.openxmlformats.org/drawingml/2006/chart" xmlns:r="http://schemas.openxmlformats.org/officeDocument/2006/relationships" r:id="rId9"/>
          </a:graphicData>
        </a:graphic>
      </p:graphicFrame>
      <p:sp>
        <p:nvSpPr>
          <p:cNvPr id="13" name="Номер слайда 12"/>
          <p:cNvSpPr>
            <a:spLocks noGrp="1"/>
          </p:cNvSpPr>
          <p:nvPr>
            <p:ph type="sldNum" sz="quarter" idx="12"/>
          </p:nvPr>
        </p:nvSpPr>
        <p:spPr/>
        <p:txBody>
          <a:bodyPr/>
          <a:lstStyle/>
          <a:p>
            <a:fld id="{34AAB390-896A-4703-BE4C-2EDB5FA2DF14}" type="slidenum">
              <a:rPr lang="ru-RU" smtClean="0"/>
              <a:pPr/>
              <a:t>50</a:t>
            </a:fld>
            <a:endParaRPr lang="ru-RU"/>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J\405.Отдел_образ_учрежд\БЮДЖЕТ ДЛЯ ГРАЖДАН\Бюджет для граждан по исполнению 2018 года\Образование 1 .jpg"/>
          <p:cNvPicPr>
            <a:picLocks noChangeAspect="1" noChangeArrowheads="1"/>
          </p:cNvPicPr>
          <p:nvPr/>
        </p:nvPicPr>
        <p:blipFill>
          <a:blip r:embed="rId2"/>
          <a:srcRect/>
          <a:stretch>
            <a:fillRect/>
          </a:stretch>
        </p:blipFill>
        <p:spPr bwMode="auto">
          <a:xfrm>
            <a:off x="-295275" y="-14288"/>
            <a:ext cx="9734550" cy="6886576"/>
          </a:xfrm>
          <a:prstGeom prst="rect">
            <a:avLst/>
          </a:prstGeom>
          <a:noFill/>
        </p:spPr>
      </p:pic>
      <p:sp>
        <p:nvSpPr>
          <p:cNvPr id="5" name="Прямоугольник 4"/>
          <p:cNvSpPr/>
          <p:nvPr/>
        </p:nvSpPr>
        <p:spPr>
          <a:xfrm>
            <a:off x="4071934" y="1974362"/>
            <a:ext cx="1056164" cy="701731"/>
          </a:xfrm>
          <a:prstGeom prst="rect">
            <a:avLst/>
          </a:prstGeom>
        </p:spPr>
        <p:txBody>
          <a:bodyPr wrap="square">
            <a:spAutoFit/>
          </a:bodyPr>
          <a:lstStyle/>
          <a:p>
            <a:pPr algn="ctr">
              <a:lnSpc>
                <a:spcPct val="90000"/>
              </a:lnSpc>
            </a:pPr>
            <a:r>
              <a:rPr lang="ru-RU" b="1" dirty="0" smtClean="0">
                <a:latin typeface="Proxima Nova Th" pitchFamily="50" charset="0"/>
              </a:rPr>
              <a:t>39,3</a:t>
            </a:r>
          </a:p>
          <a:p>
            <a:pPr lvl="0" algn="ctr">
              <a:lnSpc>
                <a:spcPct val="90000"/>
              </a:lnSpc>
            </a:pPr>
            <a:r>
              <a:rPr lang="ru-RU" sz="800" b="1" dirty="0" smtClean="0">
                <a:solidFill>
                  <a:prstClr val="black"/>
                </a:solidFill>
                <a:latin typeface="Proxima Nova Lt" pitchFamily="50" charset="0"/>
              </a:rPr>
              <a:t>тыс.человек</a:t>
            </a:r>
          </a:p>
          <a:p>
            <a:pPr algn="ctr">
              <a:lnSpc>
                <a:spcPct val="90000"/>
              </a:lnSpc>
            </a:pPr>
            <a:endParaRPr lang="ru-RU" b="1" dirty="0">
              <a:latin typeface="Proxima Nova Th" pitchFamily="50" charset="0"/>
            </a:endParaRPr>
          </a:p>
        </p:txBody>
      </p:sp>
      <p:sp>
        <p:nvSpPr>
          <p:cNvPr id="6" name="Прямоугольник 5"/>
          <p:cNvSpPr/>
          <p:nvPr/>
        </p:nvSpPr>
        <p:spPr>
          <a:xfrm>
            <a:off x="4092482" y="3278979"/>
            <a:ext cx="1056164" cy="452432"/>
          </a:xfrm>
          <a:prstGeom prst="rect">
            <a:avLst/>
          </a:prstGeom>
        </p:spPr>
        <p:txBody>
          <a:bodyPr wrap="square">
            <a:spAutoFit/>
          </a:bodyPr>
          <a:lstStyle/>
          <a:p>
            <a:pPr algn="ctr">
              <a:lnSpc>
                <a:spcPct val="90000"/>
              </a:lnSpc>
            </a:pPr>
            <a:r>
              <a:rPr lang="ru-RU" b="1" dirty="0" smtClean="0">
                <a:latin typeface="Proxima Nova Th" pitchFamily="50" charset="0"/>
              </a:rPr>
              <a:t>98,1</a:t>
            </a:r>
          </a:p>
          <a:p>
            <a:pPr lvl="0" algn="ctr">
              <a:lnSpc>
                <a:spcPct val="90000"/>
              </a:lnSpc>
            </a:pPr>
            <a:r>
              <a:rPr lang="ru-RU" sz="800" b="1" dirty="0" smtClean="0">
                <a:solidFill>
                  <a:prstClr val="black"/>
                </a:solidFill>
                <a:latin typeface="Proxima Nova Lt" pitchFamily="50" charset="0"/>
              </a:rPr>
              <a:t>тыс.человек</a:t>
            </a:r>
          </a:p>
        </p:txBody>
      </p:sp>
      <p:sp>
        <p:nvSpPr>
          <p:cNvPr id="7" name="Прямоугольник 6"/>
          <p:cNvSpPr/>
          <p:nvPr/>
        </p:nvSpPr>
        <p:spPr>
          <a:xfrm>
            <a:off x="6378018" y="1979525"/>
            <a:ext cx="1056164" cy="812530"/>
          </a:xfrm>
          <a:prstGeom prst="rect">
            <a:avLst/>
          </a:prstGeom>
        </p:spPr>
        <p:txBody>
          <a:bodyPr wrap="square">
            <a:spAutoFit/>
          </a:bodyPr>
          <a:lstStyle/>
          <a:p>
            <a:pPr algn="ctr">
              <a:lnSpc>
                <a:spcPct val="90000"/>
              </a:lnSpc>
            </a:pPr>
            <a:r>
              <a:rPr lang="ru-RU" b="1" dirty="0" smtClean="0">
                <a:latin typeface="Proxima Nova Th" pitchFamily="50" charset="0"/>
              </a:rPr>
              <a:t>37,1</a:t>
            </a:r>
          </a:p>
          <a:p>
            <a:pPr lvl="0" algn="ctr">
              <a:lnSpc>
                <a:spcPct val="90000"/>
              </a:lnSpc>
            </a:pPr>
            <a:r>
              <a:rPr lang="ru-RU" sz="800" b="1" dirty="0" smtClean="0">
                <a:solidFill>
                  <a:prstClr val="black"/>
                </a:solidFill>
                <a:latin typeface="Proxima Nova Lt" pitchFamily="50" charset="0"/>
              </a:rPr>
              <a:t>тысячам заявителей</a:t>
            </a:r>
          </a:p>
          <a:p>
            <a:pPr algn="ctr">
              <a:lnSpc>
                <a:spcPct val="90000"/>
              </a:lnSpc>
            </a:pPr>
            <a:endParaRPr lang="ru-RU" b="1" dirty="0">
              <a:latin typeface="Proxima Nova Th" pitchFamily="50" charset="0"/>
            </a:endParaRPr>
          </a:p>
        </p:txBody>
      </p:sp>
      <p:sp>
        <p:nvSpPr>
          <p:cNvPr id="10" name="Прямоугольник 9"/>
          <p:cNvSpPr/>
          <p:nvPr/>
        </p:nvSpPr>
        <p:spPr>
          <a:xfrm>
            <a:off x="6235622" y="4724991"/>
            <a:ext cx="1056164" cy="707181"/>
          </a:xfrm>
          <a:prstGeom prst="rect">
            <a:avLst/>
          </a:prstGeom>
        </p:spPr>
        <p:txBody>
          <a:bodyPr wrap="square">
            <a:spAutoFit/>
          </a:bodyPr>
          <a:lstStyle/>
          <a:p>
            <a:pPr lvl="0" algn="ctr">
              <a:lnSpc>
                <a:spcPct val="90000"/>
              </a:lnSpc>
            </a:pPr>
            <a:endParaRPr lang="ru-RU" b="1" dirty="0" smtClean="0">
              <a:latin typeface="Proxima Nova Th" pitchFamily="50" charset="0"/>
            </a:endParaRPr>
          </a:p>
          <a:p>
            <a:pPr lvl="0" algn="ctr">
              <a:lnSpc>
                <a:spcPct val="90000"/>
              </a:lnSpc>
            </a:pPr>
            <a:r>
              <a:rPr lang="ru-RU" sz="800" b="1" dirty="0" smtClean="0">
                <a:solidFill>
                  <a:prstClr val="black"/>
                </a:solidFill>
                <a:latin typeface="Proxima Nova Lt" pitchFamily="50" charset="0"/>
              </a:rPr>
              <a:t>тыс. детей</a:t>
            </a:r>
          </a:p>
          <a:p>
            <a:pPr lvl="0" algn="ctr">
              <a:lnSpc>
                <a:spcPct val="90000"/>
              </a:lnSpc>
            </a:pPr>
            <a:endParaRPr lang="ru-RU" b="1" dirty="0">
              <a:latin typeface="Proxima Nova Th" pitchFamily="50" charset="0"/>
            </a:endParaRPr>
          </a:p>
        </p:txBody>
      </p:sp>
      <p:sp>
        <p:nvSpPr>
          <p:cNvPr id="12" name="Прямоугольник 11"/>
          <p:cNvSpPr/>
          <p:nvPr/>
        </p:nvSpPr>
        <p:spPr>
          <a:xfrm>
            <a:off x="3944464" y="4724991"/>
            <a:ext cx="1056164" cy="674031"/>
          </a:xfrm>
          <a:prstGeom prst="rect">
            <a:avLst/>
          </a:prstGeom>
        </p:spPr>
        <p:txBody>
          <a:bodyPr wrap="square">
            <a:spAutoFit/>
          </a:bodyPr>
          <a:lstStyle/>
          <a:p>
            <a:pPr lvl="0" algn="ctr">
              <a:lnSpc>
                <a:spcPct val="90000"/>
              </a:lnSpc>
            </a:pPr>
            <a:endParaRPr lang="ru-RU" sz="800" b="1" dirty="0" smtClean="0">
              <a:solidFill>
                <a:prstClr val="black"/>
              </a:solidFill>
              <a:latin typeface="Proxima Nova Lt" pitchFamily="50" charset="0"/>
            </a:endParaRPr>
          </a:p>
          <a:p>
            <a:pPr lvl="0" algn="ctr">
              <a:lnSpc>
                <a:spcPct val="90000"/>
              </a:lnSpc>
            </a:pPr>
            <a:endParaRPr lang="ru-RU" sz="800" b="1" dirty="0" smtClean="0">
              <a:solidFill>
                <a:prstClr val="black"/>
              </a:solidFill>
              <a:latin typeface="Proxima Nova Lt" pitchFamily="50" charset="0"/>
            </a:endParaRPr>
          </a:p>
          <a:p>
            <a:pPr lvl="0" algn="ctr">
              <a:lnSpc>
                <a:spcPct val="90000"/>
              </a:lnSpc>
            </a:pPr>
            <a:r>
              <a:rPr lang="ru-RU" sz="800" b="1" dirty="0" smtClean="0">
                <a:solidFill>
                  <a:prstClr val="black"/>
                </a:solidFill>
                <a:latin typeface="Proxima Nova Lt" pitchFamily="50" charset="0"/>
              </a:rPr>
              <a:t>детей</a:t>
            </a:r>
          </a:p>
          <a:p>
            <a:pPr algn="ctr">
              <a:lnSpc>
                <a:spcPct val="90000"/>
              </a:lnSpc>
            </a:pPr>
            <a:endParaRPr lang="ru-RU" b="1" dirty="0">
              <a:latin typeface="Proxima Nova Th" pitchFamily="50" charset="0"/>
            </a:endParaRPr>
          </a:p>
        </p:txBody>
      </p:sp>
      <p:sp>
        <p:nvSpPr>
          <p:cNvPr id="13" name="Прямоугольник 12"/>
          <p:cNvSpPr/>
          <p:nvPr/>
        </p:nvSpPr>
        <p:spPr>
          <a:xfrm>
            <a:off x="4000496" y="5153619"/>
            <a:ext cx="1056164" cy="701731"/>
          </a:xfrm>
          <a:prstGeom prst="rect">
            <a:avLst/>
          </a:prstGeom>
        </p:spPr>
        <p:txBody>
          <a:bodyPr wrap="square">
            <a:spAutoFit/>
          </a:bodyPr>
          <a:lstStyle/>
          <a:p>
            <a:pPr algn="ctr">
              <a:lnSpc>
                <a:spcPct val="90000"/>
              </a:lnSpc>
            </a:pPr>
            <a:r>
              <a:rPr lang="ru-RU" b="1" dirty="0" smtClean="0">
                <a:latin typeface="Proxima Nova Th" pitchFamily="50" charset="0"/>
              </a:rPr>
              <a:t>52</a:t>
            </a:r>
          </a:p>
          <a:p>
            <a:pPr algn="ctr">
              <a:lnSpc>
                <a:spcPct val="90000"/>
              </a:lnSpc>
            </a:pPr>
            <a:r>
              <a:rPr lang="ru-RU" sz="800" b="1" dirty="0" smtClean="0">
                <a:latin typeface="Proxima Nova Lt" pitchFamily="50" charset="0"/>
              </a:rPr>
              <a:t>проекта</a:t>
            </a:r>
          </a:p>
          <a:p>
            <a:pPr algn="ctr">
              <a:lnSpc>
                <a:spcPct val="90000"/>
              </a:lnSpc>
            </a:pPr>
            <a:endParaRPr lang="ru-RU" b="1" dirty="0">
              <a:latin typeface="Proxima Nova Th" pitchFamily="50" charset="0"/>
            </a:endParaRPr>
          </a:p>
        </p:txBody>
      </p:sp>
      <p:sp>
        <p:nvSpPr>
          <p:cNvPr id="14" name="Прямоугольник 13"/>
          <p:cNvSpPr/>
          <p:nvPr/>
        </p:nvSpPr>
        <p:spPr>
          <a:xfrm>
            <a:off x="1801324" y="4572009"/>
            <a:ext cx="913288" cy="452432"/>
          </a:xfrm>
          <a:prstGeom prst="rect">
            <a:avLst/>
          </a:prstGeom>
        </p:spPr>
        <p:txBody>
          <a:bodyPr wrap="square">
            <a:spAutoFit/>
          </a:bodyPr>
          <a:lstStyle/>
          <a:p>
            <a:pPr algn="ctr">
              <a:lnSpc>
                <a:spcPct val="90000"/>
              </a:lnSpc>
            </a:pPr>
            <a:r>
              <a:rPr lang="ru-RU" b="1" dirty="0" smtClean="0">
                <a:latin typeface="Proxima Nova Th" pitchFamily="50" charset="0"/>
              </a:rPr>
              <a:t>12</a:t>
            </a:r>
          </a:p>
          <a:p>
            <a:pPr lvl="0" algn="ctr">
              <a:lnSpc>
                <a:spcPct val="90000"/>
              </a:lnSpc>
            </a:pPr>
            <a:r>
              <a:rPr lang="ru-RU" sz="800" b="1" dirty="0" smtClean="0">
                <a:solidFill>
                  <a:prstClr val="black"/>
                </a:solidFill>
                <a:latin typeface="Proxima Nova Lt" pitchFamily="50" charset="0"/>
              </a:rPr>
              <a:t>учреждений</a:t>
            </a:r>
            <a:endParaRPr lang="ru-RU" dirty="0">
              <a:latin typeface="Proxima Nova Th" pitchFamily="50" charset="0"/>
            </a:endParaRPr>
          </a:p>
        </p:txBody>
      </p:sp>
      <p:sp>
        <p:nvSpPr>
          <p:cNvPr id="15" name="Прямоугольник 14"/>
          <p:cNvSpPr/>
          <p:nvPr/>
        </p:nvSpPr>
        <p:spPr>
          <a:xfrm>
            <a:off x="1643042" y="5049731"/>
            <a:ext cx="1056164" cy="452432"/>
          </a:xfrm>
          <a:prstGeom prst="rect">
            <a:avLst/>
          </a:prstGeom>
        </p:spPr>
        <p:txBody>
          <a:bodyPr wrap="square">
            <a:spAutoFit/>
          </a:bodyPr>
          <a:lstStyle/>
          <a:p>
            <a:pPr algn="ctr">
              <a:lnSpc>
                <a:spcPct val="90000"/>
              </a:lnSpc>
            </a:pPr>
            <a:r>
              <a:rPr lang="ru-RU" b="1" dirty="0" smtClean="0">
                <a:latin typeface="Proxima Nova Th" pitchFamily="50" charset="0"/>
              </a:rPr>
              <a:t>1</a:t>
            </a:r>
          </a:p>
          <a:p>
            <a:pPr lvl="0" algn="ctr">
              <a:lnSpc>
                <a:spcPct val="90000"/>
              </a:lnSpc>
            </a:pPr>
            <a:r>
              <a:rPr lang="ru-RU" sz="800" b="1" dirty="0" smtClean="0">
                <a:solidFill>
                  <a:prstClr val="black"/>
                </a:solidFill>
                <a:latin typeface="Proxima Nova Lt" pitchFamily="50" charset="0"/>
              </a:rPr>
              <a:t>Учреждение </a:t>
            </a:r>
            <a:endParaRPr lang="ru-RU" b="1" dirty="0">
              <a:latin typeface="Proxima Nova Th" pitchFamily="50" charset="0"/>
            </a:endParaRPr>
          </a:p>
        </p:txBody>
      </p:sp>
      <p:sp>
        <p:nvSpPr>
          <p:cNvPr id="16" name="Прямоугольник 15"/>
          <p:cNvSpPr/>
          <p:nvPr/>
        </p:nvSpPr>
        <p:spPr>
          <a:xfrm>
            <a:off x="86812" y="5601238"/>
            <a:ext cx="1056164" cy="452432"/>
          </a:xfrm>
          <a:prstGeom prst="rect">
            <a:avLst/>
          </a:prstGeom>
        </p:spPr>
        <p:txBody>
          <a:bodyPr wrap="square">
            <a:spAutoFit/>
          </a:bodyPr>
          <a:lstStyle/>
          <a:p>
            <a:pPr algn="ctr">
              <a:lnSpc>
                <a:spcPct val="90000"/>
              </a:lnSpc>
            </a:pPr>
            <a:r>
              <a:rPr lang="ru-RU" b="1" dirty="0" smtClean="0">
                <a:latin typeface="Proxima Nova Th" pitchFamily="50" charset="0"/>
              </a:rPr>
              <a:t>1</a:t>
            </a:r>
          </a:p>
          <a:p>
            <a:pPr lvl="0" algn="ctr">
              <a:lnSpc>
                <a:spcPct val="90000"/>
              </a:lnSpc>
            </a:pPr>
            <a:r>
              <a:rPr lang="ru-RU" sz="800" b="1" dirty="0" smtClean="0">
                <a:solidFill>
                  <a:prstClr val="black"/>
                </a:solidFill>
                <a:latin typeface="Proxima Nova Lt" pitchFamily="50" charset="0"/>
              </a:rPr>
              <a:t>учреждение</a:t>
            </a:r>
            <a:endParaRPr lang="ru-RU" b="1" dirty="0">
              <a:latin typeface="Proxima Nova Th" pitchFamily="50" charset="0"/>
            </a:endParaRPr>
          </a:p>
        </p:txBody>
      </p:sp>
      <p:sp>
        <p:nvSpPr>
          <p:cNvPr id="20" name="Прямоугольник 19"/>
          <p:cNvSpPr/>
          <p:nvPr/>
        </p:nvSpPr>
        <p:spPr>
          <a:xfrm>
            <a:off x="301126" y="4551292"/>
            <a:ext cx="841850" cy="452432"/>
          </a:xfrm>
          <a:prstGeom prst="rect">
            <a:avLst/>
          </a:prstGeom>
        </p:spPr>
        <p:txBody>
          <a:bodyPr wrap="square">
            <a:spAutoFit/>
          </a:bodyPr>
          <a:lstStyle/>
          <a:p>
            <a:pPr algn="ctr">
              <a:lnSpc>
                <a:spcPct val="90000"/>
              </a:lnSpc>
            </a:pPr>
            <a:r>
              <a:rPr lang="ru-RU" b="1" dirty="0" smtClean="0">
                <a:latin typeface="Proxima Nova Th" pitchFamily="50" charset="0"/>
              </a:rPr>
              <a:t>114</a:t>
            </a:r>
          </a:p>
          <a:p>
            <a:pPr algn="ctr">
              <a:lnSpc>
                <a:spcPct val="90000"/>
              </a:lnSpc>
            </a:pPr>
            <a:r>
              <a:rPr lang="ru-RU" sz="800" b="1" dirty="0" smtClean="0">
                <a:latin typeface="Proxima Nova Lt" pitchFamily="50" charset="0"/>
              </a:rPr>
              <a:t>учреждений</a:t>
            </a:r>
            <a:endParaRPr lang="ru-RU" sz="800" b="1" dirty="0">
              <a:latin typeface="Proxima Nova Lt" pitchFamily="50" charset="0"/>
            </a:endParaRPr>
          </a:p>
        </p:txBody>
      </p:sp>
      <p:sp>
        <p:nvSpPr>
          <p:cNvPr id="21" name="Прямоугольник 20"/>
          <p:cNvSpPr/>
          <p:nvPr/>
        </p:nvSpPr>
        <p:spPr>
          <a:xfrm>
            <a:off x="299346" y="5072075"/>
            <a:ext cx="843630" cy="452432"/>
          </a:xfrm>
          <a:prstGeom prst="rect">
            <a:avLst/>
          </a:prstGeom>
        </p:spPr>
        <p:txBody>
          <a:bodyPr wrap="square">
            <a:spAutoFit/>
          </a:bodyPr>
          <a:lstStyle/>
          <a:p>
            <a:pPr algn="ctr">
              <a:lnSpc>
                <a:spcPct val="90000"/>
              </a:lnSpc>
            </a:pPr>
            <a:r>
              <a:rPr lang="ru-RU" b="1" dirty="0" smtClean="0">
                <a:latin typeface="Proxima Nova Th" pitchFamily="50" charset="0"/>
              </a:rPr>
              <a:t>302</a:t>
            </a:r>
          </a:p>
          <a:p>
            <a:pPr lvl="0" algn="ctr">
              <a:lnSpc>
                <a:spcPct val="90000"/>
              </a:lnSpc>
            </a:pPr>
            <a:r>
              <a:rPr lang="ru-RU" sz="800" b="1" dirty="0" smtClean="0">
                <a:solidFill>
                  <a:prstClr val="black"/>
                </a:solidFill>
                <a:latin typeface="Proxima Nova Lt" pitchFamily="50" charset="0"/>
              </a:rPr>
              <a:t>учреждения</a:t>
            </a:r>
            <a:endParaRPr lang="ru-RU" b="1" dirty="0">
              <a:latin typeface="Proxima Nova Th" pitchFamily="50" charset="0"/>
            </a:endParaRPr>
          </a:p>
        </p:txBody>
      </p:sp>
      <p:sp>
        <p:nvSpPr>
          <p:cNvPr id="22" name="Прямоугольник 21"/>
          <p:cNvSpPr/>
          <p:nvPr/>
        </p:nvSpPr>
        <p:spPr>
          <a:xfrm>
            <a:off x="15374" y="3827364"/>
            <a:ext cx="1056164" cy="601768"/>
          </a:xfrm>
          <a:prstGeom prst="rect">
            <a:avLst/>
          </a:prstGeom>
        </p:spPr>
        <p:txBody>
          <a:bodyPr wrap="square">
            <a:spAutoFit/>
          </a:bodyPr>
          <a:lstStyle/>
          <a:p>
            <a:pPr algn="ctr">
              <a:lnSpc>
                <a:spcPct val="90000"/>
              </a:lnSpc>
            </a:pPr>
            <a:r>
              <a:rPr lang="ru-RU" sz="3600" b="1" dirty="0" smtClean="0">
                <a:latin typeface="Proxima Nova Th" pitchFamily="50" charset="0"/>
              </a:rPr>
              <a:t>430</a:t>
            </a:r>
            <a:endParaRPr lang="ru-RU" sz="3600" b="1" dirty="0">
              <a:latin typeface="Proxima Nova Th" pitchFamily="50" charset="0"/>
            </a:endParaRPr>
          </a:p>
        </p:txBody>
      </p:sp>
      <p:sp>
        <p:nvSpPr>
          <p:cNvPr id="23" name="Прямоугольник 22"/>
          <p:cNvSpPr/>
          <p:nvPr/>
        </p:nvSpPr>
        <p:spPr>
          <a:xfrm>
            <a:off x="296353" y="1857364"/>
            <a:ext cx="3489829" cy="1546577"/>
          </a:xfrm>
          <a:prstGeom prst="rect">
            <a:avLst/>
          </a:prstGeom>
        </p:spPr>
        <p:txBody>
          <a:bodyPr wrap="square">
            <a:spAutoFit/>
          </a:bodyPr>
          <a:lstStyle/>
          <a:p>
            <a:r>
              <a:rPr lang="ru-RU" sz="1050" dirty="0" smtClean="0">
                <a:solidFill>
                  <a:schemeClr val="tx1">
                    <a:lumMod val="65000"/>
                    <a:lumOff val="35000"/>
                  </a:schemeClr>
                </a:solidFill>
                <a:latin typeface="Proxima Nova Lt" pitchFamily="50" charset="0"/>
                <a:cs typeface="Angsana New" pitchFamily="18" charset="-34"/>
              </a:rPr>
              <a:t>Целью Государственной программы Амурской области «Развитие образования Амурской области на 2014-2020 годы» является обеспечение доступности качественного образования, соответствующего инновационному развитию экономики, современным требованиям общества, каждого гражданина, а также процессов интеграции в мировое сообщество</a:t>
            </a:r>
          </a:p>
        </p:txBody>
      </p:sp>
      <p:sp>
        <p:nvSpPr>
          <p:cNvPr id="19" name="Прямоугольник 18"/>
          <p:cNvSpPr/>
          <p:nvPr/>
        </p:nvSpPr>
        <p:spPr>
          <a:xfrm>
            <a:off x="1000100" y="3857628"/>
            <a:ext cx="2857520" cy="461665"/>
          </a:xfrm>
          <a:prstGeom prst="rect">
            <a:avLst/>
          </a:prstGeom>
        </p:spPr>
        <p:txBody>
          <a:bodyPr wrap="square">
            <a:spAutoFit/>
          </a:bodyPr>
          <a:lstStyle/>
          <a:p>
            <a:r>
              <a:rPr lang="ru-RU" sz="1200" b="1" dirty="0" smtClean="0">
                <a:solidFill>
                  <a:schemeClr val="tx1">
                    <a:lumMod val="65000"/>
                    <a:lumOff val="35000"/>
                  </a:schemeClr>
                </a:solidFill>
                <a:latin typeface="Proxima Nova Lt" pitchFamily="50" charset="0"/>
                <a:cs typeface="Angsana New" pitchFamily="18" charset="-34"/>
              </a:rPr>
              <a:t>образовательных организаций функционируют в  Амурской области</a:t>
            </a:r>
          </a:p>
        </p:txBody>
      </p:sp>
      <p:sp>
        <p:nvSpPr>
          <p:cNvPr id="17" name="Номер слайда 16"/>
          <p:cNvSpPr>
            <a:spLocks noGrp="1"/>
          </p:cNvSpPr>
          <p:nvPr>
            <p:ph type="sldNum" sz="quarter" idx="12"/>
          </p:nvPr>
        </p:nvSpPr>
        <p:spPr/>
        <p:txBody>
          <a:bodyPr/>
          <a:lstStyle/>
          <a:p>
            <a:fld id="{34AAB390-896A-4703-BE4C-2EDB5FA2DF14}" type="slidenum">
              <a:rPr lang="ru-RU" smtClean="0"/>
              <a:pPr/>
              <a:t>51</a:t>
            </a:fld>
            <a:endParaRPr lang="ru-RU"/>
          </a:p>
        </p:txBody>
      </p:sp>
      <p:sp>
        <p:nvSpPr>
          <p:cNvPr id="24" name="TextBox 23"/>
          <p:cNvSpPr txBox="1"/>
          <p:nvPr/>
        </p:nvSpPr>
        <p:spPr>
          <a:xfrm>
            <a:off x="4143372" y="4643446"/>
            <a:ext cx="857256" cy="369332"/>
          </a:xfrm>
          <a:prstGeom prst="rect">
            <a:avLst/>
          </a:prstGeom>
          <a:noFill/>
        </p:spPr>
        <p:txBody>
          <a:bodyPr wrap="square" rtlCol="0">
            <a:spAutoFit/>
          </a:bodyPr>
          <a:lstStyle/>
          <a:p>
            <a:r>
              <a:rPr lang="en-US" b="1" dirty="0" smtClean="0">
                <a:latin typeface="Proxima Nova Th"/>
              </a:rPr>
              <a:t>1100</a:t>
            </a:r>
            <a:endParaRPr lang="ru-RU" b="1" dirty="0">
              <a:latin typeface="Proxima Nova Bl"/>
            </a:endParaRPr>
          </a:p>
        </p:txBody>
      </p:sp>
      <p:sp>
        <p:nvSpPr>
          <p:cNvPr id="25" name="TextBox 24"/>
          <p:cNvSpPr txBox="1"/>
          <p:nvPr/>
        </p:nvSpPr>
        <p:spPr>
          <a:xfrm>
            <a:off x="6429388" y="4702742"/>
            <a:ext cx="642942" cy="369332"/>
          </a:xfrm>
          <a:prstGeom prst="rect">
            <a:avLst/>
          </a:prstGeom>
          <a:noFill/>
        </p:spPr>
        <p:txBody>
          <a:bodyPr wrap="square" rtlCol="0">
            <a:spAutoFit/>
          </a:bodyPr>
          <a:lstStyle/>
          <a:p>
            <a:r>
              <a:rPr lang="en-US" b="1" dirty="0" smtClean="0">
                <a:latin typeface="Proxima Nova Th"/>
              </a:rPr>
              <a:t>2,8</a:t>
            </a:r>
            <a:endParaRPr lang="ru-RU" b="1" dirty="0"/>
          </a:p>
        </p:txBody>
      </p:sp>
      <p:sp>
        <p:nvSpPr>
          <p:cNvPr id="26" name="TextBox 25"/>
          <p:cNvSpPr txBox="1"/>
          <p:nvPr/>
        </p:nvSpPr>
        <p:spPr>
          <a:xfrm>
            <a:off x="7429520" y="2000240"/>
            <a:ext cx="1214446" cy="523220"/>
          </a:xfrm>
          <a:prstGeom prst="rect">
            <a:avLst/>
          </a:prstGeom>
          <a:noFill/>
        </p:spPr>
        <p:txBody>
          <a:bodyPr wrap="square" rtlCol="0">
            <a:spAutoFit/>
          </a:bodyPr>
          <a:lstStyle/>
          <a:p>
            <a:r>
              <a:rPr lang="ru-RU" sz="700" dirty="0" smtClean="0">
                <a:latin typeface="Courier New" pitchFamily="49" charset="0"/>
                <a:cs typeface="Courier New" pitchFamily="49" charset="0"/>
              </a:rPr>
              <a:t>компенсирована часть родительской платы за посещение детских садов</a:t>
            </a:r>
            <a:endParaRPr lang="ru-RU" sz="7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p:txBody>
          <a:bodyPr/>
          <a:lstStyle/>
          <a:p>
            <a:endParaRPr lang="ru-RU"/>
          </a:p>
        </p:txBody>
      </p:sp>
      <p:pic>
        <p:nvPicPr>
          <p:cNvPr id="6146" name="Picture 2" descr="C:\Users\piskunova\Desktop\Новая папка\Новая папка\44 слайд яркий.jpg"/>
          <p:cNvPicPr>
            <a:picLocks noChangeAspect="1" noChangeArrowheads="1"/>
          </p:cNvPicPr>
          <p:nvPr/>
        </p:nvPicPr>
        <p:blipFill>
          <a:blip r:embed="rId2" cstate="print"/>
          <a:srcRect/>
          <a:stretch>
            <a:fillRect/>
          </a:stretch>
        </p:blipFill>
        <p:spPr bwMode="auto">
          <a:xfrm>
            <a:off x="0" y="-357214"/>
            <a:ext cx="9144000" cy="7215214"/>
          </a:xfrm>
          <a:prstGeom prst="rect">
            <a:avLst/>
          </a:prstGeom>
          <a:noFill/>
        </p:spPr>
      </p:pic>
      <p:sp>
        <p:nvSpPr>
          <p:cNvPr id="5" name="Прямоугольник 4"/>
          <p:cNvSpPr/>
          <p:nvPr/>
        </p:nvSpPr>
        <p:spPr>
          <a:xfrm>
            <a:off x="428596" y="285728"/>
            <a:ext cx="8358214" cy="1015663"/>
          </a:xfrm>
          <a:prstGeom prst="rect">
            <a:avLst/>
          </a:prstGeom>
        </p:spPr>
        <p:txBody>
          <a:bodyPr wrap="square">
            <a:spAutoFit/>
          </a:bodyPr>
          <a:lstStyle/>
          <a:p>
            <a:pPr algn="ctr"/>
            <a:r>
              <a:rPr lang="ru-RU" sz="2000" dirty="0" smtClean="0">
                <a:solidFill>
                  <a:schemeClr val="bg1"/>
                </a:solidFill>
                <a:latin typeface="Proxima Nova Lt" pitchFamily="50" charset="0"/>
                <a:cs typeface="Angsana New" pitchFamily="18" charset="-34"/>
              </a:rPr>
              <a:t>Расходы бюджета на 1 потребителя услуг в сфере образования в 201</a:t>
            </a:r>
            <a:r>
              <a:rPr lang="en-US" sz="2000" dirty="0" smtClean="0">
                <a:solidFill>
                  <a:schemeClr val="bg1"/>
                </a:solidFill>
                <a:latin typeface="Proxima Nova Lt" pitchFamily="50" charset="0"/>
                <a:cs typeface="Angsana New" pitchFamily="18" charset="-34"/>
              </a:rPr>
              <a:t>8</a:t>
            </a:r>
            <a:r>
              <a:rPr lang="ru-RU" sz="2000" dirty="0" smtClean="0">
                <a:solidFill>
                  <a:schemeClr val="bg1"/>
                </a:solidFill>
                <a:latin typeface="Proxima Nova Lt" pitchFamily="50" charset="0"/>
                <a:cs typeface="Angsana New" pitchFamily="18" charset="-34"/>
              </a:rPr>
              <a:t> году</a:t>
            </a:r>
          </a:p>
          <a:p>
            <a:endParaRPr lang="ru-RU" sz="2000" dirty="0" smtClean="0">
              <a:latin typeface="Proxima Nova Lt" pitchFamily="50" charset="0"/>
              <a:cs typeface="Angsana New" pitchFamily="18" charset="-34"/>
            </a:endParaRPr>
          </a:p>
        </p:txBody>
      </p:sp>
      <p:sp>
        <p:nvSpPr>
          <p:cNvPr id="6" name="Прямоугольник 5"/>
          <p:cNvSpPr/>
          <p:nvPr/>
        </p:nvSpPr>
        <p:spPr>
          <a:xfrm>
            <a:off x="2071670" y="1285860"/>
            <a:ext cx="6143668" cy="461665"/>
          </a:xfrm>
          <a:prstGeom prst="rect">
            <a:avLst/>
          </a:prstGeom>
          <a:noFill/>
        </p:spPr>
        <p:txBody>
          <a:bodyPr wrap="square" lIns="91440" tIns="45720" rIns="91440" bIns="45720">
            <a:spAutoFit/>
          </a:bodyPr>
          <a:lstStyle/>
          <a:p>
            <a:r>
              <a:rPr lang="ru-RU"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9 752 953,6          149 420      </a:t>
            </a:r>
            <a:r>
              <a:rPr lang="en-US"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 </a:t>
            </a:r>
            <a:r>
              <a:rPr lang="ru-RU"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65 272</a:t>
            </a:r>
            <a:endParaRPr lang="ru-RU" sz="2000" b="1" kern="100" cap="none"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endParaRPr>
          </a:p>
        </p:txBody>
      </p:sp>
      <p:sp>
        <p:nvSpPr>
          <p:cNvPr id="7" name="Прямоугольник 6"/>
          <p:cNvSpPr/>
          <p:nvPr/>
        </p:nvSpPr>
        <p:spPr>
          <a:xfrm>
            <a:off x="2357422" y="1714488"/>
            <a:ext cx="6357982" cy="253916"/>
          </a:xfrm>
          <a:prstGeom prst="rect">
            <a:avLst/>
          </a:prstGeom>
        </p:spPr>
        <p:txBody>
          <a:bodyPr wrap="square">
            <a:spAutoFit/>
          </a:bodyPr>
          <a:lstStyle/>
          <a:p>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тысяч рублей    </a:t>
            </a:r>
            <a:r>
              <a:rPr lang="en-US"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a:t>
            </a:r>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дети до 18 лет</a:t>
            </a:r>
            <a:r>
              <a:rPr lang="en-US"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a:t>
            </a:r>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рублей на человека</a:t>
            </a:r>
            <a:endParaRPr lang="ru-RU" sz="1050" dirty="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endParaRPr>
          </a:p>
        </p:txBody>
      </p:sp>
      <p:sp>
        <p:nvSpPr>
          <p:cNvPr id="8" name="Прямоугольник 7"/>
          <p:cNvSpPr/>
          <p:nvPr/>
        </p:nvSpPr>
        <p:spPr>
          <a:xfrm>
            <a:off x="2071670" y="2571745"/>
            <a:ext cx="6143668" cy="461665"/>
          </a:xfrm>
          <a:prstGeom prst="rect">
            <a:avLst/>
          </a:prstGeom>
          <a:noFill/>
        </p:spPr>
        <p:txBody>
          <a:bodyPr wrap="square" lIns="91440" tIns="45720" rIns="91440" bIns="45720">
            <a:spAutoFit/>
          </a:bodyPr>
          <a:lstStyle/>
          <a:p>
            <a:r>
              <a:rPr lang="ru-RU"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7 812 368,5</a:t>
            </a:r>
            <a:r>
              <a:rPr lang="en-US"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  </a:t>
            </a:r>
            <a:r>
              <a:rPr lang="ru-RU"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         </a:t>
            </a:r>
            <a:r>
              <a:rPr lang="en-US"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1</a:t>
            </a:r>
            <a:r>
              <a:rPr lang="ru-RU" sz="2400" b="1" cap="none" spc="8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rPr>
              <a:t>37 370        56 871</a:t>
            </a:r>
            <a:endParaRPr lang="ru-RU" sz="2000" b="1" kern="100" cap="none"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Proxima Nova Rg" pitchFamily="50" charset="0"/>
            </a:endParaRPr>
          </a:p>
        </p:txBody>
      </p:sp>
      <p:sp>
        <p:nvSpPr>
          <p:cNvPr id="9" name="Прямоугольник 8"/>
          <p:cNvSpPr/>
          <p:nvPr/>
        </p:nvSpPr>
        <p:spPr>
          <a:xfrm>
            <a:off x="2071670" y="3071810"/>
            <a:ext cx="6429420" cy="253916"/>
          </a:xfrm>
          <a:prstGeom prst="rect">
            <a:avLst/>
          </a:prstGeom>
        </p:spPr>
        <p:txBody>
          <a:bodyPr wrap="square">
            <a:spAutoFit/>
          </a:bodyPr>
          <a:lstStyle/>
          <a:p>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тысяч рублей </a:t>
            </a:r>
            <a:r>
              <a:rPr lang="en-US"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a:t>
            </a:r>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детей и учащихся</a:t>
            </a:r>
            <a:r>
              <a:rPr lang="en-US"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a:t>
            </a:r>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      рублей на человека</a:t>
            </a:r>
            <a:endParaRPr lang="ru-RU" sz="1050" dirty="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endParaRPr>
          </a:p>
        </p:txBody>
      </p:sp>
      <p:sp>
        <p:nvSpPr>
          <p:cNvPr id="10" name="Прямоугольник 9"/>
          <p:cNvSpPr/>
          <p:nvPr/>
        </p:nvSpPr>
        <p:spPr>
          <a:xfrm>
            <a:off x="2000232" y="3929066"/>
            <a:ext cx="6858048" cy="446276"/>
          </a:xfrm>
          <a:prstGeom prst="rect">
            <a:avLst/>
          </a:prstGeom>
          <a:noFill/>
        </p:spPr>
        <p:txBody>
          <a:bodyPr wrap="square" lIns="91440" tIns="45720" rIns="91440" bIns="45720">
            <a:spAutoFit/>
          </a:bodyPr>
          <a:lstStyle/>
          <a:p>
            <a:r>
              <a:rPr lang="en-US" sz="2300" b="1" cap="none" spc="8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Rg" pitchFamily="50" charset="0"/>
              </a:rPr>
              <a:t>1</a:t>
            </a:r>
            <a:r>
              <a:rPr lang="ru-RU" sz="2300" b="1" cap="none" spc="8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Rg" pitchFamily="50" charset="0"/>
              </a:rPr>
              <a:t> 551 533,3</a:t>
            </a:r>
            <a:r>
              <a:rPr lang="ru-RU" sz="2300" b="1" spc="8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Rg" pitchFamily="50" charset="0"/>
              </a:rPr>
              <a:t>            12</a:t>
            </a:r>
            <a:r>
              <a:rPr lang="ru-RU" sz="2300" b="1" cap="none" spc="80" dirty="0" smtClean="0">
                <a:ln w="18415" cmpd="sng">
                  <a:solidFill>
                    <a:srgbClr val="FFFFFF"/>
                  </a:solidFill>
                  <a:prstDash val="solid"/>
                </a:ln>
                <a:solidFill>
                  <a:srgbClr val="FFFFFF"/>
                </a:solidFill>
                <a:effectLst>
                  <a:outerShdw blurRad="38100" dist="38100" dir="2700000" algn="tl">
                    <a:srgbClr val="000000">
                      <a:alpha val="43137"/>
                    </a:srgbClr>
                  </a:outerShdw>
                </a:effectLst>
                <a:latin typeface="Proxima Nova Rg" pitchFamily="50" charset="0"/>
              </a:rPr>
              <a:t> 050     128 758</a:t>
            </a:r>
            <a:r>
              <a:rPr lang="ru-RU" sz="2000" b="1" cap="none" spc="80" dirty="0" smtClean="0">
                <a:ln w="18415" cmpd="sng">
                  <a:solidFill>
                    <a:srgbClr val="FFFFFF"/>
                  </a:solidFill>
                  <a:prstDash val="solid"/>
                </a:ln>
                <a:solidFill>
                  <a:srgbClr val="FFFFFF"/>
                </a:solidFill>
                <a:latin typeface="Proxima Nova Rg" pitchFamily="50" charset="0"/>
              </a:rPr>
              <a:t>	</a:t>
            </a:r>
            <a:endParaRPr lang="ru-RU" sz="2000" b="1" cap="none" spc="80" dirty="0">
              <a:ln w="18415" cmpd="sng">
                <a:solidFill>
                  <a:srgbClr val="FFFFFF"/>
                </a:solidFill>
                <a:prstDash val="solid"/>
              </a:ln>
              <a:solidFill>
                <a:srgbClr val="FFFFFF"/>
              </a:solidFill>
              <a:latin typeface="Proxima Nova Rg" pitchFamily="50" charset="0"/>
            </a:endParaRPr>
          </a:p>
        </p:txBody>
      </p:sp>
      <p:sp>
        <p:nvSpPr>
          <p:cNvPr id="11" name="Прямоугольник 10"/>
          <p:cNvSpPr/>
          <p:nvPr/>
        </p:nvSpPr>
        <p:spPr>
          <a:xfrm>
            <a:off x="2285984" y="4429132"/>
            <a:ext cx="6429420" cy="253916"/>
          </a:xfrm>
          <a:prstGeom prst="rect">
            <a:avLst/>
          </a:prstGeom>
        </p:spPr>
        <p:txBody>
          <a:bodyPr wrap="square">
            <a:spAutoFit/>
          </a:bodyPr>
          <a:lstStyle/>
          <a:p>
            <a:r>
              <a:rPr lang="ru-RU" sz="1050" kern="100" dirty="0" smtClean="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rPr>
              <a:t>тысяч рублей                 учащихся           рублей на обучающегося</a:t>
            </a:r>
            <a:endParaRPr lang="ru-RU" sz="1050" dirty="0">
              <a:ln w="10160">
                <a:solidFill>
                  <a:schemeClr val="bg1"/>
                </a:solidFill>
                <a:prstDash val="solid"/>
              </a:ln>
              <a:solidFill>
                <a:schemeClr val="bg1"/>
              </a:solidFill>
              <a:effectLst>
                <a:outerShdw blurRad="38100" dist="32000" dir="5400000" algn="tl">
                  <a:srgbClr val="000000">
                    <a:alpha val="30000"/>
                  </a:srgbClr>
                </a:outerShdw>
              </a:effectLst>
              <a:latin typeface="Proxima Nova Lt" pitchFamily="50" charset="0"/>
            </a:endParaRPr>
          </a:p>
        </p:txBody>
      </p:sp>
      <p:sp>
        <p:nvSpPr>
          <p:cNvPr id="12" name="Номер слайда 11"/>
          <p:cNvSpPr>
            <a:spLocks noGrp="1"/>
          </p:cNvSpPr>
          <p:nvPr>
            <p:ph type="sldNum" sz="quarter" idx="12"/>
          </p:nvPr>
        </p:nvSpPr>
        <p:spPr/>
        <p:txBody>
          <a:bodyPr/>
          <a:lstStyle/>
          <a:p>
            <a:fld id="{34AAB390-896A-4703-BE4C-2EDB5FA2DF14}" type="slidenum">
              <a:rPr lang="ru-RU" smtClean="0"/>
              <a:pPr/>
              <a:t>52</a:t>
            </a:fld>
            <a:endParaRPr lang="ru-R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troyan\Desktop\Без имени-1.jpg"/>
          <p:cNvPicPr>
            <a:picLocks noChangeAspect="1" noChangeArrowheads="1"/>
          </p:cNvPicPr>
          <p:nvPr/>
        </p:nvPicPr>
        <p:blipFill>
          <a:blip r:embed="rId2" cstate="print"/>
          <a:srcRect/>
          <a:stretch>
            <a:fillRect/>
          </a:stretch>
        </p:blipFill>
        <p:spPr bwMode="auto">
          <a:xfrm>
            <a:off x="0" y="5214951"/>
            <a:ext cx="6300738" cy="1643050"/>
          </a:xfrm>
          <a:prstGeom prst="rect">
            <a:avLst/>
          </a:prstGeom>
          <a:noFill/>
        </p:spPr>
      </p:pic>
      <p:sp>
        <p:nvSpPr>
          <p:cNvPr id="3" name="Прямоугольник 2"/>
          <p:cNvSpPr/>
          <p:nvPr/>
        </p:nvSpPr>
        <p:spPr>
          <a:xfrm>
            <a:off x="0" y="142852"/>
            <a:ext cx="9144000" cy="830997"/>
          </a:xfrm>
          <a:prstGeom prst="rect">
            <a:avLst/>
          </a:prstGeom>
        </p:spPr>
        <p:txBody>
          <a:bodyPr wrap="square">
            <a:spAutoFit/>
          </a:bodyPr>
          <a:lstStyle/>
          <a:p>
            <a:pPr algn="ctr"/>
            <a:r>
              <a:rPr lang="ru-RU" altLang="zh-CN" sz="2300" b="1" kern="0" dirty="0" smtClean="0">
                <a:solidFill>
                  <a:schemeClr val="tx1">
                    <a:lumMod val="65000"/>
                    <a:lumOff val="35000"/>
                  </a:schemeClr>
                </a:solidFill>
                <a:latin typeface="Times New Roman" pitchFamily="18" charset="0"/>
                <a:cs typeface="Times New Roman" pitchFamily="18" charset="0"/>
              </a:rPr>
              <a:t>Государственная программа «</a:t>
            </a:r>
            <a:r>
              <a:rPr lang="ru-RU" altLang="zh-CN" sz="2300" b="1" dirty="0" smtClean="0">
                <a:solidFill>
                  <a:schemeClr val="tx1">
                    <a:lumMod val="65000"/>
                    <a:lumOff val="35000"/>
                  </a:schemeClr>
                </a:solidFill>
                <a:latin typeface="Times New Roman" pitchFamily="18" charset="0"/>
                <a:cs typeface="Times New Roman" pitchFamily="18" charset="0"/>
              </a:rPr>
              <a:t>Р</a:t>
            </a:r>
            <a:r>
              <a:rPr lang="ru-RU" sz="2300" b="1" dirty="0" smtClean="0">
                <a:solidFill>
                  <a:schemeClr val="tx1">
                    <a:lumMod val="65000"/>
                    <a:lumOff val="35000"/>
                  </a:schemeClr>
                </a:solidFill>
                <a:latin typeface="Times New Roman" pitchFamily="18" charset="0"/>
                <a:cs typeface="Times New Roman" pitchFamily="18" charset="0"/>
              </a:rPr>
              <a:t>азвитие транспортной системы Амурской области</a:t>
            </a:r>
            <a:r>
              <a:rPr lang="ru-RU" altLang="zh-CN" sz="2300" b="1" kern="0" dirty="0" smtClean="0">
                <a:solidFill>
                  <a:schemeClr val="tx1">
                    <a:lumMod val="65000"/>
                    <a:lumOff val="35000"/>
                  </a:schemeClr>
                </a:solidFill>
                <a:latin typeface="Times New Roman" pitchFamily="18" charset="0"/>
                <a:cs typeface="Times New Roman" pitchFamily="18" charset="0"/>
              </a:rPr>
              <a:t>»</a:t>
            </a:r>
            <a:endParaRPr lang="ru-RU" sz="2300" b="1" dirty="0">
              <a:solidFill>
                <a:schemeClr val="tx1">
                  <a:lumMod val="65000"/>
                  <a:lumOff val="35000"/>
                </a:schemeClr>
              </a:solidFill>
              <a:latin typeface="Times New Roman" pitchFamily="18" charset="0"/>
              <a:cs typeface="Times New Roman" pitchFamily="18" charset="0"/>
            </a:endParaRPr>
          </a:p>
        </p:txBody>
      </p:sp>
      <p:sp>
        <p:nvSpPr>
          <p:cNvPr id="5" name="Прямоугольник 4"/>
          <p:cNvSpPr/>
          <p:nvPr/>
        </p:nvSpPr>
        <p:spPr>
          <a:xfrm>
            <a:off x="3357554" y="971306"/>
            <a:ext cx="5643602" cy="1600438"/>
          </a:xfrm>
          <a:prstGeom prst="rect">
            <a:avLst/>
          </a:prstGeom>
          <a:noFill/>
          <a:ln w="31750">
            <a:gradFill flip="none" rotWithShape="1">
              <a:gsLst>
                <a:gs pos="0">
                  <a:srgbClr val="FFFF00"/>
                </a:gs>
                <a:gs pos="30000">
                  <a:srgbClr val="66008F"/>
                </a:gs>
                <a:gs pos="64999">
                  <a:srgbClr val="BA0066"/>
                </a:gs>
                <a:gs pos="89999">
                  <a:srgbClr val="FF0000"/>
                </a:gs>
                <a:gs pos="100000">
                  <a:srgbClr val="FF8200"/>
                </a:gs>
              </a:gsLst>
              <a:path path="circle">
                <a:fillToRect l="100000" t="100000"/>
              </a:path>
              <a:tileRect r="-100000" b="-100000"/>
            </a:gra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1400" b="1" i="1" dirty="0" smtClean="0">
                <a:ln>
                  <a:solidFill>
                    <a:schemeClr val="tx2">
                      <a:lumMod val="60000"/>
                      <a:lumOff val="40000"/>
                    </a:schemeClr>
                  </a:solidFill>
                </a:ln>
                <a:latin typeface="Proxima Nova Lt" pitchFamily="50" charset="0"/>
                <a:cs typeface="Times New Roman" pitchFamily="18" charset="0"/>
              </a:rPr>
              <a:t>Цель программы</a:t>
            </a:r>
            <a:r>
              <a:rPr lang="ru-RU" sz="1400" b="1" dirty="0" smtClean="0">
                <a:ln>
                  <a:solidFill>
                    <a:schemeClr val="tx2">
                      <a:lumMod val="60000"/>
                      <a:lumOff val="40000"/>
                    </a:schemeClr>
                  </a:solidFill>
                </a:ln>
                <a:latin typeface="Proxima Nova Lt" pitchFamily="50" charset="0"/>
                <a:cs typeface="Times New Roman" pitchFamily="18" charset="0"/>
              </a:rPr>
              <a:t>:</a:t>
            </a:r>
            <a:r>
              <a:rPr lang="ru-RU" sz="1400" dirty="0"/>
              <a:t> </a:t>
            </a:r>
            <a:r>
              <a:rPr lang="ru-RU" sz="1400" dirty="0">
                <a:latin typeface="Times New Roman" pitchFamily="18" charset="0"/>
                <a:cs typeface="Times New Roman" pitchFamily="18" charset="0"/>
              </a:rPr>
              <a:t>Обеспечение транспортной доступности населенных пунктов области, увеличение доли автомобильных дорог, соответствующих нормативным требованиям и потребностям населения и экономики Амурской области в качественных, доступных и безопасных услугах на автомобильном, железнодорожном, воздушном и водном видах транспорта</a:t>
            </a:r>
          </a:p>
          <a:p>
            <a:pPr algn="just"/>
            <a:endParaRPr lang="ru-RU" sz="1400" dirty="0" smtClean="0">
              <a:latin typeface="Proxima Nova Lt" pitchFamily="50" charset="0"/>
              <a:ea typeface="Calibri" pitchFamily="34" charset="0"/>
              <a:cs typeface="Times New Roman" pitchFamily="18" charset="0"/>
            </a:endParaRPr>
          </a:p>
        </p:txBody>
      </p:sp>
      <p:sp>
        <p:nvSpPr>
          <p:cNvPr id="6" name="Прямоугольник 5"/>
          <p:cNvSpPr/>
          <p:nvPr/>
        </p:nvSpPr>
        <p:spPr>
          <a:xfrm>
            <a:off x="2929651" y="2643182"/>
            <a:ext cx="6357257" cy="307777"/>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lIns="0">
            <a:spAutoFit/>
          </a:bodyPr>
          <a:lstStyle/>
          <a:p>
            <a:pPr lvl="1" algn="ctr" fontAlgn="base">
              <a:spcBef>
                <a:spcPct val="0"/>
              </a:spcBef>
              <a:spcAft>
                <a:spcPct val="0"/>
              </a:spcAft>
            </a:pPr>
            <a:r>
              <a:rPr lang="ru-RU" sz="1400" dirty="0" smtClean="0">
                <a:ln>
                  <a:solidFill>
                    <a:schemeClr val="tx1"/>
                  </a:solidFill>
                </a:ln>
                <a:solidFill>
                  <a:schemeClr val="tx1"/>
                </a:solidFill>
                <a:latin typeface="Times New Roman" pitchFamily="18" charset="0"/>
                <a:ea typeface="Calibri" pitchFamily="34" charset="0"/>
                <a:cs typeface="Times New Roman" pitchFamily="18" charset="0"/>
              </a:rPr>
              <a:t>Финансовое обеспечение программы  - 4977,0 </a:t>
            </a:r>
            <a:r>
              <a:rPr lang="ru-RU" sz="1400" b="1" dirty="0" smtClean="0">
                <a:ln w="12700">
                  <a:solidFill>
                    <a:srgbClr val="0070C0"/>
                  </a:solidFill>
                  <a:prstDash val="solid"/>
                </a:ln>
                <a:solidFill>
                  <a:schemeClr val="tx1"/>
                </a:solidFill>
                <a:effectLst>
                  <a:outerShdw blurRad="41275" dist="20320" dir="1800000" algn="tl" rotWithShape="0">
                    <a:srgbClr val="000000">
                      <a:alpha val="40000"/>
                    </a:srgbClr>
                  </a:outerShdw>
                </a:effectLst>
                <a:latin typeface="Times New Roman" pitchFamily="18" charset="0"/>
                <a:ea typeface="Calibri" pitchFamily="34" charset="0"/>
                <a:cs typeface="Times New Roman" pitchFamily="18" charset="0"/>
              </a:rPr>
              <a:t>млн.рублей</a:t>
            </a:r>
          </a:p>
        </p:txBody>
      </p:sp>
      <p:graphicFrame>
        <p:nvGraphicFramePr>
          <p:cNvPr id="9" name="Диаграмма 8"/>
          <p:cNvGraphicFramePr/>
          <p:nvPr/>
        </p:nvGraphicFramePr>
        <p:xfrm>
          <a:off x="0" y="785794"/>
          <a:ext cx="3643306" cy="4643470"/>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9"/>
          <p:cNvSpPr/>
          <p:nvPr/>
        </p:nvSpPr>
        <p:spPr>
          <a:xfrm>
            <a:off x="4429124" y="3071810"/>
            <a:ext cx="2786079" cy="60939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tabLst>
                <a:tab pos="1974850" algn="l"/>
              </a:tabLst>
            </a:pPr>
            <a:r>
              <a:rPr lang="ru-RU" sz="1400" b="1" spc="-20" dirty="0" smtClean="0">
                <a:solidFill>
                  <a:srgbClr val="000000"/>
                </a:solidFill>
                <a:latin typeface="Times New Roman" pitchFamily="18" charset="0"/>
                <a:cs typeface="Times New Roman" pitchFamily="18" charset="0"/>
              </a:rPr>
              <a:t>Транспортная подвижность населения, тыс. пасс./км на 1 жителя области</a:t>
            </a:r>
          </a:p>
        </p:txBody>
      </p:sp>
      <p:sp>
        <p:nvSpPr>
          <p:cNvPr id="12" name="Прямоугольник 11"/>
          <p:cNvSpPr/>
          <p:nvPr/>
        </p:nvSpPr>
        <p:spPr>
          <a:xfrm>
            <a:off x="7291406" y="3390892"/>
            <a:ext cx="360000" cy="227022"/>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13" name="Прямоугольник 12"/>
          <p:cNvSpPr/>
          <p:nvPr/>
        </p:nvSpPr>
        <p:spPr>
          <a:xfrm>
            <a:off x="7291406" y="3122610"/>
            <a:ext cx="360000" cy="226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14" name="Прямоугольник 13"/>
          <p:cNvSpPr/>
          <p:nvPr/>
        </p:nvSpPr>
        <p:spPr>
          <a:xfrm>
            <a:off x="7215206" y="3090446"/>
            <a:ext cx="599844"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2,88</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15" name="Прямоугольник 14"/>
          <p:cNvSpPr/>
          <p:nvPr/>
        </p:nvSpPr>
        <p:spPr>
          <a:xfrm>
            <a:off x="7213643" y="3344862"/>
            <a:ext cx="554960"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2,9</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19" name="Прямоугольник 18"/>
          <p:cNvSpPr/>
          <p:nvPr/>
        </p:nvSpPr>
        <p:spPr>
          <a:xfrm>
            <a:off x="3857619" y="3714752"/>
            <a:ext cx="3357587" cy="62017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b="1" spc="-20" dirty="0" smtClean="0">
                <a:solidFill>
                  <a:srgbClr val="000000"/>
                </a:solidFill>
                <a:latin typeface="Times New Roman" pitchFamily="18" charset="0"/>
                <a:cs typeface="Times New Roman" pitchFamily="18" charset="0"/>
              </a:rPr>
              <a:t>Доля населения области, обеспеченного услугами транспорта общего пользования</a:t>
            </a:r>
            <a:r>
              <a:rPr lang="ru-RU" sz="1400" b="1" spc="-20" dirty="0" smtClean="0">
                <a:solidFill>
                  <a:srgbClr val="000000"/>
                </a:solidFill>
                <a:latin typeface="Proxima Nova Lt" pitchFamily="50" charset="0"/>
              </a:rPr>
              <a:t>, %</a:t>
            </a:r>
          </a:p>
        </p:txBody>
      </p:sp>
      <p:sp>
        <p:nvSpPr>
          <p:cNvPr id="20" name="Прямоугольник 19"/>
          <p:cNvSpPr/>
          <p:nvPr/>
        </p:nvSpPr>
        <p:spPr>
          <a:xfrm>
            <a:off x="7429520" y="6286520"/>
            <a:ext cx="714380"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100" dirty="0" smtClean="0">
                <a:latin typeface="Proxima Nova Lt" pitchFamily="50" charset="0"/>
                <a:cs typeface="Times New Roman" pitchFamily="18" charset="0"/>
              </a:rPr>
              <a:t>2018 план</a:t>
            </a:r>
            <a:endParaRPr lang="ru-RU" sz="1100" dirty="0">
              <a:latin typeface="Proxima Nova Lt" pitchFamily="50" charset="0"/>
              <a:cs typeface="Times New Roman" pitchFamily="18" charset="0"/>
            </a:endParaRPr>
          </a:p>
        </p:txBody>
      </p:sp>
      <p:sp>
        <p:nvSpPr>
          <p:cNvPr id="21" name="Прямоугольник 20"/>
          <p:cNvSpPr/>
          <p:nvPr/>
        </p:nvSpPr>
        <p:spPr>
          <a:xfrm>
            <a:off x="8286776" y="6286520"/>
            <a:ext cx="714380" cy="500074"/>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ru-RU" dirty="0" smtClean="0">
                <a:latin typeface="Proxima Nova Lt" pitchFamily="50" charset="0"/>
                <a:cs typeface="Times New Roman" pitchFamily="18" charset="0"/>
              </a:rPr>
              <a:t>2018  факт</a:t>
            </a:r>
            <a:endParaRPr lang="ru-RU" dirty="0">
              <a:latin typeface="Proxima Nova Lt" pitchFamily="50" charset="0"/>
              <a:cs typeface="Times New Roman" pitchFamily="18" charset="0"/>
            </a:endParaRPr>
          </a:p>
        </p:txBody>
      </p:sp>
      <p:sp>
        <p:nvSpPr>
          <p:cNvPr id="22" name="Прямоугольник 21"/>
          <p:cNvSpPr/>
          <p:nvPr/>
        </p:nvSpPr>
        <p:spPr>
          <a:xfrm>
            <a:off x="7286644" y="4071942"/>
            <a:ext cx="852494" cy="191468"/>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23" name="Прямоугольник 22"/>
          <p:cNvSpPr/>
          <p:nvPr/>
        </p:nvSpPr>
        <p:spPr>
          <a:xfrm>
            <a:off x="7291406" y="3748082"/>
            <a:ext cx="745200" cy="226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24" name="Прямоугольник 23"/>
          <p:cNvSpPr/>
          <p:nvPr/>
        </p:nvSpPr>
        <p:spPr>
          <a:xfrm>
            <a:off x="7219968" y="3697282"/>
            <a:ext cx="569130"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97,8</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25" name="Прямоугольник 24"/>
          <p:cNvSpPr/>
          <p:nvPr/>
        </p:nvSpPr>
        <p:spPr>
          <a:xfrm>
            <a:off x="7429520" y="3983034"/>
            <a:ext cx="1029285" cy="338554"/>
          </a:xfrm>
          <a:prstGeom prst="rect">
            <a:avLst/>
          </a:prstGeom>
        </p:spPr>
        <p:txBody>
          <a:bodyPr wrap="squar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98,4</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26" name="Прямоугольник 25"/>
          <p:cNvSpPr/>
          <p:nvPr/>
        </p:nvSpPr>
        <p:spPr>
          <a:xfrm>
            <a:off x="5072065" y="4447776"/>
            <a:ext cx="2143141" cy="26468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b="1" spc="-20" dirty="0" smtClean="0">
                <a:solidFill>
                  <a:srgbClr val="000000"/>
                </a:solidFill>
                <a:latin typeface="Times New Roman" pitchFamily="18" charset="0"/>
                <a:cs typeface="Times New Roman" pitchFamily="18" charset="0"/>
              </a:rPr>
              <a:t>Количество ДТП, ед</a:t>
            </a:r>
            <a:r>
              <a:rPr lang="ru-RU" sz="1400" b="1" spc="-20" dirty="0" smtClean="0">
                <a:solidFill>
                  <a:srgbClr val="000000"/>
                </a:solidFill>
                <a:latin typeface="Proxima Nova Lt" pitchFamily="50" charset="0"/>
              </a:rPr>
              <a:t>.</a:t>
            </a:r>
          </a:p>
        </p:txBody>
      </p:sp>
      <p:sp>
        <p:nvSpPr>
          <p:cNvPr id="27" name="Прямоугольник 26"/>
          <p:cNvSpPr/>
          <p:nvPr/>
        </p:nvSpPr>
        <p:spPr>
          <a:xfrm>
            <a:off x="7291406" y="4630960"/>
            <a:ext cx="1620000" cy="226800"/>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28" name="Прямоугольник 27"/>
          <p:cNvSpPr/>
          <p:nvPr/>
        </p:nvSpPr>
        <p:spPr>
          <a:xfrm>
            <a:off x="7291406" y="4355692"/>
            <a:ext cx="1423998" cy="21631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29" name="Прямоугольник 28"/>
          <p:cNvSpPr/>
          <p:nvPr/>
        </p:nvSpPr>
        <p:spPr>
          <a:xfrm>
            <a:off x="7219968" y="4304892"/>
            <a:ext cx="67839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1190</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0" name="Прямоугольник 29"/>
          <p:cNvSpPr/>
          <p:nvPr/>
        </p:nvSpPr>
        <p:spPr>
          <a:xfrm>
            <a:off x="8361237" y="4590644"/>
            <a:ext cx="67839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1211</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1" name="Прямоугольник 30"/>
          <p:cNvSpPr/>
          <p:nvPr/>
        </p:nvSpPr>
        <p:spPr>
          <a:xfrm>
            <a:off x="3857619" y="4930649"/>
            <a:ext cx="3357587" cy="44781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b="1" spc="-20" dirty="0" smtClean="0">
                <a:solidFill>
                  <a:srgbClr val="000000"/>
                </a:solidFill>
                <a:latin typeface="Times New Roman" pitchFamily="18" charset="0"/>
                <a:cs typeface="Times New Roman" pitchFamily="18" charset="0"/>
              </a:rPr>
              <a:t>Число лиц, погибших в </a:t>
            </a:r>
            <a:r>
              <a:rPr lang="ru-RU" sz="1400" b="1" spc="-20" dirty="0" err="1" smtClean="0">
                <a:solidFill>
                  <a:srgbClr val="000000"/>
                </a:solidFill>
                <a:latin typeface="Times New Roman" pitchFamily="18" charset="0"/>
                <a:cs typeface="Times New Roman" pitchFamily="18" charset="0"/>
              </a:rPr>
              <a:t>дорожно</a:t>
            </a:r>
            <a:r>
              <a:rPr lang="ru-RU" sz="1400" b="1" spc="-20" dirty="0" smtClean="0">
                <a:solidFill>
                  <a:srgbClr val="000000"/>
                </a:solidFill>
                <a:latin typeface="Times New Roman" pitchFamily="18" charset="0"/>
                <a:cs typeface="Times New Roman" pitchFamily="18" charset="0"/>
              </a:rPr>
              <a:t> - транспортных происшествиях, чел</a:t>
            </a:r>
            <a:r>
              <a:rPr lang="ru-RU" sz="1400" b="1" spc="-20" dirty="0" smtClean="0">
                <a:solidFill>
                  <a:srgbClr val="000000"/>
                </a:solidFill>
                <a:latin typeface="Proxima Nova Lt" pitchFamily="50" charset="0"/>
              </a:rPr>
              <a:t>.</a:t>
            </a:r>
          </a:p>
        </p:txBody>
      </p:sp>
      <p:sp>
        <p:nvSpPr>
          <p:cNvPr id="32" name="Прямоугольник 31"/>
          <p:cNvSpPr/>
          <p:nvPr/>
        </p:nvSpPr>
        <p:spPr>
          <a:xfrm>
            <a:off x="7291406" y="5255266"/>
            <a:ext cx="709618" cy="245436"/>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33" name="Прямоугольник 32"/>
          <p:cNvSpPr/>
          <p:nvPr/>
        </p:nvSpPr>
        <p:spPr>
          <a:xfrm>
            <a:off x="7291406" y="4979998"/>
            <a:ext cx="709618" cy="2349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34" name="Прямоугольник 33"/>
          <p:cNvSpPr/>
          <p:nvPr/>
        </p:nvSpPr>
        <p:spPr>
          <a:xfrm>
            <a:off x="7219968" y="4929198"/>
            <a:ext cx="554960"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136</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5" name="Прямоугольник 34"/>
          <p:cNvSpPr/>
          <p:nvPr/>
        </p:nvSpPr>
        <p:spPr>
          <a:xfrm>
            <a:off x="7500959" y="5214950"/>
            <a:ext cx="642942" cy="338554"/>
          </a:xfrm>
          <a:prstGeom prst="rect">
            <a:avLst/>
          </a:prstGeom>
        </p:spPr>
        <p:txBody>
          <a:bodyPr wrap="squar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136</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6" name="Прямоугольник 35"/>
          <p:cNvSpPr/>
          <p:nvPr/>
        </p:nvSpPr>
        <p:spPr>
          <a:xfrm>
            <a:off x="7286644" y="5847408"/>
            <a:ext cx="576000" cy="226800"/>
          </a:xfrm>
          <a:prstGeom prst="rect">
            <a:avLst/>
          </a:prstGeom>
        </p:spPr>
        <p:style>
          <a:lnRef idx="1">
            <a:schemeClr val="accent4"/>
          </a:lnRef>
          <a:fillRef idx="2">
            <a:schemeClr val="accent4"/>
          </a:fillRef>
          <a:effectRef idx="1">
            <a:schemeClr val="accent4"/>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ru-RU">
              <a:latin typeface="Proxima Nova Lt" pitchFamily="50" charset="0"/>
            </a:endParaRPr>
          </a:p>
        </p:txBody>
      </p:sp>
      <p:sp>
        <p:nvSpPr>
          <p:cNvPr id="37" name="Прямоугольник 36"/>
          <p:cNvSpPr/>
          <p:nvPr/>
        </p:nvSpPr>
        <p:spPr>
          <a:xfrm>
            <a:off x="7286644" y="5572140"/>
            <a:ext cx="571504" cy="21431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latin typeface="Proxima Nova Lt" pitchFamily="50" charset="0"/>
            </a:endParaRPr>
          </a:p>
        </p:txBody>
      </p:sp>
      <p:sp>
        <p:nvSpPr>
          <p:cNvPr id="38" name="Прямоугольник 37"/>
          <p:cNvSpPr/>
          <p:nvPr/>
        </p:nvSpPr>
        <p:spPr>
          <a:xfrm>
            <a:off x="7215206" y="5519338"/>
            <a:ext cx="67839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16,3</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39" name="Прямоугольник 38"/>
          <p:cNvSpPr/>
          <p:nvPr/>
        </p:nvSpPr>
        <p:spPr>
          <a:xfrm>
            <a:off x="7312044" y="5805090"/>
            <a:ext cx="678391" cy="338554"/>
          </a:xfrm>
          <a:prstGeom prst="rect">
            <a:avLst/>
          </a:prstGeom>
        </p:spPr>
        <p:txBody>
          <a:bodyPr wrap="none">
            <a:spAutoFit/>
          </a:bodyPr>
          <a:lstStyle/>
          <a:p>
            <a:pPr fontAlgn="t">
              <a:tabLst>
                <a:tab pos="1974850" algn="l"/>
              </a:tabLst>
            </a:pPr>
            <a:r>
              <a:rPr lang="ru-RU" sz="1600" b="1" dirty="0" smtClean="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rPr>
              <a:t>16,3</a:t>
            </a:r>
            <a:endParaRPr lang="ru-RU" sz="1600" b="1" i="0" u="none" strike="noStrike" dirty="0">
              <a:ln w="12700">
                <a:solidFill>
                  <a:schemeClr val="tx1">
                    <a:lumMod val="65000"/>
                    <a:lumOff val="35000"/>
                  </a:schemeClr>
                </a:solidFill>
                <a:prstDash val="solid"/>
              </a:ln>
              <a:effectLst>
                <a:outerShdw blurRad="41275" dist="20320" dir="1800000" algn="tl" rotWithShape="0">
                  <a:srgbClr val="000000">
                    <a:alpha val="40000"/>
                  </a:srgbClr>
                </a:outerShdw>
              </a:effectLst>
              <a:latin typeface="Proxima Nova Lt" pitchFamily="50" charset="0"/>
            </a:endParaRPr>
          </a:p>
        </p:txBody>
      </p:sp>
      <p:sp>
        <p:nvSpPr>
          <p:cNvPr id="40" name="Прямоугольник 39"/>
          <p:cNvSpPr/>
          <p:nvPr/>
        </p:nvSpPr>
        <p:spPr>
          <a:xfrm>
            <a:off x="3428992" y="5429264"/>
            <a:ext cx="3786215" cy="96488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r" fontAlgn="t">
              <a:lnSpc>
                <a:spcPct val="80000"/>
              </a:lnSpc>
            </a:pPr>
            <a:r>
              <a:rPr lang="ru-RU" sz="1400" b="1" spc="-20" dirty="0" smtClean="0">
                <a:solidFill>
                  <a:srgbClr val="000000"/>
                </a:solidFill>
                <a:latin typeface="Times New Roman" pitchFamily="18" charset="0"/>
                <a:cs typeface="Times New Roman" pitchFamily="18" charset="0"/>
              </a:rPr>
              <a:t>Протяженность автомобильных дорог общего пользования федерального значения, регионального или межмуниципального значения, местного значения в Амурской области, тыс. км</a:t>
            </a:r>
          </a:p>
        </p:txBody>
      </p:sp>
    </p:spTree>
    <p:extLst>
      <p:ext uri="{BB962C8B-B14F-4D97-AF65-F5344CB8AC3E}">
        <p14:creationId xmlns:p14="http://schemas.microsoft.com/office/powerpoint/2010/main" val="28534347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24"/>
            <a:ext cx="9144000" cy="1015663"/>
          </a:xfrm>
          <a:prstGeom prst="rect">
            <a:avLst/>
          </a:prstGeom>
        </p:spPr>
        <p:txBody>
          <a:bodyPr wrap="square">
            <a:spAutoFit/>
          </a:bodyPr>
          <a:lstStyle/>
          <a:p>
            <a:pPr algn="ctr"/>
            <a:r>
              <a:rPr lang="ru-RU" sz="2000" b="1" dirty="0" smtClean="0">
                <a:solidFill>
                  <a:schemeClr val="tx1">
                    <a:lumMod val="65000"/>
                    <a:lumOff val="35000"/>
                  </a:schemeClr>
                </a:solidFill>
                <a:latin typeface="Times New Roman" pitchFamily="18" charset="0"/>
                <a:cs typeface="Times New Roman" pitchFamily="18" charset="0"/>
              </a:rPr>
              <a:t>Предоставление  субсидий бюджетам муниципальных образований области на осуществление дорожной деятельности в отношении автомобильных дорог местного значения и сооружений на них</a:t>
            </a:r>
            <a:endParaRPr lang="ru-RU" sz="2000" b="1" dirty="0">
              <a:solidFill>
                <a:schemeClr val="tx1">
                  <a:lumMod val="65000"/>
                  <a:lumOff val="35000"/>
                </a:schemeClr>
              </a:solidFill>
              <a:latin typeface="Times New Roman" pitchFamily="18" charset="0"/>
              <a:cs typeface="Times New Roman" pitchFamily="18" charset="0"/>
            </a:endParaRPr>
          </a:p>
        </p:txBody>
      </p:sp>
      <p:graphicFrame>
        <p:nvGraphicFramePr>
          <p:cNvPr id="10" name="Таблица 9"/>
          <p:cNvGraphicFramePr>
            <a:graphicFrameLocks noGrp="1"/>
          </p:cNvGraphicFramePr>
          <p:nvPr/>
        </p:nvGraphicFramePr>
        <p:xfrm>
          <a:off x="0" y="3000372"/>
          <a:ext cx="9144000" cy="500066"/>
        </p:xfrm>
        <a:graphic>
          <a:graphicData uri="http://schemas.openxmlformats.org/drawingml/2006/table">
            <a:tbl>
              <a:tblPr>
                <a:tableStyleId>{2D5ABB26-0587-4C30-8999-92F81FD0307C}</a:tableStyleId>
              </a:tblPr>
              <a:tblGrid>
                <a:gridCol w="4870488"/>
                <a:gridCol w="4273512"/>
              </a:tblGrid>
              <a:tr h="500066">
                <a:tc>
                  <a:txBody>
                    <a:bodyPr/>
                    <a:lstStyle/>
                    <a:p>
                      <a:pPr algn="ctr" fontAlgn="ctr"/>
                      <a:r>
                        <a:rPr lang="ru-RU" sz="1600" u="none" strike="noStrike" dirty="0" smtClean="0">
                          <a:latin typeface="Times New Roman" pitchFamily="18" charset="0"/>
                          <a:cs typeface="Times New Roman" pitchFamily="18" charset="0"/>
                        </a:rPr>
                        <a:t>Субсидии </a:t>
                      </a:r>
                      <a:r>
                        <a:rPr lang="ru-RU" sz="1600" u="none" strike="noStrike" baseline="0" dirty="0" smtClean="0">
                          <a:latin typeface="Times New Roman" pitchFamily="18" charset="0"/>
                          <a:cs typeface="Times New Roman" pitchFamily="18" charset="0"/>
                        </a:rPr>
                        <a:t> используются на:</a:t>
                      </a:r>
                      <a:endParaRPr lang="ru-RU" sz="1600" b="1" i="0" u="none" strike="noStrike" dirty="0">
                        <a:latin typeface="Times New Roman" pitchFamily="18" charset="0"/>
                        <a:cs typeface="Times New Roman" pitchFamily="18" charset="0"/>
                      </a:endParaRPr>
                    </a:p>
                  </a:txBody>
                  <a:tcPr marL="9525" marR="9525" marT="9525" marB="0" anchor="ctr"/>
                </a:tc>
                <a:tc>
                  <a:txBody>
                    <a:bodyPr/>
                    <a:lstStyle/>
                    <a:p>
                      <a:pPr algn="ctr" fontAlgn="b"/>
                      <a:r>
                        <a:rPr lang="ru-RU" sz="1600" u="none" strike="noStrike" dirty="0">
                          <a:latin typeface="Times New Roman" pitchFamily="18" charset="0"/>
                          <a:cs typeface="Times New Roman" pitchFamily="18" charset="0"/>
                        </a:rPr>
                        <a:t>Наименование показателя и его фактическое исполнение в </a:t>
                      </a:r>
                      <a:r>
                        <a:rPr lang="ru-RU" sz="1600" u="none" strike="noStrike" dirty="0" smtClean="0">
                          <a:latin typeface="Times New Roman" pitchFamily="18" charset="0"/>
                          <a:cs typeface="Times New Roman" pitchFamily="18" charset="0"/>
                        </a:rPr>
                        <a:t>2018</a:t>
                      </a:r>
                      <a:r>
                        <a:rPr lang="ru-RU" sz="1600" u="none" strike="noStrike" baseline="0" dirty="0" smtClean="0">
                          <a:latin typeface="Times New Roman" pitchFamily="18" charset="0"/>
                          <a:cs typeface="Times New Roman" pitchFamily="18" charset="0"/>
                        </a:rPr>
                        <a:t> </a:t>
                      </a:r>
                      <a:r>
                        <a:rPr lang="ru-RU" sz="1600" u="none" strike="noStrike" dirty="0" smtClean="0">
                          <a:latin typeface="Times New Roman" pitchFamily="18" charset="0"/>
                          <a:cs typeface="Times New Roman" pitchFamily="18" charset="0"/>
                        </a:rPr>
                        <a:t>году </a:t>
                      </a:r>
                      <a:endParaRPr lang="ru-RU" sz="1600" b="1" i="0" u="none" strike="noStrike" dirty="0">
                        <a:solidFill>
                          <a:schemeClr val="tx1"/>
                        </a:solidFill>
                        <a:latin typeface="Times New Roman" pitchFamily="18" charset="0"/>
                        <a:cs typeface="Times New Roman" pitchFamily="18" charset="0"/>
                      </a:endParaRPr>
                    </a:p>
                  </a:txBody>
                  <a:tcPr marL="9525" marR="9525" marT="9525" marB="0" anchor="b"/>
                </a:tc>
              </a:tr>
            </a:tbl>
          </a:graphicData>
        </a:graphic>
      </p:graphicFrame>
      <p:graphicFrame>
        <p:nvGraphicFramePr>
          <p:cNvPr id="11" name="Таблица 10"/>
          <p:cNvGraphicFramePr>
            <a:graphicFrameLocks noGrp="1"/>
          </p:cNvGraphicFramePr>
          <p:nvPr/>
        </p:nvGraphicFramePr>
        <p:xfrm>
          <a:off x="142844" y="3566487"/>
          <a:ext cx="8858312" cy="2981762"/>
        </p:xfrm>
        <a:graphic>
          <a:graphicData uri="http://schemas.openxmlformats.org/drawingml/2006/table">
            <a:tbl>
              <a:tblPr>
                <a:tableStyleId>{616DA210-FB5B-4158-B5E0-FEB733F419BA}</a:tableStyleId>
              </a:tblPr>
              <a:tblGrid>
                <a:gridCol w="1143008"/>
                <a:gridCol w="4003396"/>
                <a:gridCol w="3711908"/>
              </a:tblGrid>
              <a:tr h="678233">
                <a:tc>
                  <a:txBody>
                    <a:bodyPr/>
                    <a:lstStyle/>
                    <a:p>
                      <a:pPr algn="ctr" fontAlgn="ctr"/>
                      <a:r>
                        <a:rPr lang="ru-RU" sz="1600" b="1" u="none" strike="noStrike" dirty="0" smtClean="0">
                          <a:ln>
                            <a:solidFill>
                              <a:srgbClr val="0070C0"/>
                            </a:solidFill>
                          </a:ln>
                          <a:solidFill>
                            <a:schemeClr val="tx1"/>
                          </a:solidFill>
                          <a:latin typeface="Proxima Nova Lt" pitchFamily="50" charset="0"/>
                        </a:rPr>
                        <a:t>313,7</a:t>
                      </a:r>
                      <a:r>
                        <a:rPr lang="ru-RU" sz="1600" b="1" u="none" strike="noStrike" baseline="0" dirty="0" smtClean="0">
                          <a:ln>
                            <a:solidFill>
                              <a:srgbClr val="0070C0"/>
                            </a:solidFill>
                          </a:ln>
                          <a:solidFill>
                            <a:schemeClr val="tx1"/>
                          </a:solidFill>
                          <a:latin typeface="Proxima Nova Lt" pitchFamily="50" charset="0"/>
                        </a:rPr>
                        <a:t> </a:t>
                      </a:r>
                      <a:r>
                        <a:rPr lang="ru-RU" sz="1600" b="1" u="none" strike="noStrike" dirty="0" err="1" smtClean="0">
                          <a:ln>
                            <a:solidFill>
                              <a:srgbClr val="0070C0"/>
                            </a:solidFill>
                          </a:ln>
                          <a:solidFill>
                            <a:schemeClr val="tx1"/>
                          </a:solidFill>
                          <a:latin typeface="Proxima Nova Lt" pitchFamily="50" charset="0"/>
                        </a:rPr>
                        <a:t>млн.руб</a:t>
                      </a:r>
                      <a:endParaRPr lang="ru-RU" sz="1600" b="1" i="0" u="none" strike="noStrike" dirty="0">
                        <a:ln>
                          <a:solidFill>
                            <a:srgbClr val="0070C0"/>
                          </a:solidFill>
                        </a:ln>
                        <a:solidFill>
                          <a:schemeClr val="tx1"/>
                        </a:solidFill>
                        <a:latin typeface="Proxima Nova Lt" pitchFamily="50" charset="0"/>
                      </a:endParaRPr>
                    </a:p>
                  </a:txBody>
                  <a:tcPr marL="5093" marR="5093" marT="5093" marB="0" anchor="ctr">
                    <a:noFill/>
                  </a:tcPr>
                </a:tc>
                <a:tc>
                  <a:txBody>
                    <a:bodyPr/>
                    <a:lstStyle/>
                    <a:p>
                      <a:pPr marL="88900" marR="0" indent="0" algn="l" defTabSz="914400" rtl="0" eaLnBrk="1" fontAlgn="ctr" latinLnBrk="0" hangingPunct="1">
                        <a:lnSpc>
                          <a:spcPct val="100000"/>
                        </a:lnSpc>
                        <a:spcBef>
                          <a:spcPts val="0"/>
                        </a:spcBef>
                        <a:spcAft>
                          <a:spcPts val="0"/>
                        </a:spcAft>
                        <a:buClrTx/>
                        <a:buSzTx/>
                        <a:buFontTx/>
                        <a:buNone/>
                        <a:tabLst/>
                        <a:defRPr/>
                      </a:pPr>
                      <a:r>
                        <a:rPr lang="ru-RU" sz="1400" kern="1200" baseline="0" dirty="0" smtClean="0">
                          <a:latin typeface="Times New Roman" pitchFamily="18" charset="0"/>
                          <a:cs typeface="Times New Roman" pitchFamily="18" charset="0"/>
                        </a:rPr>
                        <a:t>Приведение в нормативное состояние автомобильных дорог местного значения муниципального района</a:t>
                      </a:r>
                      <a:endParaRPr lang="ru-RU" sz="1400" kern="1200" baseline="0" dirty="0" smtClean="0">
                        <a:solidFill>
                          <a:schemeClr val="tx1"/>
                        </a:solidFill>
                        <a:latin typeface="Times New Roman" pitchFamily="18" charset="0"/>
                        <a:ea typeface="+mn-ea"/>
                        <a:cs typeface="Times New Roman" pitchFamily="18" charset="0"/>
                      </a:endParaRPr>
                    </a:p>
                  </a:txBody>
                  <a:tcPr marL="5093" marR="5093" marT="5093" marB="0" anchor="ctr">
                    <a:noFill/>
                  </a:tcPr>
                </a:tc>
                <a:tc rowSpan="4">
                  <a:txBody>
                    <a:bodyPr/>
                    <a:lstStyle/>
                    <a:p>
                      <a:pPr marL="177800" indent="0" algn="l">
                        <a:lnSpc>
                          <a:spcPct val="80000"/>
                        </a:lnSpc>
                        <a:buFontTx/>
                        <a:buChar char="-"/>
                      </a:pPr>
                      <a:r>
                        <a:rPr lang="ru-RU" sz="1200" kern="1200" dirty="0" smtClean="0">
                          <a:latin typeface="Times New Roman" pitchFamily="18" charset="0"/>
                          <a:cs typeface="Times New Roman" pitchFamily="18" charset="0"/>
                        </a:rPr>
                        <a:t> </a:t>
                      </a:r>
                      <a:r>
                        <a:rPr lang="ru-RU" sz="1200" b="0" kern="1200" dirty="0" smtClean="0">
                          <a:latin typeface="Times New Roman" pitchFamily="18" charset="0"/>
                          <a:cs typeface="Times New Roman" pitchFamily="18" charset="0"/>
                        </a:rPr>
                        <a:t>приведено в нормативное</a:t>
                      </a:r>
                      <a:r>
                        <a:rPr lang="ru-RU" sz="1200" b="0" kern="1200" baseline="0" dirty="0" smtClean="0">
                          <a:latin typeface="Times New Roman" pitchFamily="18" charset="0"/>
                          <a:cs typeface="Times New Roman" pitchFamily="18" charset="0"/>
                        </a:rPr>
                        <a:t> состояние </a:t>
                      </a:r>
                      <a:r>
                        <a:rPr lang="ru-RU" sz="1200" b="0" kern="1200" dirty="0" smtClean="0">
                          <a:latin typeface="Times New Roman" pitchFamily="18" charset="0"/>
                          <a:cs typeface="Times New Roman" pitchFamily="18" charset="0"/>
                        </a:rPr>
                        <a:t>150,2</a:t>
                      </a:r>
                      <a:r>
                        <a:rPr lang="ru-RU" sz="1200" b="0" kern="1200" baseline="0" dirty="0" smtClean="0">
                          <a:latin typeface="Times New Roman" pitchFamily="18" charset="0"/>
                          <a:cs typeface="Times New Roman" pitchFamily="18" charset="0"/>
                        </a:rPr>
                        <a:t> </a:t>
                      </a:r>
                      <a:r>
                        <a:rPr lang="ru-RU" sz="1200" b="0" kern="1200" dirty="0" smtClean="0">
                          <a:latin typeface="Times New Roman" pitchFamily="18" charset="0"/>
                          <a:cs typeface="Times New Roman" pitchFamily="18" charset="0"/>
                        </a:rPr>
                        <a:t>км дорог местного значения</a:t>
                      </a:r>
                      <a:r>
                        <a:rPr lang="ru-RU" sz="1200" b="0" kern="1200" baseline="0" dirty="0" smtClean="0">
                          <a:latin typeface="Times New Roman" pitchFamily="18" charset="0"/>
                          <a:cs typeface="Times New Roman" pitchFamily="18" charset="0"/>
                        </a:rPr>
                        <a:t>;</a:t>
                      </a:r>
                    </a:p>
                    <a:p>
                      <a:pPr marL="177800" indent="0" algn="l">
                        <a:lnSpc>
                          <a:spcPct val="80000"/>
                        </a:lnSpc>
                        <a:buFontTx/>
                        <a:buChar char="-"/>
                      </a:pPr>
                      <a:endParaRPr lang="ru-RU" sz="1200" b="0" kern="1200" dirty="0" smtClean="0">
                        <a:latin typeface="Times New Roman" pitchFamily="18" charset="0"/>
                        <a:cs typeface="Times New Roman" pitchFamily="18" charset="0"/>
                      </a:endParaRPr>
                    </a:p>
                    <a:p>
                      <a:pPr marL="177800" indent="0" algn="l">
                        <a:lnSpc>
                          <a:spcPct val="80000"/>
                        </a:lnSpc>
                        <a:buFontTx/>
                        <a:buChar char="-"/>
                      </a:pPr>
                      <a:r>
                        <a:rPr lang="ru-RU" sz="1200" b="0" kern="1200" dirty="0" smtClean="0">
                          <a:latin typeface="Times New Roman" pitchFamily="18" charset="0"/>
                          <a:cs typeface="Times New Roman" pitchFamily="18" charset="0"/>
                        </a:rPr>
                        <a:t> восстановлено освещение</a:t>
                      </a:r>
                      <a:r>
                        <a:rPr lang="ru-RU" sz="1200" b="0" kern="1200" baseline="0" dirty="0" smtClean="0">
                          <a:latin typeface="Times New Roman" pitchFamily="18" charset="0"/>
                          <a:cs typeface="Times New Roman" pitchFamily="18" charset="0"/>
                        </a:rPr>
                        <a:t> 22,085 км улично-дорожной сети</a:t>
                      </a:r>
                      <a:r>
                        <a:rPr lang="ru-RU" sz="1200" b="0" kern="1200" dirty="0" smtClean="0">
                          <a:latin typeface="Times New Roman" pitchFamily="18" charset="0"/>
                          <a:cs typeface="Times New Roman" pitchFamily="18" charset="0"/>
                        </a:rPr>
                        <a:t>;</a:t>
                      </a:r>
                    </a:p>
                    <a:p>
                      <a:pPr marL="177800" indent="0" algn="l">
                        <a:lnSpc>
                          <a:spcPct val="80000"/>
                        </a:lnSpc>
                        <a:buFontTx/>
                        <a:buNone/>
                      </a:pPr>
                      <a:endParaRPr lang="ru-RU" sz="1200" b="0" kern="1200" dirty="0" smtClean="0">
                        <a:latin typeface="Times New Roman" pitchFamily="18" charset="0"/>
                        <a:cs typeface="Times New Roman" pitchFamily="18" charset="0"/>
                      </a:endParaRPr>
                    </a:p>
                    <a:p>
                      <a:pPr marL="177800" indent="0">
                        <a:lnSpc>
                          <a:spcPct val="80000"/>
                        </a:lnSpc>
                      </a:pPr>
                      <a:r>
                        <a:rPr lang="ru-RU" sz="1200" b="0" kern="1200" dirty="0" smtClean="0">
                          <a:latin typeface="Times New Roman" pitchFamily="18" charset="0"/>
                          <a:cs typeface="Times New Roman" pitchFamily="18" charset="0"/>
                        </a:rPr>
                        <a:t> </a:t>
                      </a:r>
                      <a:r>
                        <a:rPr lang="ru-RU" sz="1200" b="0" kern="1200" baseline="0" dirty="0" smtClean="0">
                          <a:latin typeface="Times New Roman" pitchFamily="18" charset="0"/>
                          <a:cs typeface="Times New Roman" pitchFamily="18" charset="0"/>
                        </a:rPr>
                        <a:t>- восстановлена система водоотвода на 29,659 км дорог;</a:t>
                      </a:r>
                    </a:p>
                    <a:p>
                      <a:pPr marL="177800" indent="0">
                        <a:lnSpc>
                          <a:spcPct val="80000"/>
                        </a:lnSpc>
                      </a:pPr>
                      <a:endParaRPr lang="ru-RU" sz="1200" b="0" kern="1200" baseline="0" dirty="0" smtClean="0">
                        <a:latin typeface="Times New Roman" pitchFamily="18" charset="0"/>
                        <a:cs typeface="Times New Roman" pitchFamily="18" charset="0"/>
                      </a:endParaRPr>
                    </a:p>
                    <a:p>
                      <a:pPr marL="177800" indent="0">
                        <a:lnSpc>
                          <a:spcPct val="80000"/>
                        </a:lnSpc>
                      </a:pPr>
                      <a:r>
                        <a:rPr lang="ru-RU" sz="1200" b="0" kern="1200" baseline="0" dirty="0" smtClean="0">
                          <a:latin typeface="Times New Roman" pitchFamily="18" charset="0"/>
                          <a:cs typeface="Times New Roman" pitchFamily="18" charset="0"/>
                        </a:rPr>
                        <a:t> -</a:t>
                      </a:r>
                      <a:r>
                        <a:rPr lang="ru-RU" sz="1200" b="0" kern="1200" dirty="0" smtClean="0">
                          <a:latin typeface="Times New Roman" pitchFamily="18" charset="0"/>
                          <a:cs typeface="Times New Roman" pitchFamily="18" charset="0"/>
                        </a:rPr>
                        <a:t>  отремонтировано 10 мостов и 64</a:t>
                      </a:r>
                      <a:r>
                        <a:rPr lang="ru-RU" sz="1200" b="0" kern="1200" baseline="0" dirty="0" smtClean="0">
                          <a:latin typeface="Times New Roman" pitchFamily="18" charset="0"/>
                          <a:cs typeface="Times New Roman" pitchFamily="18" charset="0"/>
                        </a:rPr>
                        <a:t> </a:t>
                      </a:r>
                      <a:r>
                        <a:rPr lang="ru-RU" sz="1200" b="0" kern="1200" dirty="0" smtClean="0">
                          <a:latin typeface="Times New Roman" pitchFamily="18" charset="0"/>
                          <a:cs typeface="Times New Roman" pitchFamily="18" charset="0"/>
                        </a:rPr>
                        <a:t>водопропускных труб;</a:t>
                      </a:r>
                    </a:p>
                    <a:p>
                      <a:pPr marL="177800" indent="0">
                        <a:lnSpc>
                          <a:spcPct val="80000"/>
                        </a:lnSpc>
                      </a:pPr>
                      <a:endParaRPr lang="ru-RU" sz="1200" b="0" kern="1200" dirty="0" smtClean="0">
                        <a:latin typeface="Times New Roman" pitchFamily="18" charset="0"/>
                        <a:cs typeface="Times New Roman" pitchFamily="18" charset="0"/>
                      </a:endParaRPr>
                    </a:p>
                    <a:p>
                      <a:pPr marL="177800" indent="0">
                        <a:lnSpc>
                          <a:spcPct val="80000"/>
                        </a:lnSpc>
                      </a:pPr>
                      <a:r>
                        <a:rPr lang="ru-RU" sz="1200" b="0" kern="1200" baseline="0" dirty="0" smtClean="0">
                          <a:latin typeface="Times New Roman" pitchFamily="18" charset="0"/>
                          <a:cs typeface="Times New Roman" pitchFamily="18" charset="0"/>
                        </a:rPr>
                        <a:t> - выполнено устройство </a:t>
                      </a:r>
                      <a:r>
                        <a:rPr lang="ru-RU" sz="1200" b="0" kern="1200" dirty="0" smtClean="0">
                          <a:latin typeface="Times New Roman" pitchFamily="18" charset="0"/>
                          <a:cs typeface="Times New Roman" pitchFamily="18" charset="0"/>
                        </a:rPr>
                        <a:t>15 км тротуаров и пешеходных дорожек;</a:t>
                      </a:r>
                    </a:p>
                    <a:p>
                      <a:pPr marL="177800" indent="0">
                        <a:lnSpc>
                          <a:spcPct val="80000"/>
                        </a:lnSpc>
                      </a:pPr>
                      <a:endParaRPr lang="ru-RU" sz="1200" b="0" kern="1200" dirty="0" smtClean="0">
                        <a:latin typeface="Times New Roman" pitchFamily="18" charset="0"/>
                        <a:cs typeface="Times New Roman" pitchFamily="18" charset="0"/>
                      </a:endParaRPr>
                    </a:p>
                    <a:p>
                      <a:pPr marL="177800" indent="0">
                        <a:lnSpc>
                          <a:spcPct val="80000"/>
                        </a:lnSpc>
                      </a:pPr>
                      <a:r>
                        <a:rPr lang="ru-RU" sz="1200" b="0" kern="1200" dirty="0" smtClean="0">
                          <a:latin typeface="Times New Roman" pitchFamily="18" charset="0"/>
                          <a:cs typeface="Times New Roman" pitchFamily="18" charset="0"/>
                        </a:rPr>
                        <a:t> - установлено</a:t>
                      </a:r>
                      <a:r>
                        <a:rPr lang="ru-RU" sz="1200" b="0" kern="1200" baseline="0" dirty="0" smtClean="0">
                          <a:latin typeface="Times New Roman" pitchFamily="18" charset="0"/>
                          <a:cs typeface="Times New Roman" pitchFamily="18" charset="0"/>
                        </a:rPr>
                        <a:t> 7 </a:t>
                      </a:r>
                      <a:r>
                        <a:rPr lang="ru-RU" sz="1200" b="0" kern="1200" dirty="0" smtClean="0">
                          <a:latin typeface="Times New Roman" pitchFamily="18" charset="0"/>
                          <a:cs typeface="Times New Roman" pitchFamily="18" charset="0"/>
                        </a:rPr>
                        <a:t>светофорных объектов, 5 остановочных площадок, 7 пешеходных переходов;</a:t>
                      </a:r>
                    </a:p>
                    <a:p>
                      <a:pPr marL="177800" indent="0">
                        <a:lnSpc>
                          <a:spcPct val="80000"/>
                        </a:lnSpc>
                      </a:pPr>
                      <a:endParaRPr lang="ru-RU" sz="1200" b="0" kern="1200" dirty="0" smtClean="0">
                        <a:latin typeface="Times New Roman" pitchFamily="18" charset="0"/>
                        <a:cs typeface="Times New Roman" pitchFamily="18" charset="0"/>
                      </a:endParaRPr>
                    </a:p>
                    <a:p>
                      <a:pPr marL="177800" indent="0">
                        <a:lnSpc>
                          <a:spcPct val="80000"/>
                        </a:lnSpc>
                      </a:pPr>
                      <a:r>
                        <a:rPr lang="ru-RU" sz="1200" b="0" kern="1200" baseline="0" dirty="0" smtClean="0">
                          <a:latin typeface="Times New Roman" pitchFamily="18" charset="0"/>
                          <a:cs typeface="Times New Roman" pitchFamily="18" charset="0"/>
                        </a:rPr>
                        <a:t> - установлено 50 м </a:t>
                      </a:r>
                      <a:r>
                        <a:rPr lang="ru-RU" sz="1200" b="0" kern="1200" baseline="0" dirty="0" err="1" smtClean="0">
                          <a:latin typeface="Times New Roman" pitchFamily="18" charset="0"/>
                          <a:cs typeface="Times New Roman" pitchFamily="18" charset="0"/>
                        </a:rPr>
                        <a:t>леерного</a:t>
                      </a:r>
                      <a:r>
                        <a:rPr lang="ru-RU" sz="1200" b="0" kern="1200" baseline="0" dirty="0" smtClean="0">
                          <a:latin typeface="Times New Roman" pitchFamily="18" charset="0"/>
                          <a:cs typeface="Times New Roman" pitchFamily="18" charset="0"/>
                        </a:rPr>
                        <a:t> ограждения, 37 шт. дорожных знаков. </a:t>
                      </a:r>
                      <a:endParaRPr lang="ru-RU" sz="1200" b="0" kern="1200" dirty="0" smtClean="0">
                        <a:latin typeface="Times New Roman" pitchFamily="18" charset="0"/>
                        <a:cs typeface="Times New Roman" pitchFamily="18" charset="0"/>
                      </a:endParaRPr>
                    </a:p>
                  </a:txBody>
                  <a:tcPr marL="5093" marR="5093" marT="5093" marB="0" anchor="ctr">
                    <a:noFill/>
                  </a:tcPr>
                </a:tc>
              </a:tr>
              <a:tr h="902748">
                <a:tc>
                  <a:txBody>
                    <a:bodyPr/>
                    <a:lstStyle/>
                    <a:p>
                      <a:pPr algn="ctr" fontAlgn="ctr"/>
                      <a:r>
                        <a:rPr lang="ru-RU" sz="1600" b="1" u="none" strike="noStrike" dirty="0" smtClean="0">
                          <a:ln>
                            <a:solidFill>
                              <a:srgbClr val="0070C0"/>
                            </a:solidFill>
                          </a:ln>
                          <a:solidFill>
                            <a:schemeClr val="tx1"/>
                          </a:solidFill>
                          <a:latin typeface="Proxima Nova Lt" pitchFamily="50" charset="0"/>
                        </a:rPr>
                        <a:t>13,5</a:t>
                      </a:r>
                    </a:p>
                    <a:p>
                      <a:pPr algn="ctr" fontAlgn="ctr"/>
                      <a:r>
                        <a:rPr lang="ru-RU" sz="1600" b="1" u="none" strike="noStrike" dirty="0" err="1" smtClean="0">
                          <a:ln>
                            <a:solidFill>
                              <a:srgbClr val="0070C0"/>
                            </a:solidFill>
                          </a:ln>
                          <a:solidFill>
                            <a:schemeClr val="tx1"/>
                          </a:solidFill>
                          <a:latin typeface="Proxima Nova Lt" pitchFamily="50" charset="0"/>
                        </a:rPr>
                        <a:t>млн.руб</a:t>
                      </a:r>
                      <a:endParaRPr lang="ru-RU" sz="1600" b="1" i="0" u="none" strike="noStrike" dirty="0">
                        <a:ln>
                          <a:solidFill>
                            <a:srgbClr val="0070C0"/>
                          </a:solidFill>
                        </a:ln>
                        <a:solidFill>
                          <a:schemeClr val="tx1"/>
                        </a:solidFill>
                        <a:latin typeface="Proxima Nova Lt" pitchFamily="50" charset="0"/>
                      </a:endParaRPr>
                    </a:p>
                  </a:txBody>
                  <a:tcPr marL="5093" marR="5093" marT="5093" marB="0" anchor="ctr">
                    <a:noFill/>
                  </a:tcPr>
                </a:tc>
                <a:tc>
                  <a:txBody>
                    <a:bodyPr/>
                    <a:lstStyle/>
                    <a:p>
                      <a:pPr marL="88900" indent="0"/>
                      <a:r>
                        <a:rPr lang="ru-RU" sz="1400" u="none" kern="1200" baseline="0" dirty="0" smtClean="0">
                          <a:latin typeface="Times New Roman" pitchFamily="18" charset="0"/>
                          <a:cs typeface="Times New Roman" pitchFamily="18" charset="0"/>
                        </a:rPr>
                        <a:t>Развитие улично-дорожной сети в городских округах, территории которых относятся к районам Крайнего Севера и приравненным к ним местностям </a:t>
                      </a:r>
                      <a:endParaRPr lang="ru-RU" sz="1400" u="none" kern="1200" baseline="0" dirty="0" smtClean="0">
                        <a:solidFill>
                          <a:schemeClr val="tx1"/>
                        </a:solidFill>
                        <a:latin typeface="Times New Roman" pitchFamily="18" charset="0"/>
                        <a:ea typeface="+mn-ea"/>
                        <a:cs typeface="Times New Roman" pitchFamily="18" charset="0"/>
                        <a:hlinkClick r:id=""/>
                      </a:endParaRPr>
                    </a:p>
                  </a:txBody>
                  <a:tcPr marL="5093" marR="5093" marT="5093" marB="0" anchor="ctr">
                    <a:noFill/>
                  </a:tcPr>
                </a:tc>
                <a:tc vMerge="1">
                  <a:txBody>
                    <a:bodyPr/>
                    <a:lstStyle/>
                    <a:p>
                      <a:endParaRPr lang="ru-RU" dirty="0"/>
                    </a:p>
                  </a:txBody>
                  <a:tcPr marL="5093" marR="5093" marT="5093" marB="0" anchor="ctr">
                    <a:lnL>
                      <a:noFill/>
                    </a:lnL>
                    <a:lnR>
                      <a:noFill/>
                    </a:lnR>
                    <a:lnT>
                      <a:noFill/>
                    </a:lnT>
                    <a:lnB>
                      <a:noFill/>
                    </a:lnB>
                    <a:solidFill>
                      <a:schemeClr val="accent4">
                        <a:lumMod val="20000"/>
                        <a:lumOff val="80000"/>
                      </a:schemeClr>
                    </a:solidFill>
                  </a:tcPr>
                </a:tc>
              </a:tr>
              <a:tr h="453718">
                <a:tc>
                  <a:txBody>
                    <a:bodyPr/>
                    <a:lstStyle/>
                    <a:p>
                      <a:pPr algn="ctr" fontAlgn="ctr"/>
                      <a:r>
                        <a:rPr lang="ru-RU" sz="1600" b="1" u="none" strike="noStrike" dirty="0" smtClean="0">
                          <a:ln>
                            <a:solidFill>
                              <a:srgbClr val="0070C0"/>
                            </a:solidFill>
                          </a:ln>
                          <a:solidFill>
                            <a:schemeClr val="tx1"/>
                          </a:solidFill>
                          <a:latin typeface="Proxima Nova Lt" pitchFamily="50" charset="0"/>
                        </a:rPr>
                        <a:t>322,6</a:t>
                      </a:r>
                      <a:r>
                        <a:rPr lang="ru-RU" sz="1600" b="1" u="none" strike="noStrike" baseline="0" dirty="0" smtClean="0">
                          <a:ln>
                            <a:solidFill>
                              <a:srgbClr val="0070C0"/>
                            </a:solidFill>
                          </a:ln>
                          <a:solidFill>
                            <a:schemeClr val="tx1"/>
                          </a:solidFill>
                          <a:latin typeface="Proxima Nova Lt" pitchFamily="50" charset="0"/>
                        </a:rPr>
                        <a:t> </a:t>
                      </a:r>
                      <a:r>
                        <a:rPr lang="ru-RU" sz="1600" b="1" u="none" strike="noStrike" dirty="0" err="1" smtClean="0">
                          <a:ln>
                            <a:solidFill>
                              <a:srgbClr val="0070C0"/>
                            </a:solidFill>
                          </a:ln>
                          <a:solidFill>
                            <a:schemeClr val="tx1"/>
                          </a:solidFill>
                          <a:latin typeface="Proxima Nova Lt" pitchFamily="50" charset="0"/>
                        </a:rPr>
                        <a:t>млн.руб</a:t>
                      </a:r>
                      <a:endParaRPr lang="ru-RU" sz="1600" b="1" i="0" u="none" strike="noStrike" dirty="0">
                        <a:ln>
                          <a:solidFill>
                            <a:srgbClr val="0070C0"/>
                          </a:solidFill>
                        </a:ln>
                        <a:solidFill>
                          <a:schemeClr val="tx1"/>
                        </a:solidFill>
                        <a:latin typeface="Proxima Nova Lt" pitchFamily="50" charset="0"/>
                      </a:endParaRPr>
                    </a:p>
                  </a:txBody>
                  <a:tcPr marL="5093" marR="5093" marT="5093" marB="0" anchor="ctr">
                    <a:noFill/>
                  </a:tcPr>
                </a:tc>
                <a:tc>
                  <a:txBody>
                    <a:bodyPr/>
                    <a:lstStyle/>
                    <a:p>
                      <a:pPr marL="88900" indent="0" algn="l" fontAlgn="ctr"/>
                      <a:r>
                        <a:rPr lang="ru-RU" sz="1400" u="none" strike="noStrike" dirty="0" smtClean="0">
                          <a:latin typeface="Times New Roman" pitchFamily="18" charset="0"/>
                          <a:cs typeface="Times New Roman" pitchFamily="18" charset="0"/>
                        </a:rPr>
                        <a:t>Капитальный ремонт и ремонт улично-дорожной сети</a:t>
                      </a:r>
                      <a:r>
                        <a:rPr lang="ru-RU" sz="1400" u="none" strike="noStrike" baseline="0" dirty="0" smtClean="0">
                          <a:latin typeface="Times New Roman" pitchFamily="18" charset="0"/>
                          <a:cs typeface="Times New Roman" pitchFamily="18" charset="0"/>
                        </a:rPr>
                        <a:t> в городских округах</a:t>
                      </a:r>
                      <a:endParaRPr lang="ru-RU" sz="1400" b="0" i="0" u="none" strike="noStrike" dirty="0">
                        <a:latin typeface="Times New Roman" pitchFamily="18" charset="0"/>
                        <a:cs typeface="Times New Roman" pitchFamily="18" charset="0"/>
                      </a:endParaRPr>
                    </a:p>
                  </a:txBody>
                  <a:tcPr marL="5093" marR="5093" marT="5093" marB="0" anchor="ctr">
                    <a:noFill/>
                  </a:tcPr>
                </a:tc>
                <a:tc vMerge="1">
                  <a:txBody>
                    <a:bodyPr/>
                    <a:lstStyle/>
                    <a:p>
                      <a:endParaRPr lang="ru-RU" dirty="0"/>
                    </a:p>
                  </a:txBody>
                  <a:tcPr marL="5093" marR="5093" marT="5093" marB="0" anchor="ctr">
                    <a:lnL>
                      <a:noFill/>
                    </a:lnL>
                    <a:lnR>
                      <a:noFill/>
                    </a:lnR>
                    <a:lnT>
                      <a:noFill/>
                    </a:lnT>
                    <a:lnB>
                      <a:noFill/>
                    </a:lnB>
                    <a:solidFill>
                      <a:schemeClr val="accent6">
                        <a:lumMod val="20000"/>
                        <a:lumOff val="80000"/>
                      </a:schemeClr>
                    </a:solidFill>
                  </a:tcPr>
                </a:tc>
              </a:tr>
              <a:tr h="908008">
                <a:tc>
                  <a:txBody>
                    <a:bodyPr/>
                    <a:lstStyle/>
                    <a:p>
                      <a:pPr algn="ctr" fontAlgn="ctr"/>
                      <a:r>
                        <a:rPr lang="ru-RU" sz="1600" b="1" u="none" strike="noStrike" dirty="0" smtClean="0">
                          <a:ln>
                            <a:solidFill>
                              <a:srgbClr val="0070C0"/>
                            </a:solidFill>
                          </a:ln>
                          <a:solidFill>
                            <a:schemeClr val="tx1"/>
                          </a:solidFill>
                          <a:latin typeface="Proxima Nova Lt" pitchFamily="50" charset="0"/>
                        </a:rPr>
                        <a:t>304.1</a:t>
                      </a:r>
                      <a:r>
                        <a:rPr lang="ru-RU" sz="1600" b="1" u="none" strike="noStrike" baseline="0" dirty="0" smtClean="0">
                          <a:ln>
                            <a:solidFill>
                              <a:srgbClr val="0070C0"/>
                            </a:solidFill>
                          </a:ln>
                          <a:solidFill>
                            <a:schemeClr val="tx1"/>
                          </a:solidFill>
                          <a:latin typeface="Proxima Nova Lt" pitchFamily="50" charset="0"/>
                        </a:rPr>
                        <a:t> </a:t>
                      </a:r>
                      <a:r>
                        <a:rPr lang="ru-RU" sz="1600" b="1" u="none" strike="noStrike" dirty="0" err="1" smtClean="0">
                          <a:ln>
                            <a:solidFill>
                              <a:srgbClr val="0070C0"/>
                            </a:solidFill>
                          </a:ln>
                          <a:solidFill>
                            <a:schemeClr val="tx1"/>
                          </a:solidFill>
                          <a:latin typeface="Proxima Nova Lt" pitchFamily="50" charset="0"/>
                        </a:rPr>
                        <a:t>млн.руб</a:t>
                      </a:r>
                      <a:endParaRPr lang="ru-RU" sz="1600" b="1" i="0" u="none" strike="noStrike" dirty="0">
                        <a:ln>
                          <a:solidFill>
                            <a:srgbClr val="0070C0"/>
                          </a:solidFill>
                        </a:ln>
                        <a:solidFill>
                          <a:schemeClr val="tx1"/>
                        </a:solidFill>
                        <a:latin typeface="Proxima Nova Lt" pitchFamily="50" charset="0"/>
                        <a:cs typeface="Times New Roman" pitchFamily="18" charset="0"/>
                      </a:endParaRPr>
                    </a:p>
                  </a:txBody>
                  <a:tcPr marL="5093" marR="5093" marT="5093" marB="0" anchor="ctr">
                    <a:noFill/>
                  </a:tcPr>
                </a:tc>
                <a:tc>
                  <a:txBody>
                    <a:bodyPr/>
                    <a:lstStyle/>
                    <a:p>
                      <a:pPr marL="88900" marR="0" indent="0" algn="l" defTabSz="914400" rtl="0" eaLnBrk="1" fontAlgn="ctr" latinLnBrk="0" hangingPunct="1">
                        <a:lnSpc>
                          <a:spcPct val="100000"/>
                        </a:lnSpc>
                        <a:spcBef>
                          <a:spcPts val="0"/>
                        </a:spcBef>
                        <a:spcAft>
                          <a:spcPts val="0"/>
                        </a:spcAft>
                        <a:buClrTx/>
                        <a:buSzTx/>
                        <a:buFontTx/>
                        <a:buNone/>
                        <a:tabLst/>
                        <a:defRPr/>
                      </a:pPr>
                      <a:r>
                        <a:rPr lang="ru-RU" sz="1400" kern="1200" baseline="0" dirty="0" smtClean="0">
                          <a:latin typeface="Times New Roman" pitchFamily="18" charset="0"/>
                          <a:cs typeface="Times New Roman" pitchFamily="18" charset="0"/>
                        </a:rPr>
                        <a:t>Развитие улично-дорожной сети в административных центрах муниципальных районов и городских округах</a:t>
                      </a:r>
                    </a:p>
                  </a:txBody>
                  <a:tcPr marL="5093" marR="5093" marT="5093" marB="0" anchor="ctr">
                    <a:noFill/>
                  </a:tcPr>
                </a:tc>
                <a:tc vMerge="1">
                  <a:txBody>
                    <a:bodyPr/>
                    <a:lstStyle/>
                    <a:p>
                      <a:endParaRPr lang="ru-RU" dirty="0"/>
                    </a:p>
                  </a:txBody>
                  <a:tcPr marL="5093" marR="5093" marT="5093" marB="0" anchor="ctr">
                    <a:lnL>
                      <a:noFill/>
                    </a:lnL>
                    <a:lnR>
                      <a:noFill/>
                    </a:lnR>
                    <a:lnT>
                      <a:noFill/>
                    </a:lnT>
                    <a:lnB>
                      <a:noFill/>
                    </a:lnB>
                    <a:solidFill>
                      <a:schemeClr val="accent6">
                        <a:lumMod val="20000"/>
                        <a:lumOff val="80000"/>
                      </a:schemeClr>
                    </a:solidFill>
                  </a:tcPr>
                </a:tc>
              </a:tr>
            </a:tbl>
          </a:graphicData>
        </a:graphic>
      </p:graphicFrame>
      <p:sp>
        <p:nvSpPr>
          <p:cNvPr id="2050" name="AutoShape 2" descr="data:image/jpeg;base64,/9j/4AAQSkZJRgABAQAAAQABAAD/2wCEAAkGBxQTEhUUExQWFRQXGBoXFxgYFxoYGBsaHRgaHhgcHRgYHCggHhsnHRgXIjEhKCktLi4uGB8zODQsNygtLisBCgoKDg0OGxAQGy0kHyQtLiwsNCwuLzQsNDgsLCwsNCwsLywsLCwsLCw0LCwvLDQsLCwsLCwsLCwsLCwsLCwsLP/AABEIALEBHAMBIgACEQEDEQH/xAAcAAEAAgMBAQEAAAAAAAAAAAAABQYDBAcCAQj/xABDEAABAwIEAwYEAgcHAgcAAAABAAIRAyEEBRIxBkFREyJhcYGRBzKhscHRI0JSYnKC8BQzorLC4fEVkhYkVIOT0+L/xAAaAQEAAwEBAQAAAAAAAAAAAAAAAgMEBQEG/8QALxEAAgEDAwIEBAYDAAAAAAAAAAECAwQREiExE0EFIlGBYXGR8BQjobHB0TIzUv/aAAwDAQACEQMRAD8A7iiIgCIiAIiIAiIgCIiAIiIAiIgCIiAIiIAi81KgaCSYAEknYAbrknGXxCquqdlh5YzYuEh56Q4beQ/2UJTUSUYOXB1wlfV+d2Y+p+uXnbdznfT+vRXThfierSAD39oyJEk6vK/OFV+IWd0W9B42Z1RFqZbmDKzNTDzII5ghbavTzuilrAREXp4EREAREQBERAEREAREQBERAEREAREQBERAEREAREQBERAEVa4z4sZgqdi11Z1mMJO/UwDbw8lyzE55i6x11aj/AC1FoA8gB+CqnVUSyFJyO8IuJZXm+Ka6aNRwnYXLT/K6Qfouh5LxcHltOu3s6xOmLQT1EnYpGsnyeyoyW56+IuMdTwndnvPDXRvGlxieUkAeq5fQyUVmidLXkF3QGTYDr09F13jHDdpg6oAktbrb5sIcPeI9Vz3LsVSotY6qNmyHECwN+azXLaksGq0SaeTSORvpWcNxY29BEW918p4WGFw1Frj3hza7kR5ifsriMwoVqeoXaLn/AHUX/wBUw7yadJjr902AE72vfefVUPPY1qMe6JT4e44OqVGNcHDTJjkQYgg3kSr0qF8OstNPEYtx2JaG+W/4gfyq55jiuzYXc9h5rfR2hk5dZfmNGw54G5A815p12u+VwPkQVRMxwlaq7W538POPbZfWYZ7BIcQ6LEdfwlQdffgkqG3JfkVd4Wzp9bVTqtOtgu/kbxf95WJXxkpLKKZRcXhhERSIhERAEREAREQBERAEREAREQBERAEXyVB5lxbhqLtJqBzhuGwY+u/9FeOSXJ6k3wTqKEwXFOGqGBU0/wAQLR77fVTLXgiQZB2IRST4Di1yelGZ/mXYUi7nsPOFJqtce4N1TDd3drg4+XNV1m1BtE6STmkzjucYp+JrDVM3fNvlJPqLD6K58J4VrwXOALWnSOhI39AoKrk8tp6BDjAJ8Jud+s/RXL+yvpUmtw7A+Ng55YPEkgElc9NSxg6Sg47smQ0dFq18OC+mYFntG3ImPpIPosGCNYNPaRqIkCZg2tJAMefRZcgo1zWb2rWaLnVreXSNrEaTPhEeKvissrm8RZbq1IOaWnYgg+REKjNoUg5zHhs0yRMdLeyt2Z5tSoNJqPA8J7x6QFzLF5yypiah+VtS4gyQbe9x9V7dVIZS7lVnnLzwTtLFUZf3mN2BBIB+a0hbnbUw2QII5KEwLIEOcS8zpOlvoY0Hl4r5mFXsWd5xfUPUAeQAA6qjOxvaRL5LxRQpF7XteHF136QWmDG4Pj9VsZtnDK1Sk2mZb3ibRJtHpErkYrntqjJ3IcfUST9FcsqoayGAwQ03ImCYi3OOnmnWljQzH011NReaPJfMXUso7LME6nqa6oXgiRYCOnyrFTydzahe6qXN5N0t99QAPur1nGw0rO5ucLsBxFR99jFzFy0Hz+XmrU54G5A81RG5waGttOC5xtazbT9+Xj4qq43AYis/W81KhcbkmQ0C4sbXPIcvRI3ChHHcrlbucs9jslKq1wlpBHUGfsva5TQwJi8tcPlcCQQeQPMgx6bq68N5qXAMqGTyJ3noVZTuVN4exXUoOKyWFERaTOEREAREQBERAEREAREQBERAUf4hZs4RQZNxqqQTMEwBY+6puEoCDNhz7tz/ADEeKtvEOBFTE1DzJaL7QGj+vVbDMtYAG2HL8PzXKrOU5s6dHTGCKBWaGuhsweo2+vNWzgvOX0iGHvU3ESNtJJuR4eClK2S05s0Ba4w2giwjY2SOqDyeyUZrBfFhxFRgHfIA8SFpUMdGHa/nGn+YWP2KoudcStNZ1Kmdb2fO4nug/s+J8OS1VrnTiMVl/oYIUnJ4JDiKrSaW9iNVztsIjYnrq+i+0ccWtmCY6XPsub5hnVdzjDzvsLD6KZyXM6wIL3agesLHl51PHsdCGUsMtOHxdSp3xdrgYOipb1i8R4c1u5Jmb335iQ1xaYNrHSYOxUWGULu1tGq7ha/n1W3wziu2dUfENaQGDwv94B9l5VrdOOVye1WtJCcVcH4ypqqsqNrEy4sEtd/KDY+UjwXPGVyXAukFpIcNiCAQbcjML9EMeua/E7hqHf2yk2xgV2ge1QDryPW3iqabi9+5ljN5NHAZ/iGsDWlp6EiT9Cs9OiTL6r9Tz6Af7qBwNOpQgs/S09wRBgeR5eKkTVfX2b2bP1zILiOYAbt0kq9Tjjk1qceWRmCwk16lT9XUAPQQfqT7KyZU94eCwEsnvHYc9ifH1Uhw5w4Ko11Bppg91otqjck8hPv97Di8vAEMADRYACPZUYnLz9jFO4UZYXJEnFVO1nTqECHBz58iG2HJbWLzJzGnXpDiJDQS76kA+kLHiKdQCabi13O1j+SrmLo1S6TJdcySIt0C0OppiaZVYJZeDe4bw+t4c+5Il3QEmZ85VxFIAG49lV+GaTnNqs1lrtQ7zYmIiwIjcHkrCzS0dk55LrXtqvzsAB7KyhFacs9m2+CCzejU1iG2mXEG0C7fWfstDKsyeKxBB0ywgwYs4zf2HoVaamWtFMtJc8b995efc3Vbazs6rmkfo5gbze/l6qudPRLKJp6onScDjWVWyw6gDB8+a2VF5DhtLZkw6CB0UoupBtx3OVJJPYIiKREIiIAiIgCIiAIiIAiIgKZi6pfXL4gHkd5ba/sthjgAHONuXivXEtajScHkmSdJDQTeCRMCBYc/xvmw7gWhc+UHGb1HShKMopxMGCzGnWBNMyOv/KjcXmVIu0B417gE3N426TZSssYRAIBO8E+55DxKwUsOwja8297L3nYkttzxnWNFDCNJOzHVD5mSB9YXHuE8VqqOLzJMk+P9H3XWvinR/wDKW3I0fiB9D7qjZFkLWBsPDnOa0m0eZBBNvNVVUoyknzt+xC3g5LV2JDKcCyq4Qy3j5n8FK4/IYZraILd4G4U5TwBp0h2AbqAgaiQPcCV7qtqii+C3tI7szHrclQjS2yy2VRZwij5LRe+o6m8Q5sOE9NQkDzsrDw6DSa9ptDvw/OV4p4d7KrX1C0uLWtkCNzfn1/BfcdU0knkQQfMX/E+y5d5Nqp8imo8vBaMNVkCNoXrGUmvY5ro0kEGdoKr2RZs1zInvN7pHQjqfKD6qSfW1AyrqMW1kjGlKTOYMxHZPdoOprCWPaASWlpN4F48YNo6KXy3Etr1WUmsgvuXWjSO8YI3226jZQHG1MUsQXtJa4jUHNsehB5OFpje9l8+HTXV6z6rrBn7NgXHmOhj7qfRUvMTaerQjrzXhmkCzR3Y8It9vqvXayB7qs8S54MPS1v70FvOCe8LLHgsdiKzdbwKTDcAC4b57knyWiU3FHLqUpweJEjmWI7wYNzv4BaD4lxOwAH9e/wBF8a/SS59idgTcAbT4qKzLNmadLDPebPq4LI22yGl5JPA4oU8SCNnM73hBt/mcrEaFVx1MrRT5Q1v3MyqflWDq1TUewfMQASDAaBA8ybmLCCDNwpFnD9Vol+KewFx7rQIue60ap70RcASbwF06EJqK2OnSqRjBZe/yLA/FMnRqlVxmU4qtWcWMf2ReSHvGgRNoDoMb3jyU9luRtYLFwJ52c71LgR6AKWyzXSdpLy9hNpADm+rQARtyt4rSqKl/kQlcY/xJTCUdDGtmYESsyItKWDKEREAREQBERAEREAREQBaOLxR+VvqVmxtfS2252UWxWQjncqqTxsR2bYax6G/qIg/QLSwWYAjSfL/bzUxjhLSN/wCvuqdj2mnUd0d3h9j9ZVV5T8qn7F9hU8zg++5YcRQfcio4gmQIbbawhv36qNfj3YZutxNVzTrIdtA/VEbeH4qOyXOKtStWpl0tphkC0ydXPfksHE2LDaTyb2i/jb8V7bWmV1JcC7v9P5Uee5N8e51Tr5WMRSdbUSJ3a4MfYjqD/UFc44P4i7MBlVheZDWVAbgTJa4c4m3lHReGU6j6FSnT1dm8gkbt1bSPGLeSx5Bw9UOIY0AwCC4+A5rn3DjqZsoTlGnl8HZsqxIcwEGQQtbG5mwTeqCJFqbx7S3vekqMwLHUxAN2nY9OX0UiczY4hhadZsDymCY84B9lVCW25PXHGvtya2aVg4gDdoBPutLM4Lb7W+tipDHkBjnECwF/WDfyKhcTimmmb8lyrqm3Nv1M1OqqnmRWsmx5p4ktcfmsf4m8/UfZdAw9YELj+Y4yKmsbh0rouRY8PaLrXCLUUb6Ek1grnxZw36FtUfqu0nyd/wDoN91t/DLDaMOCBJd3jtubqW4ywQrYZ7HTDm8t5FxE+ICq3BWbdjqw9QxPyk2mN/VXJN0tuzPXpjV37ou9bJGYhzX1pc1p1NbJAkGxMb32G3mpLFYulQA1EAnZo3PoofLqdQPJFb9FBMAS4bXBNoF+XNQXEfZ0sRSazvEtcXvLy4kyI+Yk9VqtacaskmUXcnSg5oncdm7HD+6d9PzUbkujEVO78jT3z08PP81moOD3NYDdxDRzuf8AaT6KwU8G2kdDWgAMkQNySJJ6kwFfcWdKLTRkt72rNNNIlcFAEARH4qLp4jtsU4fq0YAHLUZBd6Frx5taVudqW03v0l2kE6WySYEwALkkzA8Vp8J4FzGl1URVcSTIje7rTsX63eTgrobQb9imbbml7lhYV5cvRcsWu68JEo7H02gF1Rjf4nAfcpQzCk+zKrHH917T9ivy9muK7bGYioXFwdVqQZnu6yGAHoGgD0VgylmwV+gpc9z9FIudcH8SvpvbRrOL2PIaxxMlpOwk7tJgeC6KoNYJp5CIi8PQiIgCIiALzUeACTsF6UPmGJ1O0jYfdSjHUyM5aUY8RXLjJ9AvoGy0RUl4Hit8rVpwY9Wrcw4hV7MqXaMcAO+2S30/AxHsrBWFlXcyedctOktOk+0j7lWKCmnFkHNwakuxpZHlZo0S5/z1Xl7/AN2QA1vo1oJ8SVTuNcf3gybSSeewt9Y9lcsVmRFJ2rltAgE/8qGdl9Mtph7Wue515AJ5nc7C0Km4rxoQ0+uxOlQnczc/Td/0TPDuTacOxhsS0PqE7uc4TA8ADClMtwrqNolpJOqZIM7G3jyiOimWYQaQIBgAenLb8QsWLpQ0wYjyPpuuHUipNy+/v6HRVRqnpxlYNHFYfVsYI28v+VgdgRNODdr9c87Ag+4MfzKRcdj4wsNV7KYc8nS0bk7D+iqjNTuXGEqfrx7kHxziHMwx0A95w1Ecmi5PuGj1XNcRmroiV1XMwK8slvYuplriSQ6TtpEbR16BcKxGCqdo9j3juPczu2B0uIkeBifVXU6PUNCg6NOLfc3MKx1as1jLuc4NaOUkwJPIK/4Dh7GYWm6pV7LSy50PJ7vkWi6pXCtSnh8XQqVXEUmO1OgTs06bD97SutZxnVGtQqU6bjqc2BLSBuNzC5vilevb1qdOlHMXy8fEnSuKcPPOWDZwPE2GDY1kR1Y4n/CCqFxzVw1SsX0ySHjUbOYQ/aRMbwD5yveV0HPaCObQd1B8c0H0jScflcC2QeYuPoT7Fdm28J8Nt5OvQrOU5bYbT+eVjJw6PitxcV+nKKxvuk+3uZuFOL/7O5zMQ+WGNL9JJEEyCW3ja42jmtnG563F4nWxwdSpjS23M/PctaSLN3HXdUF7DBUzwy6KZjk6PsttGjGNTUjqV685UtLOh8J0DUxAefkp2H8ZAv6NLh/MF0js2h0wJ2mL++8Lk/AmdBtV9F5u67POLj2H3V9ocS0nUmuIfqMg92wLTpJc75WiRzPNZ6s31ZavYvoUvyY6Pf5k9qgr4XjqqjSzyu+qWCk3T8zHCqxwIkCYB6k2/dd0vLUsLVd81QNHRsT7mR7JkOOOSUfW5BauYYkUaFWqTGhjnSeoaSPrC2qGGDR+JJJ9zuo/iqmDhKzY1AtIg7HpyNpj2UlyeHDMqhoHXbzVlwLwBJVQwNRSX9tgRPmtZkJzEZjD26dw4ER52X6AXDfh5wnWxeIpYiqwtwrCKgLrGq4Huho5tkAl23ITJjuSqm9yyCwERFAsCIiAIiIDDiawa0yQLWVbqiflcD6rd4lwDaoaHTsYIJBHt5qpU8lrUnk0aoLSRLKgJt4PF/cLbbwjpzncwXNSWrGNiewdF2sFxbbkFJSqfjMyxVJ0tw7iAIlj6ZB6yHX5LVZxvUJh2Hc08w6J99QCtdOT3KY1Yx2Ls8hVLOarWV3hxEPaHDwIt+H1UvhMxe+/ZgDrqP5KvZvmAo5lhq1Zwp0WtfrJpuqC2wAAJDiXCCBaPRZYXdPOIvc2VbOqlmSwjBnWBq06bHPEF4ljD824EuHI97bcc72ENTxLnYsg2FNjQR4uJmfQD3Vt49zKliKNCvQqsfTBc0kHZxDSAR8zT3Z2kLkAzL9K4gx3jMkmT1JNyfFc24cqk22dDXChaqMVzn7Z1GhjX9o3RVe0ERAMtsd9JtP5KwY3EVOyu8naTYfrDkBCovC+LbWqMAIMSbGdrfirvmAik/wbPtdYvNlojbwUrXdb7mfCVpHitfOv7vlvPP8AZPIEKEbmjGN1vc1gFyXGAB4lY+H+IxmFRwpCKdJxbrJ+awvBAIG6RzjJktIOVVP0PVKu0HQX0mvLToa0HU7SJJlws0c1z7D021ST+ue86epudvFWP4sZq+gKVOm4jtA4PDYktEWk3Ak8lz3A1ibiQBt1B9F1LKK06n3NXiE25KK7E7VyYuqU6c6e0e1kxManATEiYnZde/6AWACWnlsbx/wuU4HOIdTc4S+k9r721aXAxPI26LpDeNw5kmgdV7doInz0/gqr3w+4uf8AQs4+X8nOqVLTC/Ev5c/wa3D/AA+8MgOBDCWXkbc4uor4nZMRgnSQS39II5aT3v8ADK6Dk+BLKerVq1/pNojVeOe1lAcbVGub2LxGtjvIjYjzhfK2qvaV2uosQT+H3ydO28Nt1UcqS7P19D89txNoU3wue47+P/S1b/GHAowrddCs54/ZeBMeDhA+iiOGq40VQ6BETuIkHrz7q+3g9zHVj5T3i3EPJBPUeay5Bx/i8O5zdXaAzGqzmnbVqAvykEFatcNnuyecyfuvNNjDMtudyvZ01PkUakqe6JLEcVYl9Uvp1DRtEUmtYTsSXFouZA9gpfK/iLj6VjUbV2tVpiY5yWBp26lVHDOqAuDWgAeMFe+yJMljdXVwP3ClGnHGMCVSTlls6fS+K9XZ+DY49W1y36Fp+6y/+ORjGVaFbDik1zHtB7TXuz+EX3A328VzBuIHNxaf3ST9HNUnlLmuewSHS5oM2m8XiCPReujB8CNWSabNDKKNSu9tOkxz6jtmtEk9bDl1Ow5rtXB/wupU2tqY0CrU37Kf0bfB37Z/w+B3UjlGBOGltIUMPTEahQpw538T3kk/dWPBYwnZ2oeP5qptsmoolGMAAAEAWAGwC9L410iV9VZMIiIAiIgCIobNOIadGoKcOqPsXBv6oO0/vHk3dRlJRWWeqLbwjDxnj+woCpqa2HgEuBcIINoBF7C6pzuJ3xqNNulwlo1EEjkTAIaPMz4FWDj9jcRgXBru8CyoGuEOMHvDSeekusuXYPGMkNBIMhtrkxb9awG5kdT5rbb4cdjnXUnGeMdizs4kq1gWGgKZPNtUP+hYL+6xtwVTUHl408wWAu/7hH4qHbjzRJOlz3eDbDzIFz1ABPgvGIzuo6NbomIp0xrcfPTI/rda91sjEmpbyLpk2ZNc0tBktOkyIPstrNMopYhsVBI3F4IVDwuPqg9yiWjcyYP+EED1KmMJxDUnS5oDuhcJjrabLhV7OsqrlBbc7H0dvf0JUVGo0mtnk1sw+HYuadSd7OH4j8lVM14UfSOqpTMftRIP8wXTsHmpdYiPORPlqA6Fb9HMmGAe6TtNp8p3XjnVh/sX1PejRrJ9KX0OW5HTp0HCowFrpuATpI52POwV0zHGGth3tY7S5zCA6JgkbwVY6mX0Kl3UqbvEtaT7wtHEZDTH93LPCZHsVRValUUksLuX0Kbp0nBvL3wcZ4i4bxQgvqOrjkCCP+1o7pdvYXPKYMWn4G/JXH74Pu0fkuh4fDgNhw/IqucFYHs8VmLw3TSNaGWsSGy+PDU73larhxdLymS2hKNTDKh8T8L/AGjGBs/IwR0uTP2Cr1DAuo2cbddwrNnzy7MKpbFg0C/7oMdOZUVn73GmS6BAPMX9jutdvCMaKfwMl1OUq8l2yaOMqCJFzy8VaMhq9sx02gxY7+h2VeyHDMqtL6gIAhsufAkzMRHJWjJMOxrXCmRpmLGeXWd7rHdeJ1KCcaLae2+NjreHeBUrlKpcJSjvtl5/QumA4v0s7N1KdDWtBD94EAkFttuqjc/zOjUZ2teWae42NTrkT+qPA+yj8twhfVe2QO61xJsIl8+tp91OYnIqBol7tNaILdXyyTBtMHc7r5yd551GplptJ7evx4O1cRt7Z6aO0+279/YofEOYivTYWnUI36+KhsZlXYUg6oxusnuguaZJnvBoPKNz4dVZsxyjDuc2wbo2Y0QyxkAs2ifueq9Zvw5UxgYWVGUwXBrZBjUAdwNpX0cLhZRwalnJp5KRSIA2jz/MWXjCUZLjFpt/XqvGY06tF7qVSA9hgj8RO4KkMJShgH9Tz+sroxakcycXHkxtoRtK+vsslWoBz326nyAuV8Zh5u4nymFaV/M0qr2giY3H3Vh4Lyft8QKndDaJbUJcCZIPcAaLuGoCQNxaQSFEuotI+UHeZvsfFZcJiXUntqNkFp5WtzCrmm1sWwS5OyVHlz2ub0Ac1hlj41CQdzAeSWnvAAWIuJPKHlpIOyoWXYqH9y0wIDtTTaRLSQbbhzSSNxEhXjI8QajRUIMSWnY7GCbXImR+B3WXOOS9blqwp7vqs61aFWQCLjkRsthpXgPSIi8PQvFaqGtLnEBoBJJ2AG69qvcWYow2iwS5w1uH7oNgfAn/AClRnLSskoxy8EJxFm2KfSNWj3aYPyydQb+07SQSdu7IABO8XgeMKTjQpV6FSpSfHaEMd3tJAIe6QSWtJAPI6hNlI8P4OvSoacS7XUe8vdoJaAS6WsZMHQDAg2Ooi6k8PiTpkGWgAybHxuOv+lZvi92X59BmDTWw+mCO0ptdq/VBcJ2mbAz47SoPCcJ4dtyHud1c4/WIWLKs/bVr12guLgGua0k2ptJAEdbgn+IKwNqnquna08Q1Lucq7nmel9irZplVNrwGU4dAJgl3MxGomBaVpU8G4yIMTIdMifOSPRTmfVCHtdqLZHIkSR1E3seagKNSAdDgWkyQRz/oLp086TjVsa9zZo0yLPIidIItDukLO7CNOnuh7SQSD8w8ukW5rXa4frC53jmeq3cKGA7gfdJCCyb+HoAkOIu0b/awUnRwbS0tcwFhIIBHPrHIr5gmtIgnzC3qdu7ueR6j81grSzszrW8dO65OfcYZjWwNVopGKTwS0lznQR8zY0mwlp+Yb+ClOF+NmV3dlVIa82adg7y8fBSHFGSHEim0Bp0PLiHbXY5otzuQfRQ9H4audTMBjXdkGB3PtGk/pAZMTbxXMrp5SSOzbSSi3KX1LhViDPK/W3VaONdoZpEAESCD3Te5B9Z/FbeH4fxLBQAqNf2fdfUeYc9hB3AabzpM2+XxKyN4PlgY6oA0P16WssZB1NubA6ibRB9lRK3k00aFcU00cnr8HY2riqj6VAlrnEh5qNDb841T7jkpHGfC3FVQ3tKtNscpJHvuT6Bdiy/KhTvqLnQASbT6dZut7sVuhKWhRkcycIdRyicdw3CgwDA0uFQ1JJkQBpiIv+8Vt4XCtIMDTflHQXXScfkVKtGsHuzEGN4n7BareFaI21j1H4hYbqF1VzBS8noXS6NOj1LeOm4/69/624KZl2SmoHuYYuGmecXH+YraZkNXQ+mKoYHwR3dQkOB2MWMQY6+CuOCyRtIENcYJm8dPCFsNy8TJuVz6cvFNX4aUY9HKfCzs0/nn44MsLeEqquqzbq43eX+3GPhwc+xHATMR3q7qjaoAaHUajgOdyCAPosuX8F1qFGpTpv1kkPY57jAe0gtmZIBi8T5LobMPGy9dku3044wa+vPOTmGe/D5uJxBq1i5o0wNB70mDvBEA6t+q57xDlb8NWdSM7y0/tN5O8+vQyv0j2K1MZk9KqNNSkx46OaHD6hXU3o2KK2ajy+T80sjUXc9p/rkvbq9ui78/gXAnfDU/SR9iFhd8PsB/6YDyfUH2erusijpM4C2tM/14L09stMbwV3N/wzwBP904eVR5/wAxK94f4c4Jjg4U3GOTnFzfUHdeOqiai0cgrVq8030YBbvMRIgizvGTaFdeCOJuxDaFWm4Se6WiQNW4O1gbyOpsuhU+HcO3ahS/+Nv5L5U4bwx3w9E/+238lTLdYJpNPJ8dXFMgiNDjJj6nz+6lqZWhRyWk0ANZAGwDnR/2zCkWMhQSwSbyZERF6Aq7m2GrjEGpTpioCwMu4NiCTzPUqxL5C8aT5PU8FRdkWKrEmrUp0hyFMa3biZLgBeIW9T4WpadNR1SoJJ7zy3cybU9NlYIX1eKMRqZXcNwhhKby+nRa1xESCY58iYm5vCxVeDKDt3V/TEVWj2a4BWdFYpNcEHBPkqLuAcLEfpyOhxFVw9nOIla9T4cYU7Ort8qn5tKuyKSqzXDZB0Kb5iihu+GlHlicWPJ9P/616pfDam0yMVi/V9M/emr0idafqzzoU/8AlFdwnCwpiBWe7+IN/wBIC3BkotL3W6QPzKlkUXJvkmoRXBpYfLKbPlb6kkn3K2RTWRFHJLB5DF9hfUQ9CIiAIiIAiIgCIiAIiIAiIgCIiAL5C+ogPkL6iIAiIgCIiAIiIAiIgCIiAIiIAiIgCIiAIiIAiIgCIiAIiIAiIgCIiAIiIAiIgCIiAIiIAiIgP//Z"/>
          <p:cNvSpPr>
            <a:spLocks noChangeAspect="1" noChangeArrowheads="1"/>
          </p:cNvSpPr>
          <p:nvPr/>
        </p:nvSpPr>
        <p:spPr bwMode="auto">
          <a:xfrm>
            <a:off x="857224" y="-152401"/>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 name="Рисунок 16" descr="dorhozyaystvo.jpeg"/>
          <p:cNvPicPr>
            <a:picLocks noChangeAspect="1"/>
          </p:cNvPicPr>
          <p:nvPr/>
        </p:nvPicPr>
        <p:blipFill>
          <a:blip cstate="print"/>
          <a:stretch>
            <a:fillRect/>
          </a:stretch>
        </p:blipFill>
        <p:spPr>
          <a:xfrm>
            <a:off x="1" y="1090670"/>
            <a:ext cx="1421176" cy="1652530"/>
          </a:xfrm>
          <a:prstGeom prst="rect">
            <a:avLst/>
          </a:prstGeom>
        </p:spPr>
      </p:pic>
      <p:sp>
        <p:nvSpPr>
          <p:cNvPr id="18" name="Правая фигурная скобка 17"/>
          <p:cNvSpPr/>
          <p:nvPr/>
        </p:nvSpPr>
        <p:spPr>
          <a:xfrm>
            <a:off x="5214942" y="3571876"/>
            <a:ext cx="142876" cy="3000396"/>
          </a:xfrm>
          <a:prstGeom prst="rightBrace">
            <a:avLst>
              <a:gd name="adj1" fmla="val 51450"/>
              <a:gd name="adj2" fmla="val 47332"/>
            </a:avLst>
          </a:prstGeom>
          <a:solidFill>
            <a:schemeClr val="bg1"/>
          </a:solidFill>
          <a:ln w="38100" cap="sq" cmpd="sng">
            <a:gradFill>
              <a:gsLst>
                <a:gs pos="0">
                  <a:srgbClr val="000082"/>
                </a:gs>
                <a:gs pos="30000">
                  <a:srgbClr val="66008F"/>
                </a:gs>
                <a:gs pos="64999">
                  <a:srgbClr val="BA0066"/>
                </a:gs>
                <a:gs pos="89999">
                  <a:srgbClr val="FF0000"/>
                </a:gs>
                <a:gs pos="100000">
                  <a:srgbClr val="FF8200"/>
                </a:gs>
              </a:gsLst>
              <a:lin ang="5400000" scaled="0"/>
            </a:gra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рямоугольник 12"/>
          <p:cNvSpPr/>
          <p:nvPr/>
        </p:nvSpPr>
        <p:spPr>
          <a:xfrm>
            <a:off x="1857356" y="1357298"/>
            <a:ext cx="7143800" cy="1231106"/>
          </a:xfrm>
          <a:prstGeom prst="rect">
            <a:avLst/>
          </a:prstGeom>
          <a:ln w="25400">
            <a:gradFill flip="none" rotWithShape="1">
              <a:gsLst>
                <a:gs pos="0">
                  <a:srgbClr val="0070C0"/>
                </a:gs>
                <a:gs pos="30000">
                  <a:srgbClr val="66008F"/>
                </a:gs>
                <a:gs pos="64999">
                  <a:srgbClr val="BA0066"/>
                </a:gs>
                <a:gs pos="89999">
                  <a:srgbClr val="FF0000"/>
                </a:gs>
                <a:gs pos="100000">
                  <a:srgbClr val="FF8200"/>
                </a:gs>
              </a:gsLst>
              <a:path path="rect">
                <a:fillToRect l="100000" t="100000"/>
              </a:path>
              <a:tileRect r="-100000" b="-100000"/>
            </a:gradFill>
          </a:ln>
        </p:spPr>
        <p:txBody>
          <a:bodyPr wrap="square">
            <a:spAutoFit/>
          </a:bodyPr>
          <a:lstStyle/>
          <a:p>
            <a:r>
              <a:rPr lang="ru-RU" sz="1600" b="1" dirty="0" smtClean="0">
                <a:latin typeface="Proxima Nova Lt" pitchFamily="50" charset="0"/>
                <a:cs typeface="Times New Roman" pitchFamily="18" charset="0"/>
              </a:rPr>
              <a:t>    </a:t>
            </a:r>
            <a:r>
              <a:rPr lang="ru-RU" sz="1600" b="1" dirty="0" smtClean="0">
                <a:latin typeface="Times New Roman" pitchFamily="18" charset="0"/>
                <a:cs typeface="Times New Roman" pitchFamily="18" charset="0"/>
              </a:rPr>
              <a:t>Целью предоставления</a:t>
            </a:r>
            <a:r>
              <a:rPr lang="ru-RU" sz="16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субсидий бюджетам муниципальных образований является увеличение протяженности автомобильных дорог общего пользования местного значения, соответствующих нормативным требованиям. </a:t>
            </a:r>
          </a:p>
          <a:p>
            <a:r>
              <a:rPr lang="ru-RU" sz="1400" dirty="0" smtClean="0">
                <a:latin typeface="Times New Roman" pitchFamily="18" charset="0"/>
                <a:cs typeface="Times New Roman" pitchFamily="18" charset="0"/>
              </a:rPr>
              <a:t> Предоставлено субсидий  муниципальным образованиям  из дорожного фонда Амурской области  </a:t>
            </a:r>
            <a:r>
              <a:rPr lang="ru-RU" sz="1600" dirty="0" smtClean="0">
                <a:latin typeface="Times New Roman" pitchFamily="18" charset="0"/>
                <a:cs typeface="Times New Roman" pitchFamily="18" charset="0"/>
              </a:rPr>
              <a:t>- </a:t>
            </a:r>
            <a:r>
              <a:rPr lang="ru-RU" sz="1600" b="1" dirty="0" smtClean="0">
                <a:ln>
                  <a:solidFill>
                    <a:schemeClr val="tx2">
                      <a:lumMod val="60000"/>
                      <a:lumOff val="40000"/>
                    </a:schemeClr>
                  </a:solidFill>
                </a:ln>
                <a:latin typeface="Times New Roman" pitchFamily="18" charset="0"/>
                <a:cs typeface="Times New Roman" pitchFamily="18" charset="0"/>
              </a:rPr>
              <a:t>953,9 млн. рублей</a:t>
            </a:r>
            <a:endParaRPr lang="ru-RU" sz="16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8534347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9144000" cy="646331"/>
          </a:xfrm>
          <a:prstGeom prst="rect">
            <a:avLst/>
          </a:prstGeom>
        </p:spPr>
        <p:txBody>
          <a:bodyPr wrap="square">
            <a:spAutoFit/>
          </a:bodyPr>
          <a:lstStyle/>
          <a:p>
            <a:pPr algn="ctr"/>
            <a:r>
              <a:rPr lang="ru-RU" b="1" spc="-60" dirty="0" smtClean="0">
                <a:solidFill>
                  <a:schemeClr val="tx1">
                    <a:lumMod val="50000"/>
                    <a:lumOff val="50000"/>
                  </a:schemeClr>
                </a:solidFill>
                <a:latin typeface="Times New Roman" pitchFamily="18" charset="0"/>
                <a:cs typeface="Times New Roman" pitchFamily="18" charset="0"/>
              </a:rPr>
              <a:t>Сведения о реализации общественно-значимых проектов за счет средств  дорожного фонда  Амурской области, введенных в 2018 году</a:t>
            </a:r>
            <a:endParaRPr lang="ru-RU" b="1" spc="-60" dirty="0">
              <a:solidFill>
                <a:schemeClr val="tx1">
                  <a:lumMod val="50000"/>
                  <a:lumOff val="50000"/>
                </a:schemeClr>
              </a:solidFill>
              <a:latin typeface="Times New Roman" pitchFamily="18" charset="0"/>
              <a:cs typeface="Times New Roman" pitchFamily="18" charset="0"/>
            </a:endParaRPr>
          </a:p>
        </p:txBody>
      </p:sp>
      <p:pic>
        <p:nvPicPr>
          <p:cNvPr id="29" name="Рисунок 28" descr="256337_l.jpg"/>
          <p:cNvPicPr>
            <a:picLocks noChangeAspect="1"/>
          </p:cNvPicPr>
          <p:nvPr/>
        </p:nvPicPr>
        <p:blipFill>
          <a:blip r:embed="rId2" cstate="print"/>
          <a:stretch>
            <a:fillRect/>
          </a:stretch>
        </p:blipFill>
        <p:spPr>
          <a:xfrm>
            <a:off x="0" y="1071546"/>
            <a:ext cx="1785918" cy="1285884"/>
          </a:xfrm>
          <a:prstGeom prst="rect">
            <a:avLst/>
          </a:prstGeom>
        </p:spPr>
      </p:pic>
      <p:pic>
        <p:nvPicPr>
          <p:cNvPr id="30" name="Рисунок 29" descr="img-20150310113215-655.jpg"/>
          <p:cNvPicPr>
            <a:picLocks noChangeAspect="1"/>
          </p:cNvPicPr>
          <p:nvPr/>
        </p:nvPicPr>
        <p:blipFill>
          <a:blip r:embed="rId3" cstate="print"/>
          <a:stretch>
            <a:fillRect/>
          </a:stretch>
        </p:blipFill>
        <p:spPr>
          <a:xfrm>
            <a:off x="0" y="2357430"/>
            <a:ext cx="1785950" cy="1285884"/>
          </a:xfrm>
          <a:prstGeom prst="rect">
            <a:avLst/>
          </a:prstGeom>
        </p:spPr>
      </p:pic>
      <p:pic>
        <p:nvPicPr>
          <p:cNvPr id="31" name="Рисунок 30" descr="images (1).jpg"/>
          <p:cNvPicPr>
            <a:picLocks noChangeAspect="1"/>
          </p:cNvPicPr>
          <p:nvPr/>
        </p:nvPicPr>
        <p:blipFill>
          <a:blip r:embed="rId4" cstate="print"/>
          <a:stretch>
            <a:fillRect/>
          </a:stretch>
        </p:blipFill>
        <p:spPr>
          <a:xfrm>
            <a:off x="0" y="4572008"/>
            <a:ext cx="1785918" cy="1071570"/>
          </a:xfrm>
          <a:prstGeom prst="rect">
            <a:avLst/>
          </a:prstGeom>
        </p:spPr>
      </p:pic>
      <p:pic>
        <p:nvPicPr>
          <p:cNvPr id="33" name="Рисунок 32" descr="3f9ffb4175143a3d42b450c840564f9d.jpg"/>
          <p:cNvPicPr>
            <a:picLocks noChangeAspect="1"/>
          </p:cNvPicPr>
          <p:nvPr/>
        </p:nvPicPr>
        <p:blipFill>
          <a:blip r:embed="rId5" cstate="print"/>
          <a:stretch>
            <a:fillRect/>
          </a:stretch>
        </p:blipFill>
        <p:spPr>
          <a:xfrm>
            <a:off x="0" y="3357562"/>
            <a:ext cx="1809744" cy="1200146"/>
          </a:xfrm>
          <a:prstGeom prst="rect">
            <a:avLst/>
          </a:prstGeom>
        </p:spPr>
      </p:pic>
      <p:pic>
        <p:nvPicPr>
          <p:cNvPr id="34" name="Рисунок 33" descr="25.jpg"/>
          <p:cNvPicPr>
            <a:picLocks noChangeAspect="1"/>
          </p:cNvPicPr>
          <p:nvPr/>
        </p:nvPicPr>
        <p:blipFill>
          <a:blip r:embed="rId6" cstate="print"/>
          <a:stretch>
            <a:fillRect/>
          </a:stretch>
        </p:blipFill>
        <p:spPr>
          <a:xfrm>
            <a:off x="0" y="5643578"/>
            <a:ext cx="1785918" cy="1214422"/>
          </a:xfrm>
          <a:prstGeom prst="rect">
            <a:avLst/>
          </a:prstGeom>
        </p:spPr>
      </p:pic>
      <p:graphicFrame>
        <p:nvGraphicFramePr>
          <p:cNvPr id="35" name="Схема 34"/>
          <p:cNvGraphicFramePr/>
          <p:nvPr/>
        </p:nvGraphicFramePr>
        <p:xfrm>
          <a:off x="1857356" y="1142984"/>
          <a:ext cx="7215206" cy="56436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8" name="Прямоугольник 37"/>
          <p:cNvSpPr/>
          <p:nvPr/>
        </p:nvSpPr>
        <p:spPr>
          <a:xfrm>
            <a:off x="3428992" y="818043"/>
            <a:ext cx="1127232" cy="369332"/>
          </a:xfrm>
          <a:prstGeom prst="rect">
            <a:avLst/>
          </a:prstGeom>
        </p:spPr>
        <p:txBody>
          <a:bodyPr wrap="none">
            <a:spAutoFit/>
          </a:bodyPr>
          <a:lstStyle/>
          <a:p>
            <a:r>
              <a:rPr lang="ru-RU" b="1" i="1" dirty="0" smtClean="0">
                <a:ln>
                  <a:solidFill>
                    <a:schemeClr val="tx2">
                      <a:lumMod val="60000"/>
                      <a:lumOff val="40000"/>
                    </a:schemeClr>
                  </a:solidFill>
                </a:ln>
                <a:latin typeface="Proxima Nova Lt" pitchFamily="50" charset="0"/>
                <a:cs typeface="Times New Roman" pitchFamily="18" charset="0"/>
              </a:rPr>
              <a:t>Расходы</a:t>
            </a:r>
            <a:endParaRPr lang="ru-RU" dirty="0"/>
          </a:p>
        </p:txBody>
      </p:sp>
      <p:sp>
        <p:nvSpPr>
          <p:cNvPr id="39" name="Прямоугольник 38"/>
          <p:cNvSpPr/>
          <p:nvPr/>
        </p:nvSpPr>
        <p:spPr>
          <a:xfrm>
            <a:off x="6000760" y="818043"/>
            <a:ext cx="3143240" cy="369332"/>
          </a:xfrm>
          <a:prstGeom prst="rect">
            <a:avLst/>
          </a:prstGeom>
        </p:spPr>
        <p:txBody>
          <a:bodyPr wrap="square">
            <a:spAutoFit/>
          </a:bodyPr>
          <a:lstStyle/>
          <a:p>
            <a:r>
              <a:rPr lang="ru-RU" b="1" i="1" dirty="0" smtClean="0">
                <a:ln>
                  <a:solidFill>
                    <a:schemeClr val="tx2">
                      <a:lumMod val="60000"/>
                      <a:lumOff val="40000"/>
                    </a:schemeClr>
                  </a:solidFill>
                </a:ln>
                <a:latin typeface="Proxima Nova Lt" pitchFamily="50" charset="0"/>
                <a:cs typeface="Times New Roman" pitchFamily="18" charset="0"/>
              </a:rPr>
              <a:t>Достигнутый результат</a:t>
            </a:r>
          </a:p>
        </p:txBody>
      </p:sp>
    </p:spTree>
    <p:extLst>
      <p:ext uri="{BB962C8B-B14F-4D97-AF65-F5344CB8AC3E}">
        <p14:creationId xmlns:p14="http://schemas.microsoft.com/office/powerpoint/2010/main" val="28534347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Рисунок 59" descr="30 слайд копия.jpg"/>
          <p:cNvPicPr>
            <a:picLocks noChangeAspect="1"/>
          </p:cNvPicPr>
          <p:nvPr/>
        </p:nvPicPr>
        <p:blipFill>
          <a:blip r:embed="rId2" cstate="print"/>
          <a:stretch>
            <a:fillRect/>
          </a:stretch>
        </p:blipFill>
        <p:spPr>
          <a:xfrm>
            <a:off x="0" y="214290"/>
            <a:ext cx="9144000" cy="6465455"/>
          </a:xfrm>
          <a:prstGeom prst="rect">
            <a:avLst/>
          </a:prstGeom>
        </p:spPr>
      </p:pic>
      <p:graphicFrame>
        <p:nvGraphicFramePr>
          <p:cNvPr id="6" name="Содержимое 5"/>
          <p:cNvGraphicFramePr>
            <a:graphicFrameLocks noGrp="1"/>
          </p:cNvGraphicFramePr>
          <p:nvPr>
            <p:ph idx="1"/>
            <p:extLst>
              <p:ext uri="{D42A27DB-BD31-4B8C-83A1-F6EECF244321}">
                <p14:modId xmlns:p14="http://schemas.microsoft.com/office/powerpoint/2010/main" val="2726303550"/>
              </p:ext>
            </p:extLst>
          </p:nvPr>
        </p:nvGraphicFramePr>
        <p:xfrm>
          <a:off x="285720" y="2428868"/>
          <a:ext cx="8501122" cy="3786214"/>
        </p:xfrm>
        <a:graphic>
          <a:graphicData uri="http://schemas.openxmlformats.org/drawingml/2006/chart">
            <c:chart xmlns:c="http://schemas.openxmlformats.org/drawingml/2006/chart" xmlns:r="http://schemas.openxmlformats.org/officeDocument/2006/relationships" r:id="rId3"/>
          </a:graphicData>
        </a:graphic>
      </p:graphicFrame>
      <p:sp>
        <p:nvSpPr>
          <p:cNvPr id="5" name="Прямоугольник 4"/>
          <p:cNvSpPr/>
          <p:nvPr/>
        </p:nvSpPr>
        <p:spPr>
          <a:xfrm>
            <a:off x="214282" y="500042"/>
            <a:ext cx="6143668" cy="984885"/>
          </a:xfrm>
          <a:prstGeom prst="rect">
            <a:avLst/>
          </a:prstGeom>
        </p:spPr>
        <p:txBody>
          <a:bodyPr wrap="square">
            <a:spAutoFit/>
          </a:bodyPr>
          <a:lstStyle/>
          <a:p>
            <a:r>
              <a:rPr lang="ru-RU" sz="2000" dirty="0" smtClean="0">
                <a:latin typeface="Proxima Nova Lt" pitchFamily="50" charset="0"/>
                <a:cs typeface="Angsana New" pitchFamily="18" charset="-34"/>
              </a:rPr>
              <a:t>Расходы областного бюджета на оказание государственных услуг в социальной сфере</a:t>
            </a:r>
          </a:p>
          <a:p>
            <a:endParaRPr lang="ru-RU" dirty="0" smtClean="0">
              <a:latin typeface="Segoe UI Light" pitchFamily="34" charset="0"/>
              <a:cs typeface="Angsana New" pitchFamily="18" charset="-34"/>
            </a:endParaRPr>
          </a:p>
        </p:txBody>
      </p:sp>
      <p:sp>
        <p:nvSpPr>
          <p:cNvPr id="9" name="Блок-схема: узел 8"/>
          <p:cNvSpPr/>
          <p:nvPr/>
        </p:nvSpPr>
        <p:spPr>
          <a:xfrm>
            <a:off x="821150" y="3573016"/>
            <a:ext cx="45719" cy="45719"/>
          </a:xfrm>
          <a:prstGeom prst="flowChartConnector">
            <a:avLst/>
          </a:prstGeom>
          <a:solidFill>
            <a:srgbClr val="F696FF"/>
          </a:solidFill>
          <a:ln>
            <a:solidFill>
              <a:srgbClr val="F69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Блок-схема: узел 9"/>
          <p:cNvSpPr/>
          <p:nvPr/>
        </p:nvSpPr>
        <p:spPr>
          <a:xfrm flipH="1">
            <a:off x="2478962" y="3029410"/>
            <a:ext cx="45719" cy="71438"/>
          </a:xfrm>
          <a:prstGeom prst="flowChartConnector">
            <a:avLst/>
          </a:prstGeom>
          <a:solidFill>
            <a:srgbClr val="F696FF"/>
          </a:solidFill>
          <a:ln>
            <a:solidFill>
              <a:srgbClr val="F69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Блок-схема: узел 13"/>
          <p:cNvSpPr/>
          <p:nvPr/>
        </p:nvSpPr>
        <p:spPr>
          <a:xfrm flipV="1">
            <a:off x="4120949" y="3450333"/>
            <a:ext cx="45719" cy="71438"/>
          </a:xfrm>
          <a:prstGeom prst="flowChartConnector">
            <a:avLst/>
          </a:prstGeom>
          <a:solidFill>
            <a:srgbClr val="F696FF"/>
          </a:solidFill>
          <a:ln>
            <a:solidFill>
              <a:srgbClr val="F69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Блок-схема: узел 14"/>
          <p:cNvSpPr/>
          <p:nvPr/>
        </p:nvSpPr>
        <p:spPr>
          <a:xfrm flipH="1">
            <a:off x="5715008" y="4740603"/>
            <a:ext cx="71437" cy="45719"/>
          </a:xfrm>
          <a:prstGeom prst="flowChartConnector">
            <a:avLst/>
          </a:prstGeom>
          <a:solidFill>
            <a:srgbClr val="F696FF"/>
          </a:solidFill>
          <a:ln>
            <a:solidFill>
              <a:srgbClr val="F69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Блок-схема: узел 15"/>
          <p:cNvSpPr/>
          <p:nvPr/>
        </p:nvSpPr>
        <p:spPr>
          <a:xfrm flipH="1" flipV="1">
            <a:off x="7403801" y="4910174"/>
            <a:ext cx="45719" cy="45719"/>
          </a:xfrm>
          <a:prstGeom prst="flowChartConnector">
            <a:avLst/>
          </a:prstGeom>
          <a:solidFill>
            <a:srgbClr val="F696FF"/>
          </a:solidFill>
          <a:ln>
            <a:solidFill>
              <a:srgbClr val="F69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Блок-схема: узел 27"/>
          <p:cNvSpPr/>
          <p:nvPr/>
        </p:nvSpPr>
        <p:spPr>
          <a:xfrm>
            <a:off x="1170575" y="3364745"/>
            <a:ext cx="36000" cy="36000"/>
          </a:xfrm>
          <a:prstGeom prst="flowChartConnector">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1" name="Блок-схема: узел 30"/>
          <p:cNvSpPr/>
          <p:nvPr/>
        </p:nvSpPr>
        <p:spPr>
          <a:xfrm>
            <a:off x="2776696" y="2657964"/>
            <a:ext cx="71438" cy="45719"/>
          </a:xfrm>
          <a:prstGeom prst="flowChartConnector">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8" name="Блок-схема: узел 37"/>
          <p:cNvSpPr/>
          <p:nvPr/>
        </p:nvSpPr>
        <p:spPr>
          <a:xfrm flipH="1">
            <a:off x="4460513" y="3203172"/>
            <a:ext cx="36000" cy="36000"/>
          </a:xfrm>
          <a:prstGeom prst="flowChartConnector">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7" name="Блок-схема: узел 56"/>
          <p:cNvSpPr/>
          <p:nvPr/>
        </p:nvSpPr>
        <p:spPr>
          <a:xfrm>
            <a:off x="6099585" y="4678883"/>
            <a:ext cx="45719" cy="45719"/>
          </a:xfrm>
          <a:prstGeom prst="flowChartConnector">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8" name="Блок-схема: узел 57"/>
          <p:cNvSpPr/>
          <p:nvPr/>
        </p:nvSpPr>
        <p:spPr>
          <a:xfrm flipH="1" flipV="1">
            <a:off x="7740990" y="4857759"/>
            <a:ext cx="45719" cy="71437"/>
          </a:xfrm>
          <a:prstGeom prst="flowChartConnector">
            <a:avLst/>
          </a:prstGeom>
          <a:solidFill>
            <a:srgbClr val="A62EE8"/>
          </a:solidFill>
          <a:ln>
            <a:solidFill>
              <a:srgbClr val="A62E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8" name="Блок-схема: узел 67"/>
          <p:cNvSpPr/>
          <p:nvPr/>
        </p:nvSpPr>
        <p:spPr>
          <a:xfrm>
            <a:off x="1500166" y="3348307"/>
            <a:ext cx="45719" cy="45719"/>
          </a:xfrm>
          <a:prstGeom prst="flowChartConnector">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0" name="Блок-схема: узел 69"/>
          <p:cNvSpPr/>
          <p:nvPr/>
        </p:nvSpPr>
        <p:spPr>
          <a:xfrm>
            <a:off x="3135522" y="2665094"/>
            <a:ext cx="71439" cy="45719"/>
          </a:xfrm>
          <a:prstGeom prst="flowChartConnector">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8" name="Блок-схема: узел 77"/>
          <p:cNvSpPr/>
          <p:nvPr/>
        </p:nvSpPr>
        <p:spPr>
          <a:xfrm flipV="1">
            <a:off x="4786314" y="3167734"/>
            <a:ext cx="71438" cy="71438"/>
          </a:xfrm>
          <a:prstGeom prst="flowChartConnector">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4" name="Блок-схема: узел 83"/>
          <p:cNvSpPr/>
          <p:nvPr/>
        </p:nvSpPr>
        <p:spPr>
          <a:xfrm>
            <a:off x="6440940" y="4662809"/>
            <a:ext cx="71438" cy="45719"/>
          </a:xfrm>
          <a:prstGeom prst="flowChartConnector">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5" name="Блок-схема: узел 84"/>
          <p:cNvSpPr/>
          <p:nvPr/>
        </p:nvSpPr>
        <p:spPr>
          <a:xfrm flipH="1">
            <a:off x="8094347" y="4903479"/>
            <a:ext cx="45719" cy="45719"/>
          </a:xfrm>
          <a:prstGeom prst="flowChartConnector">
            <a:avLst/>
          </a:prstGeom>
          <a:solidFill>
            <a:srgbClr val="2FD5E7"/>
          </a:solidFill>
          <a:ln>
            <a:solidFill>
              <a:srgbClr val="2FD5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Номер слайда 31"/>
          <p:cNvSpPr>
            <a:spLocks noGrp="1"/>
          </p:cNvSpPr>
          <p:nvPr>
            <p:ph type="sldNum" sz="quarter" idx="12"/>
          </p:nvPr>
        </p:nvSpPr>
        <p:spPr/>
        <p:txBody>
          <a:bodyPr/>
          <a:lstStyle/>
          <a:p>
            <a:fld id="{34AAB390-896A-4703-BE4C-2EDB5FA2DF14}" type="slidenum">
              <a:rPr lang="ru-RU" smtClean="0"/>
              <a:pPr/>
              <a:t>56</a:t>
            </a:fld>
            <a:endParaRPr lang="ru-RU"/>
          </a:p>
        </p:txBody>
      </p:sp>
    </p:spTree>
    <p:extLst>
      <p:ext uri="{BB962C8B-B14F-4D97-AF65-F5344CB8AC3E}">
        <p14:creationId xmlns:p14="http://schemas.microsoft.com/office/powerpoint/2010/main" val="27865978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piskunova\Desktop\Новая папка\Новая папка\20 слайд.jpg"/>
          <p:cNvPicPr>
            <a:picLocks noChangeAspect="1" noChangeArrowheads="1"/>
          </p:cNvPicPr>
          <p:nvPr/>
        </p:nvPicPr>
        <p:blipFill>
          <a:blip r:embed="rId2" cstate="print"/>
          <a:srcRect/>
          <a:stretch>
            <a:fillRect/>
          </a:stretch>
        </p:blipFill>
        <p:spPr bwMode="auto">
          <a:xfrm>
            <a:off x="-357222" y="0"/>
            <a:ext cx="9699453" cy="6858024"/>
          </a:xfrm>
          <a:prstGeom prst="rect">
            <a:avLst/>
          </a:prstGeom>
          <a:noFill/>
        </p:spPr>
      </p:pic>
      <p:sp>
        <p:nvSpPr>
          <p:cNvPr id="6" name="Прямоугольник 5"/>
          <p:cNvSpPr/>
          <p:nvPr/>
        </p:nvSpPr>
        <p:spPr>
          <a:xfrm>
            <a:off x="214314" y="428604"/>
            <a:ext cx="8358214" cy="1015663"/>
          </a:xfrm>
          <a:prstGeom prst="rect">
            <a:avLst/>
          </a:prstGeom>
        </p:spPr>
        <p:txBody>
          <a:bodyPr wrap="square">
            <a:spAutoFit/>
          </a:bodyPr>
          <a:lstStyle/>
          <a:p>
            <a:r>
              <a:rPr lang="ru-RU" sz="2000" dirty="0" smtClean="0">
                <a:latin typeface="Proxima Nova Lt" pitchFamily="50" charset="0"/>
                <a:cs typeface="Angsana New" pitchFamily="18" charset="-34"/>
              </a:rPr>
              <a:t>Сравнительные показатели расходов консолидированных бюджетов субъектов РФ на одного жителя в Дальневосточном Федеральном округе за 2018 год, с корректировкой на индекс бюджетных расходов </a:t>
            </a:r>
          </a:p>
        </p:txBody>
      </p:sp>
      <p:sp>
        <p:nvSpPr>
          <p:cNvPr id="8" name="Прямоугольник 7"/>
          <p:cNvSpPr/>
          <p:nvPr/>
        </p:nvSpPr>
        <p:spPr>
          <a:xfrm>
            <a:off x="857224" y="2714620"/>
            <a:ext cx="4000528" cy="769441"/>
          </a:xfrm>
          <a:prstGeom prst="rect">
            <a:avLst/>
          </a:prstGeom>
        </p:spPr>
        <p:txBody>
          <a:bodyPr wrap="square" numCol="2">
            <a:spAutoFit/>
          </a:bodyPr>
          <a:lstStyle/>
          <a:p>
            <a:pPr marL="180975"/>
            <a:endParaRPr lang="ru-RU" sz="1100" dirty="0" smtClean="0">
              <a:latin typeface="Times New Roman" pitchFamily="18" charset="0"/>
              <a:cs typeface="Times New Roman" pitchFamily="18" charset="0"/>
            </a:endParaRPr>
          </a:p>
          <a:p>
            <a:pPr marL="180975"/>
            <a:endParaRPr lang="ru-RU" sz="1100" dirty="0" smtClean="0">
              <a:latin typeface="Times New Roman" pitchFamily="18" charset="0"/>
              <a:cs typeface="Times New Roman" pitchFamily="18" charset="0"/>
            </a:endParaRPr>
          </a:p>
          <a:p>
            <a:endParaRPr lang="ru-RU" sz="1100" dirty="0" smtClean="0">
              <a:latin typeface="Times New Roman" pitchFamily="18" charset="0"/>
              <a:cs typeface="Times New Roman" pitchFamily="18" charset="0"/>
            </a:endParaRPr>
          </a:p>
          <a:p>
            <a:endParaRPr lang="ru-RU" sz="1100" dirty="0">
              <a:latin typeface="Times New Roman" pitchFamily="18" charset="0"/>
              <a:cs typeface="Times New Roman"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8765078"/>
              </p:ext>
            </p:extLst>
          </p:nvPr>
        </p:nvGraphicFramePr>
        <p:xfrm>
          <a:off x="642910" y="2667988"/>
          <a:ext cx="4071967" cy="3005956"/>
        </p:xfrm>
        <a:graphic>
          <a:graphicData uri="http://schemas.openxmlformats.org/drawingml/2006/table">
            <a:tbl>
              <a:tblPr firstRow="1" bandRow="1">
                <a:tableStyleId>{2D5ABB26-0587-4C30-8999-92F81FD0307C}</a:tableStyleId>
              </a:tblPr>
              <a:tblGrid>
                <a:gridCol w="370179"/>
                <a:gridCol w="2201589"/>
                <a:gridCol w="642942"/>
                <a:gridCol w="857257"/>
              </a:tblGrid>
              <a:tr h="285752">
                <a:tc>
                  <a:txBody>
                    <a:bodyPr/>
                    <a:lstStyle/>
                    <a:p>
                      <a:pPr algn="l" rtl="0" fontAlgn="ctr"/>
                      <a:r>
                        <a:rPr lang="ru-RU" sz="1400" b="0" i="0" u="none" strike="noStrike" dirty="0">
                          <a:solidFill>
                            <a:srgbClr val="000000"/>
                          </a:solidFill>
                          <a:effectLst/>
                          <a:latin typeface="Times New Roman"/>
                        </a:rPr>
                        <a:t>1</a:t>
                      </a:r>
                    </a:p>
                  </a:txBody>
                  <a:tcPr marL="9525" marR="9525" marT="9525" marB="0" anchor="ctr"/>
                </a:tc>
                <a:tc>
                  <a:txBody>
                    <a:bodyPr/>
                    <a:lstStyle/>
                    <a:p>
                      <a:pPr algn="l" rtl="0" fontAlgn="ctr"/>
                      <a:r>
                        <a:rPr lang="ru-RU" sz="1400" b="0" i="0" u="none" strike="noStrike" dirty="0">
                          <a:solidFill>
                            <a:srgbClr val="000000"/>
                          </a:solidFill>
                          <a:effectLst/>
                          <a:latin typeface="Times New Roman"/>
                        </a:rPr>
                        <a:t>Сахалинская область</a:t>
                      </a:r>
                    </a:p>
                  </a:txBody>
                  <a:tcPr marL="9525" marR="9525" marT="9525" marB="0" anchor="ctr"/>
                </a:tc>
                <a:tc>
                  <a:txBody>
                    <a:bodyPr/>
                    <a:lstStyle/>
                    <a:p>
                      <a:pPr algn="r" rtl="0" fontAlgn="t"/>
                      <a:r>
                        <a:rPr lang="ru-RU" sz="1400" b="0" i="0" u="none" strike="noStrike">
                          <a:solidFill>
                            <a:srgbClr val="000000"/>
                          </a:solidFill>
                          <a:effectLst/>
                          <a:latin typeface="Times New Roman"/>
                        </a:rPr>
                        <a:t>165,3</a:t>
                      </a:r>
                    </a:p>
                  </a:txBody>
                  <a:tcPr marL="9525" marR="9525" marT="9525" marB="0"/>
                </a:tc>
                <a:tc>
                  <a:txBody>
                    <a:bodyPr/>
                    <a:lstStyle/>
                    <a:p>
                      <a:pPr algn="r" rtl="0" fontAlgn="t"/>
                      <a:r>
                        <a:rPr lang="ru-RU" sz="1400" b="0" i="0" u="none" strike="noStrike">
                          <a:solidFill>
                            <a:srgbClr val="000000"/>
                          </a:solidFill>
                          <a:effectLst/>
                          <a:latin typeface="Times New Roman"/>
                        </a:rPr>
                        <a:t>75,3</a:t>
                      </a:r>
                    </a:p>
                  </a:txBody>
                  <a:tcPr marL="9525" marR="9525" marT="9525" marB="0"/>
                </a:tc>
              </a:tr>
              <a:tr h="285752">
                <a:tc>
                  <a:txBody>
                    <a:bodyPr/>
                    <a:lstStyle/>
                    <a:p>
                      <a:pPr algn="l" rtl="0" fontAlgn="ctr"/>
                      <a:r>
                        <a:rPr lang="ru-RU" sz="1400" b="0" i="0" u="none" strike="noStrike">
                          <a:solidFill>
                            <a:srgbClr val="000000"/>
                          </a:solidFill>
                          <a:effectLst/>
                          <a:latin typeface="Times New Roman"/>
                        </a:rPr>
                        <a:t>2</a:t>
                      </a:r>
                    </a:p>
                  </a:txBody>
                  <a:tcPr marL="9525" marR="9525" marT="9525" marB="0" anchor="ctr"/>
                </a:tc>
                <a:tc>
                  <a:txBody>
                    <a:bodyPr/>
                    <a:lstStyle/>
                    <a:p>
                      <a:pPr algn="l" rtl="0" fontAlgn="ctr"/>
                      <a:r>
                        <a:rPr lang="ru-RU" sz="1400" b="0" i="0" u="none" strike="noStrike" dirty="0">
                          <a:solidFill>
                            <a:srgbClr val="000000"/>
                          </a:solidFill>
                          <a:effectLst/>
                          <a:latin typeface="Times New Roman"/>
                        </a:rPr>
                        <a:t>Хабаровский край</a:t>
                      </a:r>
                    </a:p>
                  </a:txBody>
                  <a:tcPr marL="9525" marR="9525" marT="9525" marB="0" anchor="ctr"/>
                </a:tc>
                <a:tc>
                  <a:txBody>
                    <a:bodyPr/>
                    <a:lstStyle/>
                    <a:p>
                      <a:pPr algn="r" rtl="0" fontAlgn="t"/>
                      <a:r>
                        <a:rPr lang="ru-RU" sz="1400" b="0" i="0" u="none" strike="noStrike">
                          <a:solidFill>
                            <a:srgbClr val="000000"/>
                          </a:solidFill>
                          <a:effectLst/>
                          <a:latin typeface="Times New Roman"/>
                        </a:rPr>
                        <a:t>132,5</a:t>
                      </a:r>
                    </a:p>
                  </a:txBody>
                  <a:tcPr marL="9525" marR="9525" marT="9525" marB="0"/>
                </a:tc>
                <a:tc>
                  <a:txBody>
                    <a:bodyPr/>
                    <a:lstStyle/>
                    <a:p>
                      <a:pPr algn="r" rtl="0" fontAlgn="t"/>
                      <a:r>
                        <a:rPr lang="ru-RU" sz="1400" b="0" i="0" u="none" strike="noStrike">
                          <a:solidFill>
                            <a:srgbClr val="000000"/>
                          </a:solidFill>
                          <a:effectLst/>
                          <a:latin typeface="Times New Roman"/>
                        </a:rPr>
                        <a:t>63,8</a:t>
                      </a:r>
                    </a:p>
                  </a:txBody>
                  <a:tcPr marL="9525" marR="9525" marT="9525" marB="0"/>
                </a:tc>
              </a:tr>
              <a:tr h="285752">
                <a:tc>
                  <a:txBody>
                    <a:bodyPr/>
                    <a:lstStyle/>
                    <a:p>
                      <a:pPr algn="l" rtl="0" fontAlgn="ctr"/>
                      <a:r>
                        <a:rPr lang="ru-RU" sz="1400" b="0" i="0" u="none" strike="noStrike" dirty="0">
                          <a:solidFill>
                            <a:srgbClr val="000000"/>
                          </a:solidFill>
                          <a:effectLst/>
                          <a:latin typeface="Times New Roman"/>
                        </a:rPr>
                        <a:t>3</a:t>
                      </a:r>
                    </a:p>
                  </a:txBody>
                  <a:tcPr marL="9525" marR="9525" marT="9525" marB="0" anchor="ctr">
                    <a:solidFill>
                      <a:srgbClr val="F9C1FF"/>
                    </a:solidFill>
                  </a:tcPr>
                </a:tc>
                <a:tc>
                  <a:txBody>
                    <a:bodyPr/>
                    <a:lstStyle/>
                    <a:p>
                      <a:pPr algn="l" rtl="0" fontAlgn="ctr"/>
                      <a:r>
                        <a:rPr lang="ru-RU" sz="1400" b="0" i="0" u="none" strike="noStrike" dirty="0">
                          <a:solidFill>
                            <a:srgbClr val="000000"/>
                          </a:solidFill>
                          <a:effectLst/>
                          <a:latin typeface="Times New Roman"/>
                        </a:rPr>
                        <a:t>Амурская область</a:t>
                      </a:r>
                    </a:p>
                  </a:txBody>
                  <a:tcPr marL="9525" marR="9525" marT="9525" marB="0" anchor="ctr">
                    <a:solidFill>
                      <a:srgbClr val="F9C1FF"/>
                    </a:solidFill>
                  </a:tcPr>
                </a:tc>
                <a:tc>
                  <a:txBody>
                    <a:bodyPr/>
                    <a:lstStyle/>
                    <a:p>
                      <a:pPr algn="r" rtl="0" fontAlgn="t"/>
                      <a:r>
                        <a:rPr lang="ru-RU" sz="1400" b="0" i="0" u="none" strike="noStrike" dirty="0">
                          <a:solidFill>
                            <a:srgbClr val="000000"/>
                          </a:solidFill>
                          <a:effectLst/>
                          <a:latin typeface="Times New Roman"/>
                        </a:rPr>
                        <a:t>64,8</a:t>
                      </a:r>
                    </a:p>
                  </a:txBody>
                  <a:tcPr marL="9525" marR="9525" marT="9525" marB="0">
                    <a:solidFill>
                      <a:srgbClr val="F9C1FF"/>
                    </a:solidFill>
                  </a:tcPr>
                </a:tc>
                <a:tc>
                  <a:txBody>
                    <a:bodyPr/>
                    <a:lstStyle/>
                    <a:p>
                      <a:pPr algn="r" rtl="0" fontAlgn="t"/>
                      <a:r>
                        <a:rPr lang="ru-RU" sz="1400" b="0" i="0" u="none" strike="noStrike" dirty="0">
                          <a:solidFill>
                            <a:srgbClr val="000000"/>
                          </a:solidFill>
                          <a:effectLst/>
                          <a:latin typeface="Times New Roman"/>
                        </a:rPr>
                        <a:t>58,2</a:t>
                      </a:r>
                    </a:p>
                  </a:txBody>
                  <a:tcPr marL="9525" marR="9525" marT="9525" marB="0">
                    <a:solidFill>
                      <a:srgbClr val="F9C1FF"/>
                    </a:solidFill>
                  </a:tcPr>
                </a:tc>
              </a:tr>
              <a:tr h="285752">
                <a:tc>
                  <a:txBody>
                    <a:bodyPr/>
                    <a:lstStyle/>
                    <a:p>
                      <a:pPr algn="l" rtl="0" fontAlgn="ctr"/>
                      <a:r>
                        <a:rPr lang="ru-RU" sz="1400" b="0" i="0" u="none" strike="noStrike">
                          <a:solidFill>
                            <a:srgbClr val="000000"/>
                          </a:solidFill>
                          <a:effectLst/>
                          <a:latin typeface="Times New Roman"/>
                        </a:rPr>
                        <a:t>4</a:t>
                      </a:r>
                    </a:p>
                  </a:txBody>
                  <a:tcPr marL="9525" marR="9525" marT="9525" marB="0" anchor="ctr"/>
                </a:tc>
                <a:tc>
                  <a:txBody>
                    <a:bodyPr/>
                    <a:lstStyle/>
                    <a:p>
                      <a:pPr algn="l" rtl="0" fontAlgn="ctr"/>
                      <a:r>
                        <a:rPr lang="ru-RU" sz="1400" b="0" i="0" u="none" strike="noStrike">
                          <a:solidFill>
                            <a:srgbClr val="000000"/>
                          </a:solidFill>
                          <a:effectLst/>
                          <a:latin typeface="Times New Roman"/>
                        </a:rPr>
                        <a:t>Еврейская автономная область</a:t>
                      </a:r>
                    </a:p>
                  </a:txBody>
                  <a:tcPr marL="9525" marR="9525" marT="9525" marB="0" anchor="ctr"/>
                </a:tc>
                <a:tc>
                  <a:txBody>
                    <a:bodyPr/>
                    <a:lstStyle/>
                    <a:p>
                      <a:pPr algn="r" rtl="0" fontAlgn="t"/>
                      <a:r>
                        <a:rPr lang="ru-RU" sz="1400" b="0" i="0" u="none" strike="noStrike">
                          <a:solidFill>
                            <a:srgbClr val="000000"/>
                          </a:solidFill>
                          <a:effectLst/>
                          <a:latin typeface="Times New Roman"/>
                        </a:rPr>
                        <a:t>12,2</a:t>
                      </a:r>
                    </a:p>
                  </a:txBody>
                  <a:tcPr marL="9525" marR="9525" marT="9525" marB="0"/>
                </a:tc>
                <a:tc>
                  <a:txBody>
                    <a:bodyPr/>
                    <a:lstStyle/>
                    <a:p>
                      <a:pPr algn="r" rtl="0" fontAlgn="t"/>
                      <a:r>
                        <a:rPr lang="ru-RU" sz="1400" b="0" i="0" u="none" strike="noStrike">
                          <a:solidFill>
                            <a:srgbClr val="000000"/>
                          </a:solidFill>
                          <a:effectLst/>
                          <a:latin typeface="Times New Roman"/>
                        </a:rPr>
                        <a:t>56,6</a:t>
                      </a:r>
                    </a:p>
                  </a:txBody>
                  <a:tcPr marL="9525" marR="9525" marT="9525" marB="0"/>
                </a:tc>
              </a:tr>
              <a:tr h="285752">
                <a:tc>
                  <a:txBody>
                    <a:bodyPr/>
                    <a:lstStyle/>
                    <a:p>
                      <a:pPr algn="l" rtl="0" fontAlgn="ctr"/>
                      <a:r>
                        <a:rPr lang="ru-RU" sz="1400" b="0" i="0" u="none" strike="noStrike" dirty="0">
                          <a:solidFill>
                            <a:srgbClr val="000000"/>
                          </a:solidFill>
                          <a:effectLst/>
                          <a:latin typeface="Times New Roman"/>
                        </a:rPr>
                        <a:t>5</a:t>
                      </a:r>
                    </a:p>
                  </a:txBody>
                  <a:tcPr marL="9525" marR="9525" marT="9525" marB="0" anchor="ctr">
                    <a:noFill/>
                  </a:tcPr>
                </a:tc>
                <a:tc>
                  <a:txBody>
                    <a:bodyPr/>
                    <a:lstStyle/>
                    <a:p>
                      <a:pPr algn="l" rtl="0" fontAlgn="ctr"/>
                      <a:r>
                        <a:rPr lang="ru-RU" sz="1400" b="0" i="0" u="none" strike="noStrike" dirty="0">
                          <a:solidFill>
                            <a:srgbClr val="000000"/>
                          </a:solidFill>
                          <a:effectLst/>
                          <a:latin typeface="Times New Roman"/>
                        </a:rPr>
                        <a:t>Приморский край</a:t>
                      </a:r>
                    </a:p>
                  </a:txBody>
                  <a:tcPr marL="9525" marR="9525" marT="9525" marB="0" anchor="ctr">
                    <a:noFill/>
                  </a:tcPr>
                </a:tc>
                <a:tc>
                  <a:txBody>
                    <a:bodyPr/>
                    <a:lstStyle/>
                    <a:p>
                      <a:pPr algn="r" rtl="0" fontAlgn="t"/>
                      <a:r>
                        <a:rPr lang="ru-RU" sz="1400" b="0" i="0" u="none" strike="noStrike" dirty="0">
                          <a:solidFill>
                            <a:srgbClr val="000000"/>
                          </a:solidFill>
                          <a:effectLst/>
                          <a:latin typeface="Times New Roman"/>
                        </a:rPr>
                        <a:t>125,7</a:t>
                      </a:r>
                    </a:p>
                  </a:txBody>
                  <a:tcPr marL="9525" marR="9525" marT="9525" marB="0">
                    <a:noFill/>
                  </a:tcPr>
                </a:tc>
                <a:tc>
                  <a:txBody>
                    <a:bodyPr/>
                    <a:lstStyle/>
                    <a:p>
                      <a:pPr algn="r" rtl="0" fontAlgn="t"/>
                      <a:r>
                        <a:rPr lang="ru-RU" sz="1400" b="0" i="0" u="none" strike="noStrike" dirty="0">
                          <a:solidFill>
                            <a:srgbClr val="000000"/>
                          </a:solidFill>
                          <a:effectLst/>
                          <a:latin typeface="Times New Roman"/>
                        </a:rPr>
                        <a:t>55,0</a:t>
                      </a:r>
                    </a:p>
                  </a:txBody>
                  <a:tcPr marL="9525" marR="9525" marT="9525" marB="0">
                    <a:noFill/>
                  </a:tcPr>
                </a:tc>
              </a:tr>
              <a:tr h="285752">
                <a:tc>
                  <a:txBody>
                    <a:bodyPr/>
                    <a:lstStyle/>
                    <a:p>
                      <a:pPr algn="l" rtl="0" fontAlgn="ctr"/>
                      <a:r>
                        <a:rPr lang="ru-RU" sz="1400" b="0" i="0" u="none" strike="noStrike">
                          <a:solidFill>
                            <a:srgbClr val="000000"/>
                          </a:solidFill>
                          <a:effectLst/>
                          <a:latin typeface="Times New Roman"/>
                        </a:rPr>
                        <a:t>6</a:t>
                      </a:r>
                    </a:p>
                  </a:txBody>
                  <a:tcPr marL="9525" marR="9525" marT="9525" marB="0" anchor="ctr"/>
                </a:tc>
                <a:tc>
                  <a:txBody>
                    <a:bodyPr/>
                    <a:lstStyle/>
                    <a:p>
                      <a:pPr algn="l" rtl="0" fontAlgn="ctr"/>
                      <a:r>
                        <a:rPr lang="ru-RU" sz="1400" b="0" i="0" u="none" strike="noStrike">
                          <a:solidFill>
                            <a:srgbClr val="000000"/>
                          </a:solidFill>
                          <a:effectLst/>
                          <a:latin typeface="Times New Roman"/>
                        </a:rPr>
                        <a:t>Республика Саха (Якутия)</a:t>
                      </a:r>
                    </a:p>
                  </a:txBody>
                  <a:tcPr marL="9525" marR="9525" marT="9525" marB="0" anchor="ctr"/>
                </a:tc>
                <a:tc>
                  <a:txBody>
                    <a:bodyPr/>
                    <a:lstStyle/>
                    <a:p>
                      <a:pPr algn="r" rtl="0" fontAlgn="t"/>
                      <a:r>
                        <a:rPr lang="ru-RU" sz="1400" b="0" i="0" u="none" strike="noStrike">
                          <a:solidFill>
                            <a:srgbClr val="000000"/>
                          </a:solidFill>
                          <a:effectLst/>
                          <a:latin typeface="Times New Roman"/>
                        </a:rPr>
                        <a:t>235,8</a:t>
                      </a:r>
                    </a:p>
                  </a:txBody>
                  <a:tcPr marL="9525" marR="9525" marT="9525" marB="0"/>
                </a:tc>
                <a:tc>
                  <a:txBody>
                    <a:bodyPr/>
                    <a:lstStyle/>
                    <a:p>
                      <a:pPr algn="r" rtl="0" fontAlgn="t"/>
                      <a:r>
                        <a:rPr lang="ru-RU" sz="1400" b="0" i="0" u="none" strike="noStrike">
                          <a:solidFill>
                            <a:srgbClr val="000000"/>
                          </a:solidFill>
                          <a:effectLst/>
                          <a:latin typeface="Times New Roman"/>
                        </a:rPr>
                        <a:t>52,3</a:t>
                      </a:r>
                    </a:p>
                  </a:txBody>
                  <a:tcPr marL="9525" marR="9525" marT="9525" marB="0"/>
                </a:tc>
              </a:tr>
              <a:tr h="285752">
                <a:tc>
                  <a:txBody>
                    <a:bodyPr/>
                    <a:lstStyle/>
                    <a:p>
                      <a:pPr algn="l" rtl="0" fontAlgn="ctr"/>
                      <a:r>
                        <a:rPr lang="ru-RU" sz="1400" b="0" i="0" u="none" strike="noStrike">
                          <a:solidFill>
                            <a:srgbClr val="000000"/>
                          </a:solidFill>
                          <a:effectLst/>
                          <a:latin typeface="Times New Roman"/>
                        </a:rPr>
                        <a:t>7</a:t>
                      </a:r>
                    </a:p>
                  </a:txBody>
                  <a:tcPr marL="9525" marR="9525" marT="9525" marB="0" anchor="ctr"/>
                </a:tc>
                <a:tc>
                  <a:txBody>
                    <a:bodyPr/>
                    <a:lstStyle/>
                    <a:p>
                      <a:pPr algn="l" rtl="0" fontAlgn="ctr"/>
                      <a:r>
                        <a:rPr lang="ru-RU" sz="1400" b="0" i="0" u="none" strike="noStrike">
                          <a:solidFill>
                            <a:srgbClr val="000000"/>
                          </a:solidFill>
                          <a:effectLst/>
                          <a:latin typeface="Times New Roman"/>
                        </a:rPr>
                        <a:t>Чукотский автономный округ</a:t>
                      </a:r>
                    </a:p>
                  </a:txBody>
                  <a:tcPr marL="9525" marR="9525" marT="9525" marB="0" anchor="ctr"/>
                </a:tc>
                <a:tc>
                  <a:txBody>
                    <a:bodyPr/>
                    <a:lstStyle/>
                    <a:p>
                      <a:pPr algn="r" rtl="0" fontAlgn="t"/>
                      <a:r>
                        <a:rPr lang="ru-RU" sz="1400" b="0" i="0" u="none" strike="noStrike">
                          <a:solidFill>
                            <a:srgbClr val="000000"/>
                          </a:solidFill>
                          <a:effectLst/>
                          <a:latin typeface="Times New Roman"/>
                        </a:rPr>
                        <a:t>35,8</a:t>
                      </a:r>
                    </a:p>
                  </a:txBody>
                  <a:tcPr marL="9525" marR="9525" marT="9525" marB="0"/>
                </a:tc>
                <a:tc>
                  <a:txBody>
                    <a:bodyPr/>
                    <a:lstStyle/>
                    <a:p>
                      <a:pPr algn="r" rtl="0" fontAlgn="t"/>
                      <a:r>
                        <a:rPr lang="ru-RU" sz="1400" b="0" i="0" u="none" strike="noStrike">
                          <a:solidFill>
                            <a:srgbClr val="000000"/>
                          </a:solidFill>
                          <a:effectLst/>
                          <a:latin typeface="Times New Roman"/>
                        </a:rPr>
                        <a:t>49,9</a:t>
                      </a:r>
                    </a:p>
                  </a:txBody>
                  <a:tcPr marL="9525" marR="9525" marT="9525" marB="0"/>
                </a:tc>
              </a:tr>
              <a:tr h="285752">
                <a:tc>
                  <a:txBody>
                    <a:bodyPr/>
                    <a:lstStyle/>
                    <a:p>
                      <a:pPr algn="l" rtl="0" fontAlgn="ctr"/>
                      <a:r>
                        <a:rPr lang="ru-RU" sz="1400" b="0" i="0" u="none" strike="noStrike">
                          <a:solidFill>
                            <a:srgbClr val="000000"/>
                          </a:solidFill>
                          <a:effectLst/>
                          <a:latin typeface="Times New Roman"/>
                        </a:rPr>
                        <a:t>8</a:t>
                      </a:r>
                    </a:p>
                  </a:txBody>
                  <a:tcPr marL="9525" marR="9525" marT="9525" marB="0" anchor="ctr"/>
                </a:tc>
                <a:tc>
                  <a:txBody>
                    <a:bodyPr/>
                    <a:lstStyle/>
                    <a:p>
                      <a:pPr algn="l" rtl="0" fontAlgn="ctr"/>
                      <a:r>
                        <a:rPr lang="ru-RU" sz="1400" b="0" i="0" u="none" strike="noStrike">
                          <a:solidFill>
                            <a:srgbClr val="000000"/>
                          </a:solidFill>
                          <a:effectLst/>
                          <a:latin typeface="Times New Roman"/>
                        </a:rPr>
                        <a:t>Магаданская область</a:t>
                      </a:r>
                    </a:p>
                  </a:txBody>
                  <a:tcPr marL="9525" marR="9525" marT="9525" marB="0" anchor="ctr"/>
                </a:tc>
                <a:tc>
                  <a:txBody>
                    <a:bodyPr/>
                    <a:lstStyle/>
                    <a:p>
                      <a:pPr algn="r" rtl="0" fontAlgn="t"/>
                      <a:r>
                        <a:rPr lang="ru-RU" sz="1400" b="0" i="0" u="none" strike="noStrike">
                          <a:solidFill>
                            <a:srgbClr val="000000"/>
                          </a:solidFill>
                          <a:effectLst/>
                          <a:latin typeface="Times New Roman"/>
                        </a:rPr>
                        <a:t>34,2</a:t>
                      </a:r>
                    </a:p>
                  </a:txBody>
                  <a:tcPr marL="9525" marR="9525" marT="9525" marB="0"/>
                </a:tc>
                <a:tc>
                  <a:txBody>
                    <a:bodyPr/>
                    <a:lstStyle/>
                    <a:p>
                      <a:pPr algn="r" rtl="0" fontAlgn="t"/>
                      <a:r>
                        <a:rPr lang="ru-RU" sz="1400" b="0" i="0" u="none" strike="noStrike">
                          <a:solidFill>
                            <a:srgbClr val="000000"/>
                          </a:solidFill>
                          <a:effectLst/>
                          <a:latin typeface="Times New Roman"/>
                        </a:rPr>
                        <a:t>49,8</a:t>
                      </a:r>
                    </a:p>
                  </a:txBody>
                  <a:tcPr marL="9525" marR="9525" marT="9525" marB="0"/>
                </a:tc>
              </a:tr>
              <a:tr h="418954">
                <a:tc>
                  <a:txBody>
                    <a:bodyPr/>
                    <a:lstStyle/>
                    <a:p>
                      <a:pPr algn="l" rtl="0" fontAlgn="ctr"/>
                      <a:r>
                        <a:rPr lang="ru-RU" sz="1400" b="0" i="0" u="none" strike="noStrike">
                          <a:solidFill>
                            <a:srgbClr val="000000"/>
                          </a:solidFill>
                          <a:effectLst/>
                          <a:latin typeface="Times New Roman"/>
                        </a:rPr>
                        <a:t>9</a:t>
                      </a:r>
                    </a:p>
                  </a:txBody>
                  <a:tcPr marL="9525" marR="9525" marT="9525" marB="0" anchor="ctr"/>
                </a:tc>
                <a:tc>
                  <a:txBody>
                    <a:bodyPr/>
                    <a:lstStyle/>
                    <a:p>
                      <a:pPr algn="l" rtl="0" fontAlgn="ctr"/>
                      <a:r>
                        <a:rPr lang="ru-RU" sz="1400" b="0" i="0" u="none" strike="noStrike">
                          <a:solidFill>
                            <a:srgbClr val="000000"/>
                          </a:solidFill>
                          <a:effectLst/>
                          <a:latin typeface="Times New Roman"/>
                        </a:rPr>
                        <a:t>Камчатский край</a:t>
                      </a:r>
                    </a:p>
                  </a:txBody>
                  <a:tcPr marL="9525" marR="9525" marT="9525" marB="0" anchor="ctr"/>
                </a:tc>
                <a:tc>
                  <a:txBody>
                    <a:bodyPr/>
                    <a:lstStyle/>
                    <a:p>
                      <a:pPr algn="r" rtl="0" fontAlgn="t"/>
                      <a:r>
                        <a:rPr lang="ru-RU" sz="1400" b="0" i="0" u="none" strike="noStrike">
                          <a:solidFill>
                            <a:srgbClr val="000000"/>
                          </a:solidFill>
                          <a:effectLst/>
                          <a:latin typeface="Times New Roman"/>
                        </a:rPr>
                        <a:t>86,2</a:t>
                      </a:r>
                    </a:p>
                  </a:txBody>
                  <a:tcPr marL="9525" marR="9525" marT="9525" marB="0"/>
                </a:tc>
                <a:tc>
                  <a:txBody>
                    <a:bodyPr/>
                    <a:lstStyle/>
                    <a:p>
                      <a:pPr algn="r" rtl="0" fontAlgn="t"/>
                      <a:r>
                        <a:rPr lang="ru-RU" sz="1400" b="0" i="0" u="none" strike="noStrike" dirty="0">
                          <a:solidFill>
                            <a:srgbClr val="000000"/>
                          </a:solidFill>
                          <a:effectLst/>
                          <a:latin typeface="Times New Roman"/>
                        </a:rPr>
                        <a:t>46,4</a:t>
                      </a:r>
                    </a:p>
                  </a:txBody>
                  <a:tcPr marL="9525" marR="9525" marT="9525" marB="0"/>
                </a:tc>
              </a:tr>
            </a:tbl>
          </a:graphicData>
        </a:graphic>
      </p:graphicFrame>
    </p:spTree>
    <p:extLst>
      <p:ext uri="{BB962C8B-B14F-4D97-AF65-F5344CB8AC3E}">
        <p14:creationId xmlns:p14="http://schemas.microsoft.com/office/powerpoint/2010/main" val="29967002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im0-tub-ru.yandex.net/i?id=33a270f1257a2167921a9fc3eadea0e2-l&amp;n=13"/>
          <p:cNvPicPr>
            <a:picLocks noChangeAspect="1" noChangeArrowheads="1"/>
          </p:cNvPicPr>
          <p:nvPr/>
        </p:nvPicPr>
        <p:blipFill>
          <a:blip r:embed="rId3" cstate="print">
            <a:lum bright="22000" contrast="2000"/>
          </a:blip>
          <a:srcRect/>
          <a:stretch>
            <a:fillRect/>
          </a:stretch>
        </p:blipFill>
        <p:spPr bwMode="auto">
          <a:xfrm>
            <a:off x="714348" y="2857496"/>
            <a:ext cx="1143008" cy="1357322"/>
          </a:xfrm>
          <a:prstGeom prst="rect">
            <a:avLst/>
          </a:prstGeom>
          <a:noFill/>
        </p:spPr>
      </p:pic>
      <p:pic>
        <p:nvPicPr>
          <p:cNvPr id="1026" name="Picture 2" descr="https://yoisoweb.com/wp-content/uploads/2017/11/places-0006-1024x1024.png"/>
          <p:cNvPicPr>
            <a:picLocks noChangeAspect="1" noChangeArrowheads="1"/>
          </p:cNvPicPr>
          <p:nvPr/>
        </p:nvPicPr>
        <p:blipFill>
          <a:blip r:embed="rId4" cstate="print">
            <a:lum bright="24000"/>
          </a:blip>
          <a:srcRect/>
          <a:stretch>
            <a:fillRect/>
          </a:stretch>
        </p:blipFill>
        <p:spPr bwMode="auto">
          <a:xfrm>
            <a:off x="4572000" y="2786058"/>
            <a:ext cx="1714480" cy="1428760"/>
          </a:xfrm>
          <a:prstGeom prst="rect">
            <a:avLst/>
          </a:prstGeom>
          <a:noFill/>
        </p:spPr>
      </p:pic>
      <p:sp>
        <p:nvSpPr>
          <p:cNvPr id="4" name="Заголовок 3"/>
          <p:cNvSpPr>
            <a:spLocks noGrp="1"/>
          </p:cNvSpPr>
          <p:nvPr>
            <p:ph type="title"/>
          </p:nvPr>
        </p:nvSpPr>
        <p:spPr>
          <a:xfrm>
            <a:off x="357158" y="214291"/>
            <a:ext cx="8215370" cy="584775"/>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Капитальные вложения в объекты государственной и муниципальной собственности за 2018 год (млн.рублей)</a:t>
            </a:r>
          </a:p>
        </p:txBody>
      </p:sp>
      <p:graphicFrame>
        <p:nvGraphicFramePr>
          <p:cNvPr id="6" name="Диаграмма 5"/>
          <p:cNvGraphicFramePr/>
          <p:nvPr/>
        </p:nvGraphicFramePr>
        <p:xfrm>
          <a:off x="4214810" y="1571612"/>
          <a:ext cx="2214578" cy="107157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Диаграмма 7"/>
          <p:cNvGraphicFramePr/>
          <p:nvPr/>
        </p:nvGraphicFramePr>
        <p:xfrm>
          <a:off x="71406" y="1571612"/>
          <a:ext cx="2143140" cy="1143008"/>
        </p:xfrm>
        <a:graphic>
          <a:graphicData uri="http://schemas.openxmlformats.org/drawingml/2006/chart">
            <c:chart xmlns:c="http://schemas.openxmlformats.org/drawingml/2006/chart" xmlns:r="http://schemas.openxmlformats.org/officeDocument/2006/relationships" r:id="rId6"/>
          </a:graphicData>
        </a:graphic>
      </p:graphicFrame>
      <p:sp>
        <p:nvSpPr>
          <p:cNvPr id="11" name="TextBox 10"/>
          <p:cNvSpPr txBox="1"/>
          <p:nvPr/>
        </p:nvSpPr>
        <p:spPr>
          <a:xfrm>
            <a:off x="142845" y="1142984"/>
            <a:ext cx="2143139" cy="415498"/>
          </a:xfrm>
          <a:prstGeom prst="rect">
            <a:avLst/>
          </a:prstGeom>
          <a:noFill/>
        </p:spPr>
        <p:txBody>
          <a:bodyPr wrap="square" rtlCol="0">
            <a:spAutoFit/>
          </a:bodyPr>
          <a:lstStyle/>
          <a:p>
            <a:pPr algn="ctr"/>
            <a:r>
              <a:rPr lang="ru-RU" sz="1050" b="1" dirty="0" smtClean="0">
                <a:solidFill>
                  <a:srgbClr val="CE2284"/>
                </a:solidFill>
                <a:latin typeface="Arial Narrow" pitchFamily="34" charset="0"/>
                <a:cs typeface="Browallia New" pitchFamily="34" charset="-34"/>
              </a:rPr>
              <a:t>Социально-экономическое развитие г.Свободный</a:t>
            </a:r>
            <a:endParaRPr lang="ru-RU" sz="1050" b="1" dirty="0">
              <a:solidFill>
                <a:srgbClr val="CE2284"/>
              </a:solidFill>
              <a:latin typeface="Arial Narrow" pitchFamily="34" charset="0"/>
              <a:cs typeface="Browallia New" pitchFamily="34" charset="-34"/>
            </a:endParaRPr>
          </a:p>
        </p:txBody>
      </p:sp>
      <p:sp>
        <p:nvSpPr>
          <p:cNvPr id="13" name="TextBox 12"/>
          <p:cNvSpPr txBox="1"/>
          <p:nvPr/>
        </p:nvSpPr>
        <p:spPr>
          <a:xfrm>
            <a:off x="4786314" y="1214422"/>
            <a:ext cx="1234633" cy="253916"/>
          </a:xfrm>
          <a:prstGeom prst="rect">
            <a:avLst/>
          </a:prstGeom>
          <a:noFill/>
        </p:spPr>
        <p:txBody>
          <a:bodyPr wrap="none" rtlCol="0">
            <a:spAutoFit/>
          </a:bodyPr>
          <a:lstStyle/>
          <a:p>
            <a:pPr algn="ctr"/>
            <a:r>
              <a:rPr lang="ru-RU" sz="1050" b="1" dirty="0" smtClean="0">
                <a:solidFill>
                  <a:srgbClr val="CE2284"/>
                </a:solidFill>
                <a:latin typeface="Arial Narrow" pitchFamily="34" charset="0"/>
                <a:cs typeface="Browallia New" pitchFamily="34" charset="-34"/>
              </a:rPr>
              <a:t>Социальная сфера</a:t>
            </a:r>
            <a:endParaRPr lang="ru-RU" sz="1050" b="1" dirty="0">
              <a:solidFill>
                <a:srgbClr val="CE2284"/>
              </a:solidFill>
              <a:latin typeface="Arial Narrow" pitchFamily="34" charset="0"/>
              <a:cs typeface="Browallia New" pitchFamily="34" charset="-34"/>
            </a:endParaRPr>
          </a:p>
        </p:txBody>
      </p:sp>
      <p:sp>
        <p:nvSpPr>
          <p:cNvPr id="14" name="TextBox 13"/>
          <p:cNvSpPr txBox="1"/>
          <p:nvPr/>
        </p:nvSpPr>
        <p:spPr>
          <a:xfrm>
            <a:off x="2500298" y="1000108"/>
            <a:ext cx="1643074" cy="253916"/>
          </a:xfrm>
          <a:prstGeom prst="rect">
            <a:avLst/>
          </a:prstGeom>
          <a:noFill/>
        </p:spPr>
        <p:txBody>
          <a:bodyPr wrap="square" rtlCol="0">
            <a:spAutoFit/>
          </a:bodyPr>
          <a:lstStyle/>
          <a:p>
            <a:pPr algn="ctr"/>
            <a:r>
              <a:rPr lang="ru-RU" sz="1050" b="1" dirty="0" smtClean="0">
                <a:solidFill>
                  <a:srgbClr val="CE2284"/>
                </a:solidFill>
                <a:latin typeface="Arial Narrow" pitchFamily="34" charset="0"/>
                <a:cs typeface="Browallia New" pitchFamily="34" charset="-34"/>
              </a:rPr>
              <a:t>Объекты, мероприятия</a:t>
            </a:r>
            <a:endParaRPr lang="ru-RU" sz="1050" b="1" dirty="0">
              <a:solidFill>
                <a:srgbClr val="CE2284"/>
              </a:solidFill>
              <a:latin typeface="Arial Narrow" pitchFamily="34" charset="0"/>
              <a:cs typeface="Browallia New" pitchFamily="34" charset="-34"/>
            </a:endParaRPr>
          </a:p>
        </p:txBody>
      </p:sp>
      <p:sp>
        <p:nvSpPr>
          <p:cNvPr id="18" name="TextBox 17"/>
          <p:cNvSpPr txBox="1"/>
          <p:nvPr/>
        </p:nvSpPr>
        <p:spPr>
          <a:xfrm>
            <a:off x="2714612" y="1357298"/>
            <a:ext cx="1785950" cy="369332"/>
          </a:xfrm>
          <a:prstGeom prst="rect">
            <a:avLst/>
          </a:prstGeom>
          <a:noFill/>
        </p:spPr>
        <p:txBody>
          <a:bodyPr wrap="square" rtlCol="0">
            <a:spAutoFit/>
          </a:bodyPr>
          <a:lstStyle/>
          <a:p>
            <a:endParaRPr lang="ru-RU" dirty="0"/>
          </a:p>
        </p:txBody>
      </p:sp>
      <p:sp>
        <p:nvSpPr>
          <p:cNvPr id="19" name="TextBox 18"/>
          <p:cNvSpPr txBox="1"/>
          <p:nvPr/>
        </p:nvSpPr>
        <p:spPr>
          <a:xfrm>
            <a:off x="2285984" y="1357298"/>
            <a:ext cx="2000264" cy="4616648"/>
          </a:xfrm>
          <a:prstGeom prst="rect">
            <a:avLst/>
          </a:prstGeom>
          <a:noFill/>
        </p:spPr>
        <p:txBody>
          <a:bodyPr wrap="square" rtlCol="0">
            <a:spAutoFit/>
          </a:bodyPr>
          <a:lstStyle/>
          <a:p>
            <a:pPr>
              <a:buFontTx/>
              <a:buChar char="-"/>
            </a:pPr>
            <a:r>
              <a:rPr lang="ru-RU" sz="1050" b="1" dirty="0" smtClean="0"/>
              <a:t>Строительство (реконструкция) объектов  здравоохранения              (1-род.дом, 1-женская </a:t>
            </a:r>
            <a:r>
              <a:rPr lang="ru-RU" sz="1050" b="1" dirty="0" err="1" smtClean="0"/>
              <a:t>консуль-тация</a:t>
            </a:r>
            <a:r>
              <a:rPr lang="ru-RU" sz="1050" b="1" dirty="0" smtClean="0"/>
              <a:t>);</a:t>
            </a:r>
          </a:p>
          <a:p>
            <a:pPr>
              <a:buFontTx/>
              <a:buChar char="-"/>
            </a:pPr>
            <a:endParaRPr lang="ru-RU" sz="1050" b="1" dirty="0" smtClean="0"/>
          </a:p>
          <a:p>
            <a:pPr>
              <a:buFontTx/>
              <a:buChar char="-"/>
            </a:pPr>
            <a:r>
              <a:rPr lang="ru-RU" sz="1050" b="1" dirty="0" smtClean="0"/>
              <a:t>Строительство объектов физической культуры и спорта </a:t>
            </a:r>
          </a:p>
          <a:p>
            <a:pPr>
              <a:buFontTx/>
              <a:buChar char="-"/>
            </a:pPr>
            <a:r>
              <a:rPr lang="ru-RU" sz="1050" b="1" dirty="0" smtClean="0"/>
              <a:t>(1-ФОК);</a:t>
            </a:r>
          </a:p>
          <a:p>
            <a:pPr>
              <a:buFontTx/>
              <a:buChar char="-"/>
            </a:pPr>
            <a:endParaRPr lang="ru-RU" sz="1050" b="1" dirty="0" smtClean="0"/>
          </a:p>
          <a:p>
            <a:pPr>
              <a:buFontTx/>
              <a:buChar char="-"/>
            </a:pPr>
            <a:r>
              <a:rPr lang="ru-RU" sz="1050" b="1" dirty="0" smtClean="0"/>
              <a:t>Строительство объектов образования (1—детский сад);</a:t>
            </a:r>
          </a:p>
          <a:p>
            <a:pPr>
              <a:buFontTx/>
              <a:buChar char="-"/>
            </a:pPr>
            <a:endParaRPr lang="ru-RU" sz="1050" b="1" dirty="0" smtClean="0"/>
          </a:p>
          <a:p>
            <a:pPr>
              <a:buFontTx/>
              <a:buChar char="-"/>
            </a:pPr>
            <a:r>
              <a:rPr lang="ru-RU" sz="1050" b="1" dirty="0" smtClean="0"/>
              <a:t>Строительство объектов культуры (1-Дворец культуры);</a:t>
            </a:r>
          </a:p>
          <a:p>
            <a:pPr>
              <a:buFontTx/>
              <a:buChar char="-"/>
            </a:pPr>
            <a:endParaRPr lang="ru-RU" sz="1050" b="1" dirty="0" smtClean="0"/>
          </a:p>
          <a:p>
            <a:pPr>
              <a:buFontTx/>
              <a:buChar char="-"/>
            </a:pPr>
            <a:r>
              <a:rPr lang="ru-RU" sz="1050" b="1" dirty="0" smtClean="0"/>
              <a:t>-Строительство (</a:t>
            </a:r>
            <a:r>
              <a:rPr lang="ru-RU" sz="1050" b="1" dirty="0" err="1" smtClean="0"/>
              <a:t>реконструк-ция</a:t>
            </a:r>
            <a:r>
              <a:rPr lang="ru-RU" sz="1050" b="1" dirty="0" smtClean="0"/>
              <a:t>) объектов коммунальной инфраструктуры (1-котель-ная, 1-канализационный </a:t>
            </a:r>
            <a:r>
              <a:rPr lang="ru-RU" sz="1050" b="1" dirty="0" err="1" smtClean="0"/>
              <a:t>кол-лектор</a:t>
            </a:r>
            <a:r>
              <a:rPr lang="ru-RU" sz="1050" b="1" dirty="0" smtClean="0"/>
              <a:t>, 3-сети теплоснабжения и  водоснабжения)</a:t>
            </a:r>
          </a:p>
          <a:p>
            <a:pPr>
              <a:buFontTx/>
              <a:buChar char="-"/>
            </a:pPr>
            <a:endParaRPr lang="ru-RU" sz="1050" b="1" dirty="0" smtClean="0"/>
          </a:p>
          <a:p>
            <a:pPr>
              <a:buFontTx/>
              <a:buChar char="-"/>
            </a:pPr>
            <a:r>
              <a:rPr lang="ru-RU" sz="1050" b="1" dirty="0" smtClean="0"/>
              <a:t>- Переселение граждан из аварийного жилищного фонда</a:t>
            </a:r>
            <a:endParaRPr lang="ru-RU" sz="1050" b="1" dirty="0"/>
          </a:p>
        </p:txBody>
      </p:sp>
      <p:sp>
        <p:nvSpPr>
          <p:cNvPr id="21" name="TextBox 20"/>
          <p:cNvSpPr txBox="1"/>
          <p:nvPr/>
        </p:nvSpPr>
        <p:spPr>
          <a:xfrm>
            <a:off x="7215206" y="1071546"/>
            <a:ext cx="1143008" cy="253916"/>
          </a:xfrm>
          <a:prstGeom prst="rect">
            <a:avLst/>
          </a:prstGeom>
          <a:noFill/>
        </p:spPr>
        <p:txBody>
          <a:bodyPr wrap="square" rtlCol="0">
            <a:spAutoFit/>
          </a:bodyPr>
          <a:lstStyle/>
          <a:p>
            <a:pPr algn="ctr"/>
            <a:r>
              <a:rPr lang="ru-RU" sz="1050" b="1" dirty="0" smtClean="0">
                <a:solidFill>
                  <a:srgbClr val="CE2284"/>
                </a:solidFill>
                <a:latin typeface="Arial Narrow" pitchFamily="34" charset="0"/>
                <a:cs typeface="Browallia New" pitchFamily="34" charset="-34"/>
              </a:rPr>
              <a:t>Объекты</a:t>
            </a:r>
            <a:endParaRPr lang="ru-RU" sz="1050" b="1" dirty="0">
              <a:solidFill>
                <a:srgbClr val="CE2284"/>
              </a:solidFill>
              <a:latin typeface="Arial Narrow" pitchFamily="34" charset="0"/>
              <a:cs typeface="Browallia New" pitchFamily="34" charset="-34"/>
            </a:endParaRPr>
          </a:p>
        </p:txBody>
      </p:sp>
      <p:sp>
        <p:nvSpPr>
          <p:cNvPr id="22" name="TextBox 21"/>
          <p:cNvSpPr txBox="1"/>
          <p:nvPr/>
        </p:nvSpPr>
        <p:spPr>
          <a:xfrm>
            <a:off x="6429388" y="1357298"/>
            <a:ext cx="2500330" cy="5816977"/>
          </a:xfrm>
          <a:prstGeom prst="rect">
            <a:avLst/>
          </a:prstGeom>
          <a:noFill/>
        </p:spPr>
        <p:txBody>
          <a:bodyPr wrap="square" rtlCol="0">
            <a:spAutoFit/>
          </a:bodyPr>
          <a:lstStyle/>
          <a:p>
            <a:pPr>
              <a:buFontTx/>
              <a:buChar char="-"/>
            </a:pPr>
            <a:r>
              <a:rPr lang="ru-RU" sz="950" b="1" dirty="0" smtClean="0"/>
              <a:t>Пристройка к зданию областной детской консультативной поликлиники ГАУЗ Амурской области «Амурская областная детская клиническая больница» (</a:t>
            </a:r>
            <a:r>
              <a:rPr lang="ru-RU" sz="950" b="1" dirty="0" err="1" smtClean="0"/>
              <a:t>псд</a:t>
            </a:r>
            <a:r>
              <a:rPr lang="ru-RU" sz="950" b="1" dirty="0" smtClean="0"/>
              <a:t>);</a:t>
            </a:r>
          </a:p>
          <a:p>
            <a:pPr>
              <a:buFontTx/>
              <a:buChar char="-"/>
            </a:pPr>
            <a:endParaRPr lang="ru-RU" sz="950" b="1" dirty="0" smtClean="0"/>
          </a:p>
          <a:p>
            <a:pPr>
              <a:buFontTx/>
              <a:buChar char="-"/>
            </a:pPr>
            <a:r>
              <a:rPr lang="ru-RU" sz="950" b="1" dirty="0" smtClean="0"/>
              <a:t>Строительство участковой больницы,  </a:t>
            </a:r>
          </a:p>
          <a:p>
            <a:pPr>
              <a:buFontTx/>
              <a:buChar char="-"/>
            </a:pPr>
            <a:r>
              <a:rPr lang="ru-RU" sz="950" b="1" dirty="0" smtClean="0"/>
              <a:t>с. Стойба </a:t>
            </a:r>
            <a:r>
              <a:rPr lang="ru-RU" sz="950" b="1" dirty="0" err="1" smtClean="0"/>
              <a:t>Селемджинского</a:t>
            </a:r>
            <a:r>
              <a:rPr lang="ru-RU" sz="950" b="1" dirty="0" smtClean="0"/>
              <a:t> района (</a:t>
            </a:r>
            <a:r>
              <a:rPr lang="ru-RU" sz="950" b="1" dirty="0" err="1" smtClean="0"/>
              <a:t>псд</a:t>
            </a:r>
            <a:r>
              <a:rPr lang="ru-RU" sz="950" b="1" dirty="0" smtClean="0"/>
              <a:t>);</a:t>
            </a:r>
          </a:p>
          <a:p>
            <a:pPr>
              <a:buFontTx/>
              <a:buChar char="-"/>
            </a:pPr>
            <a:endParaRPr lang="ru-RU" sz="950" b="1" dirty="0" smtClean="0"/>
          </a:p>
          <a:p>
            <a:pPr>
              <a:buFontTx/>
              <a:buChar char="-"/>
            </a:pPr>
            <a:r>
              <a:rPr lang="ru-RU" sz="950" b="1" dirty="0" smtClean="0"/>
              <a:t>Строительство здания родильного дома на 150 коек ГАУЗ АО «Благовещенская городская клиническая больница»(</a:t>
            </a:r>
            <a:r>
              <a:rPr lang="ru-RU" sz="950" b="1" dirty="0" err="1" smtClean="0"/>
              <a:t>псд</a:t>
            </a:r>
            <a:r>
              <a:rPr lang="ru-RU" sz="950" b="1" dirty="0" smtClean="0"/>
              <a:t>);</a:t>
            </a:r>
          </a:p>
          <a:p>
            <a:pPr>
              <a:buFontTx/>
              <a:buChar char="-"/>
            </a:pPr>
            <a:endParaRPr lang="ru-RU" sz="950" b="1" dirty="0" smtClean="0"/>
          </a:p>
          <a:p>
            <a:pPr>
              <a:buFontTx/>
              <a:buChar char="-"/>
            </a:pPr>
            <a:r>
              <a:rPr lang="ru-RU" sz="950" b="1" dirty="0" smtClean="0"/>
              <a:t> Реконструкция отделения анестезиологии и реанимации ГАУЗ Амурской области «Амурская областная клиническая больница» (</a:t>
            </a:r>
            <a:r>
              <a:rPr lang="ru-RU" sz="950" b="1" dirty="0" err="1" smtClean="0"/>
              <a:t>псд</a:t>
            </a:r>
            <a:r>
              <a:rPr lang="ru-RU" sz="950" b="1" dirty="0" smtClean="0"/>
              <a:t>);</a:t>
            </a:r>
          </a:p>
          <a:p>
            <a:pPr>
              <a:buFontTx/>
              <a:buChar char="-"/>
            </a:pPr>
            <a:endParaRPr lang="ru-RU" sz="950" b="1" dirty="0" smtClean="0"/>
          </a:p>
          <a:p>
            <a:pPr>
              <a:buFontTx/>
              <a:buChar char="-"/>
            </a:pPr>
            <a:r>
              <a:rPr lang="ru-RU" sz="950" b="1" dirty="0" smtClean="0"/>
              <a:t> Строительство спортивного центра с универсальным игровым залом и плавательным бассейном по ул.Кирова в г.Белогорске;</a:t>
            </a:r>
          </a:p>
          <a:p>
            <a:pPr>
              <a:buFontTx/>
              <a:buChar char="-"/>
            </a:pPr>
            <a:endParaRPr lang="ru-RU" sz="950" b="1" dirty="0" smtClean="0"/>
          </a:p>
          <a:p>
            <a:pPr>
              <a:buFontTx/>
              <a:buChar char="-"/>
            </a:pPr>
            <a:r>
              <a:rPr lang="ru-RU" sz="950" b="1" dirty="0" smtClean="0"/>
              <a:t>Строительство универсального футбольного поля с резиновым покрытием,</a:t>
            </a:r>
          </a:p>
          <a:p>
            <a:r>
              <a:rPr lang="ru-RU" sz="950" b="1" dirty="0" smtClean="0"/>
              <a:t> хоккейной коробки в с.Екатеринославка, Октябрьский район</a:t>
            </a:r>
          </a:p>
          <a:p>
            <a:endParaRPr lang="ru-RU" sz="950" b="1" dirty="0" smtClean="0"/>
          </a:p>
          <a:p>
            <a:pPr>
              <a:buFontTx/>
              <a:buChar char="-"/>
            </a:pPr>
            <a:r>
              <a:rPr lang="ru-RU" sz="950" b="1" dirty="0" smtClean="0"/>
              <a:t>Строительство (реконструкция) 7 детских дошкольных учреждений (</a:t>
            </a:r>
            <a:r>
              <a:rPr lang="ru-RU" sz="950" b="1" dirty="0" err="1" smtClean="0"/>
              <a:t>Иванов-ский</a:t>
            </a:r>
            <a:r>
              <a:rPr lang="ru-RU" sz="950" b="1" dirty="0" smtClean="0"/>
              <a:t>, Октябрьский, </a:t>
            </a:r>
            <a:r>
              <a:rPr lang="ru-RU" sz="950" b="1" dirty="0" err="1" smtClean="0"/>
              <a:t>Сковородин-ский</a:t>
            </a:r>
            <a:r>
              <a:rPr lang="ru-RU" sz="950" b="1" dirty="0" smtClean="0"/>
              <a:t>, Магдагачинский, Благовещенский районы, г.Белогорск, г.Благовещенск);</a:t>
            </a:r>
          </a:p>
          <a:p>
            <a:pPr>
              <a:buFontTx/>
              <a:buChar char="-"/>
            </a:pPr>
            <a:endParaRPr lang="ru-RU" sz="950" b="1" dirty="0" smtClean="0"/>
          </a:p>
          <a:p>
            <a:pPr>
              <a:buFontTx/>
              <a:buChar char="-"/>
            </a:pPr>
            <a:r>
              <a:rPr lang="ru-RU" sz="950" b="1" dirty="0" smtClean="0"/>
              <a:t>-Строительство МОАУ СОШ № 22 в г.Благовещенск, корпус № 2</a:t>
            </a:r>
          </a:p>
          <a:p>
            <a:pPr>
              <a:buFontTx/>
              <a:buChar char="-"/>
            </a:pPr>
            <a:endParaRPr lang="ru-RU" sz="1000" b="1" dirty="0" smtClean="0"/>
          </a:p>
          <a:p>
            <a:pPr>
              <a:buFontTx/>
              <a:buChar char="-"/>
            </a:pPr>
            <a:endParaRPr lang="ru-RU" sz="1000" b="1" dirty="0" smtClean="0"/>
          </a:p>
          <a:p>
            <a:pPr>
              <a:buFontTx/>
              <a:buChar char="-"/>
            </a:pPr>
            <a:endParaRPr lang="ru-RU" sz="1000" b="1" dirty="0"/>
          </a:p>
        </p:txBody>
      </p:sp>
      <p:sp>
        <p:nvSpPr>
          <p:cNvPr id="25" name="Левая фигурная скобка 24"/>
          <p:cNvSpPr/>
          <p:nvPr/>
        </p:nvSpPr>
        <p:spPr>
          <a:xfrm>
            <a:off x="2071670" y="1357298"/>
            <a:ext cx="298324" cy="457203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6" name="Левая фигурная скобка 25"/>
          <p:cNvSpPr/>
          <p:nvPr/>
        </p:nvSpPr>
        <p:spPr>
          <a:xfrm>
            <a:off x="6215074" y="1714488"/>
            <a:ext cx="285752" cy="5000660"/>
          </a:xfrm>
          <a:prstGeom prst="leftBrace">
            <a:avLst>
              <a:gd name="adj1" fmla="val 8333"/>
              <a:gd name="adj2" fmla="val 3566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im0-tub-ru.yandex.net/i?id=33a270f1257a2167921a9fc3eadea0e2-l&amp;n=13"/>
          <p:cNvPicPr>
            <a:picLocks noChangeAspect="1" noChangeArrowheads="1"/>
          </p:cNvPicPr>
          <p:nvPr/>
        </p:nvPicPr>
        <p:blipFill>
          <a:blip r:embed="rId3" cstate="print">
            <a:lum bright="22000" contrast="2000"/>
          </a:blip>
          <a:srcRect/>
          <a:stretch>
            <a:fillRect/>
          </a:stretch>
        </p:blipFill>
        <p:spPr bwMode="auto">
          <a:xfrm>
            <a:off x="500034" y="3143248"/>
            <a:ext cx="1143008" cy="1357322"/>
          </a:xfrm>
          <a:prstGeom prst="rect">
            <a:avLst/>
          </a:prstGeom>
          <a:noFill/>
        </p:spPr>
      </p:pic>
      <p:sp>
        <p:nvSpPr>
          <p:cNvPr id="4" name="Заголовок 3"/>
          <p:cNvSpPr>
            <a:spLocks noGrp="1"/>
          </p:cNvSpPr>
          <p:nvPr>
            <p:ph type="title"/>
          </p:nvPr>
        </p:nvSpPr>
        <p:spPr>
          <a:xfrm>
            <a:off x="357158" y="214291"/>
            <a:ext cx="8215370" cy="584775"/>
          </a:xfrm>
          <a:prstGeom prst="rect">
            <a:avLst/>
          </a:prstGeom>
        </p:spPr>
        <p:txBody>
          <a:bodyPr wrap="square">
            <a:spAutoFit/>
          </a:bodyPr>
          <a:lstStyle/>
          <a:p>
            <a:r>
              <a:rPr lang="ru-RU" sz="1600" dirty="0" smtClean="0">
                <a:solidFill>
                  <a:srgbClr val="CE2284"/>
                </a:solidFill>
                <a:latin typeface="Proxima Nova Lt" pitchFamily="50" charset="0"/>
                <a:ea typeface="+mn-ea"/>
                <a:cs typeface="Angsana New" pitchFamily="18" charset="-34"/>
              </a:rPr>
              <a:t>Капитальные вложения в объекты государственной и муниципальной собственности за 2018 год (млн.рублей)</a:t>
            </a:r>
          </a:p>
        </p:txBody>
      </p:sp>
      <p:graphicFrame>
        <p:nvGraphicFramePr>
          <p:cNvPr id="7" name="Диаграмма 6"/>
          <p:cNvGraphicFramePr/>
          <p:nvPr/>
        </p:nvGraphicFramePr>
        <p:xfrm>
          <a:off x="214282" y="1857364"/>
          <a:ext cx="2286016" cy="107157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571472" y="1214422"/>
            <a:ext cx="1643074" cy="246221"/>
          </a:xfrm>
          <a:prstGeom prst="rect">
            <a:avLst/>
          </a:prstGeom>
          <a:noFill/>
        </p:spPr>
        <p:txBody>
          <a:bodyPr wrap="square" rtlCol="0">
            <a:spAutoFit/>
          </a:bodyPr>
          <a:lstStyle/>
          <a:p>
            <a:pPr algn="ctr"/>
            <a:r>
              <a:rPr lang="ru-RU" sz="1000" b="1" dirty="0" smtClean="0">
                <a:solidFill>
                  <a:srgbClr val="CE2284"/>
                </a:solidFill>
                <a:latin typeface="Arial Narrow" pitchFamily="34" charset="0"/>
                <a:cs typeface="Browallia New" pitchFamily="34" charset="-34"/>
              </a:rPr>
              <a:t>Жилищное хозяйство</a:t>
            </a:r>
            <a:endParaRPr lang="ru-RU" sz="1000" b="1" dirty="0">
              <a:solidFill>
                <a:srgbClr val="CE2284"/>
              </a:solidFill>
              <a:latin typeface="Arial Narrow" pitchFamily="34" charset="0"/>
              <a:cs typeface="Browallia New" pitchFamily="34" charset="-34"/>
            </a:endParaRPr>
          </a:p>
        </p:txBody>
      </p:sp>
      <p:sp>
        <p:nvSpPr>
          <p:cNvPr id="18" name="TextBox 17"/>
          <p:cNvSpPr txBox="1"/>
          <p:nvPr/>
        </p:nvSpPr>
        <p:spPr>
          <a:xfrm>
            <a:off x="2714612" y="1357298"/>
            <a:ext cx="1785950" cy="369332"/>
          </a:xfrm>
          <a:prstGeom prst="rect">
            <a:avLst/>
          </a:prstGeom>
          <a:noFill/>
        </p:spPr>
        <p:txBody>
          <a:bodyPr wrap="square" rtlCol="0">
            <a:spAutoFit/>
          </a:bodyPr>
          <a:lstStyle/>
          <a:p>
            <a:endParaRPr lang="ru-RU" dirty="0"/>
          </a:p>
        </p:txBody>
      </p:sp>
      <p:sp>
        <p:nvSpPr>
          <p:cNvPr id="24" name="TextBox 23"/>
          <p:cNvSpPr txBox="1"/>
          <p:nvPr/>
        </p:nvSpPr>
        <p:spPr>
          <a:xfrm>
            <a:off x="2357422" y="1500174"/>
            <a:ext cx="3571900" cy="1323439"/>
          </a:xfrm>
          <a:prstGeom prst="rect">
            <a:avLst/>
          </a:prstGeom>
          <a:noFill/>
        </p:spPr>
        <p:txBody>
          <a:bodyPr wrap="square" rtlCol="0">
            <a:spAutoFit/>
          </a:bodyPr>
          <a:lstStyle/>
          <a:p>
            <a:pPr>
              <a:buFontTx/>
              <a:buChar char="-"/>
            </a:pPr>
            <a:r>
              <a:rPr lang="ru-RU" sz="1000" b="1" dirty="0" smtClean="0"/>
              <a:t>Малоэтажное быстровозводимое жилье, город Тында, </a:t>
            </a:r>
            <a:r>
              <a:rPr lang="ru-RU" sz="1000" b="1" dirty="0" err="1" smtClean="0"/>
              <a:t>мкр</a:t>
            </a:r>
            <a:r>
              <a:rPr lang="ru-RU" sz="1000" b="1" dirty="0" smtClean="0"/>
              <a:t>. Таёжный;</a:t>
            </a:r>
          </a:p>
          <a:p>
            <a:pPr>
              <a:buFontTx/>
              <a:buChar char="-"/>
            </a:pPr>
            <a:endParaRPr lang="ru-RU" sz="1000" b="1" dirty="0" smtClean="0"/>
          </a:p>
          <a:p>
            <a:pPr>
              <a:buFontTx/>
              <a:buChar char="-"/>
            </a:pPr>
            <a:r>
              <a:rPr lang="ru-RU" sz="1000" b="1" dirty="0" smtClean="0"/>
              <a:t>Переселение граждан из ветхого и аварийного жилья в зоне </a:t>
            </a:r>
            <a:r>
              <a:rPr lang="ru-RU" sz="1000" b="1" dirty="0" err="1" smtClean="0"/>
              <a:t>БАМа</a:t>
            </a:r>
            <a:r>
              <a:rPr lang="ru-RU" sz="1000" b="1" dirty="0" smtClean="0"/>
              <a:t>;</a:t>
            </a:r>
          </a:p>
          <a:p>
            <a:pPr>
              <a:buFontTx/>
              <a:buChar char="-"/>
            </a:pPr>
            <a:endParaRPr lang="ru-RU" sz="1000" b="1" dirty="0" smtClean="0"/>
          </a:p>
          <a:p>
            <a:pPr>
              <a:buFontTx/>
              <a:buChar char="-"/>
            </a:pPr>
            <a:r>
              <a:rPr lang="ru-RU" sz="1000" b="1" dirty="0" smtClean="0"/>
              <a:t>Переселение граждан из аварийного жилищного фонда;</a:t>
            </a:r>
          </a:p>
          <a:p>
            <a:endParaRPr lang="ru-RU" sz="1000" b="1" dirty="0" smtClean="0"/>
          </a:p>
        </p:txBody>
      </p:sp>
      <p:sp>
        <p:nvSpPr>
          <p:cNvPr id="27" name="Левая фигурная скобка 26"/>
          <p:cNvSpPr/>
          <p:nvPr/>
        </p:nvSpPr>
        <p:spPr>
          <a:xfrm>
            <a:off x="2143108" y="1500174"/>
            <a:ext cx="226886" cy="15716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8" name="TextBox 27"/>
          <p:cNvSpPr txBox="1"/>
          <p:nvPr/>
        </p:nvSpPr>
        <p:spPr>
          <a:xfrm>
            <a:off x="2500298" y="1000108"/>
            <a:ext cx="1643074" cy="253916"/>
          </a:xfrm>
          <a:prstGeom prst="rect">
            <a:avLst/>
          </a:prstGeom>
          <a:noFill/>
        </p:spPr>
        <p:txBody>
          <a:bodyPr wrap="square" rtlCol="0">
            <a:spAutoFit/>
          </a:bodyPr>
          <a:lstStyle/>
          <a:p>
            <a:pPr algn="ctr"/>
            <a:r>
              <a:rPr lang="ru-RU" sz="1050" b="1" dirty="0" smtClean="0">
                <a:solidFill>
                  <a:srgbClr val="CE2284"/>
                </a:solidFill>
                <a:latin typeface="Arial Narrow" pitchFamily="34" charset="0"/>
                <a:cs typeface="Browallia New" pitchFamily="34" charset="-34"/>
              </a:rPr>
              <a:t>Мероприятия</a:t>
            </a:r>
            <a:endParaRPr lang="ru-RU" sz="1050" b="1" dirty="0">
              <a:solidFill>
                <a:srgbClr val="CE2284"/>
              </a:solidFill>
              <a:latin typeface="Arial Narrow" pitchFamily="34" charset="0"/>
              <a:cs typeface="Browallia New" pitchFamily="34" charset="-34"/>
            </a:endParaRPr>
          </a:p>
        </p:txBody>
      </p:sp>
      <p:sp>
        <p:nvSpPr>
          <p:cNvPr id="29" name="TextBox 28"/>
          <p:cNvSpPr txBox="1"/>
          <p:nvPr/>
        </p:nvSpPr>
        <p:spPr>
          <a:xfrm>
            <a:off x="3929058" y="3357562"/>
            <a:ext cx="1643074" cy="246221"/>
          </a:xfrm>
          <a:prstGeom prst="rect">
            <a:avLst/>
          </a:prstGeom>
          <a:noFill/>
        </p:spPr>
        <p:txBody>
          <a:bodyPr wrap="square" rtlCol="0">
            <a:spAutoFit/>
          </a:bodyPr>
          <a:lstStyle/>
          <a:p>
            <a:pPr algn="ctr"/>
            <a:r>
              <a:rPr lang="ru-RU" sz="1000" b="1" dirty="0" smtClean="0">
                <a:solidFill>
                  <a:srgbClr val="CE2284"/>
                </a:solidFill>
                <a:latin typeface="Arial Narrow" pitchFamily="34" charset="0"/>
                <a:cs typeface="Browallia New" pitchFamily="34" charset="-34"/>
              </a:rPr>
              <a:t>Водное хозяйство</a:t>
            </a:r>
            <a:endParaRPr lang="ru-RU" sz="1000" b="1" dirty="0">
              <a:solidFill>
                <a:srgbClr val="CE2284"/>
              </a:solidFill>
              <a:latin typeface="Arial Narrow" pitchFamily="34" charset="0"/>
              <a:cs typeface="Browallia New" pitchFamily="34" charset="-34"/>
            </a:endParaRPr>
          </a:p>
        </p:txBody>
      </p:sp>
      <p:graphicFrame>
        <p:nvGraphicFramePr>
          <p:cNvPr id="30" name="Диаграмма 29"/>
          <p:cNvGraphicFramePr/>
          <p:nvPr/>
        </p:nvGraphicFramePr>
        <p:xfrm>
          <a:off x="3714744" y="3857628"/>
          <a:ext cx="2286016" cy="1071570"/>
        </p:xfrm>
        <a:graphic>
          <a:graphicData uri="http://schemas.openxmlformats.org/drawingml/2006/chart">
            <c:chart xmlns:c="http://schemas.openxmlformats.org/drawingml/2006/chart" xmlns:r="http://schemas.openxmlformats.org/officeDocument/2006/relationships" r:id="rId5"/>
          </a:graphicData>
        </a:graphic>
      </p:graphicFrame>
      <p:sp>
        <p:nvSpPr>
          <p:cNvPr id="31" name="TextBox 30"/>
          <p:cNvSpPr txBox="1"/>
          <p:nvPr/>
        </p:nvSpPr>
        <p:spPr>
          <a:xfrm>
            <a:off x="7000892" y="3429000"/>
            <a:ext cx="1143008" cy="253916"/>
          </a:xfrm>
          <a:prstGeom prst="rect">
            <a:avLst/>
          </a:prstGeom>
          <a:noFill/>
        </p:spPr>
        <p:txBody>
          <a:bodyPr wrap="square" rtlCol="0">
            <a:spAutoFit/>
          </a:bodyPr>
          <a:lstStyle/>
          <a:p>
            <a:pPr algn="ctr"/>
            <a:r>
              <a:rPr lang="ru-RU" sz="1050" b="1" dirty="0" smtClean="0">
                <a:solidFill>
                  <a:srgbClr val="CE2284"/>
                </a:solidFill>
                <a:latin typeface="Arial Narrow" pitchFamily="34" charset="0"/>
                <a:cs typeface="Browallia New" pitchFamily="34" charset="-34"/>
              </a:rPr>
              <a:t>Объект</a:t>
            </a:r>
            <a:endParaRPr lang="ru-RU" sz="1050" b="1" dirty="0">
              <a:solidFill>
                <a:srgbClr val="CE2284"/>
              </a:solidFill>
              <a:latin typeface="Arial Narrow" pitchFamily="34" charset="0"/>
              <a:cs typeface="Browallia New" pitchFamily="34" charset="-34"/>
            </a:endParaRPr>
          </a:p>
        </p:txBody>
      </p:sp>
      <p:sp>
        <p:nvSpPr>
          <p:cNvPr id="33" name="TextBox 32"/>
          <p:cNvSpPr txBox="1"/>
          <p:nvPr/>
        </p:nvSpPr>
        <p:spPr>
          <a:xfrm>
            <a:off x="6286512" y="4000504"/>
            <a:ext cx="2372765" cy="415498"/>
          </a:xfrm>
          <a:prstGeom prst="rect">
            <a:avLst/>
          </a:prstGeom>
          <a:noFill/>
        </p:spPr>
        <p:txBody>
          <a:bodyPr wrap="none" rtlCol="0">
            <a:spAutoFit/>
          </a:bodyPr>
          <a:lstStyle/>
          <a:p>
            <a:r>
              <a:rPr lang="ru-RU" sz="1050" b="1" dirty="0" err="1" smtClean="0"/>
              <a:t>Берегоукрепление</a:t>
            </a:r>
            <a:r>
              <a:rPr lang="ru-RU" sz="1050" b="1" dirty="0" smtClean="0"/>
              <a:t>  и реконструкция</a:t>
            </a:r>
          </a:p>
          <a:p>
            <a:r>
              <a:rPr lang="ru-RU" sz="1050" b="1" smtClean="0"/>
              <a:t>набережной </a:t>
            </a:r>
            <a:r>
              <a:rPr lang="ru-RU" sz="1050" b="1" dirty="0" smtClean="0"/>
              <a:t>р.Амур, г.Благовещенск</a:t>
            </a:r>
            <a:endParaRPr lang="ru-RU" sz="1050" b="1" dirty="0"/>
          </a:p>
        </p:txBody>
      </p:sp>
      <p:sp>
        <p:nvSpPr>
          <p:cNvPr id="34" name="Левая фигурная скобка 33"/>
          <p:cNvSpPr/>
          <p:nvPr/>
        </p:nvSpPr>
        <p:spPr>
          <a:xfrm>
            <a:off x="6000760" y="3857628"/>
            <a:ext cx="214314" cy="7143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2050" name="Picture 2" descr="https://im0-tub-ru.yandex.net/i?id=961cb4988b3d3efbb1f9df00821cadaf-l&amp;n=13"/>
          <p:cNvPicPr>
            <a:picLocks noChangeAspect="1" noChangeArrowheads="1"/>
          </p:cNvPicPr>
          <p:nvPr/>
        </p:nvPicPr>
        <p:blipFill>
          <a:blip r:embed="rId6" cstate="print"/>
          <a:srcRect/>
          <a:stretch>
            <a:fillRect/>
          </a:stretch>
        </p:blipFill>
        <p:spPr bwMode="auto">
          <a:xfrm>
            <a:off x="5072066" y="4929198"/>
            <a:ext cx="1462797" cy="107157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0" y="171843"/>
            <a:ext cx="9001156" cy="707886"/>
          </a:xfrm>
          <a:prstGeom prst="rect">
            <a:avLst/>
          </a:prstGeom>
        </p:spPr>
        <p:txBody>
          <a:bodyPr vert="horz" wrap="square" lIns="91440" tIns="45720" rIns="91440" bIns="45720" rtlCol="0" anchor="ctr">
            <a:spAutoFit/>
          </a:bodyPr>
          <a:lstStyle/>
          <a:p>
            <a:pPr fontAlgn="base">
              <a:spcAft>
                <a:spcPct val="0"/>
              </a:spcAft>
            </a:pPr>
            <a:r>
              <a:rPr lang="ru-RU" sz="2000" b="1" dirty="0">
                <a:latin typeface="Times New Roman" pitchFamily="18" charset="0"/>
                <a:ea typeface="+mn-ea"/>
                <a:cs typeface="Times New Roman" pitchFamily="18" charset="0"/>
              </a:rPr>
              <a:t>Основные показатели социально-экономического развития Амурской области в 2017-2018 годах</a:t>
            </a:r>
          </a:p>
        </p:txBody>
      </p:sp>
      <p:sp>
        <p:nvSpPr>
          <p:cNvPr id="13" name="Прямоугольник 12"/>
          <p:cNvSpPr/>
          <p:nvPr/>
        </p:nvSpPr>
        <p:spPr>
          <a:xfrm>
            <a:off x="279984" y="1199032"/>
            <a:ext cx="2796421" cy="41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smtClean="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Численность населения, </a:t>
            </a:r>
            <a:r>
              <a:rPr lang="ru-RU" sz="1400" b="1" kern="0" dirty="0" err="1" smtClean="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тыс.чел</a:t>
            </a:r>
            <a:r>
              <a:rPr lang="ru-RU" sz="1400" b="1" kern="0" dirty="0" smtClean="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a:t>
            </a:r>
          </a:p>
        </p:txBody>
      </p:sp>
      <p:graphicFrame>
        <p:nvGraphicFramePr>
          <p:cNvPr id="7" name="Диаграмма 6"/>
          <p:cNvGraphicFramePr/>
          <p:nvPr>
            <p:extLst>
              <p:ext uri="{D42A27DB-BD31-4B8C-83A1-F6EECF244321}">
                <p14:modId xmlns:p14="http://schemas.microsoft.com/office/powerpoint/2010/main" val="13220733"/>
              </p:ext>
            </p:extLst>
          </p:nvPr>
        </p:nvGraphicFramePr>
        <p:xfrm>
          <a:off x="3374507" y="1592710"/>
          <a:ext cx="2637653" cy="2196330"/>
        </p:xfrm>
        <a:graphic>
          <a:graphicData uri="http://schemas.openxmlformats.org/drawingml/2006/chart">
            <c:chart xmlns:c="http://schemas.openxmlformats.org/drawingml/2006/chart" xmlns:r="http://schemas.openxmlformats.org/officeDocument/2006/relationships" r:id="rId2"/>
          </a:graphicData>
        </a:graphic>
      </p:graphicFrame>
      <p:sp>
        <p:nvSpPr>
          <p:cNvPr id="17" name="Прямоугольник 16"/>
          <p:cNvSpPr/>
          <p:nvPr/>
        </p:nvSpPr>
        <p:spPr>
          <a:xfrm>
            <a:off x="3192540" y="1199032"/>
            <a:ext cx="2934326" cy="41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Численность занятых </a:t>
            </a:r>
          </a:p>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в экономике, </a:t>
            </a:r>
            <a:r>
              <a:rPr lang="ru-RU" sz="1400" b="1" kern="0" dirty="0" err="1">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тыс.чел</a:t>
            </a: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a:t>
            </a:r>
          </a:p>
        </p:txBody>
      </p:sp>
      <p:sp>
        <p:nvSpPr>
          <p:cNvPr id="9" name="Прямоугольник 8"/>
          <p:cNvSpPr/>
          <p:nvPr/>
        </p:nvSpPr>
        <p:spPr>
          <a:xfrm>
            <a:off x="174445" y="1109758"/>
            <a:ext cx="3007501" cy="26792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sp>
        <p:nvSpPr>
          <p:cNvPr id="19" name="Прямоугольник 18"/>
          <p:cNvSpPr/>
          <p:nvPr/>
        </p:nvSpPr>
        <p:spPr>
          <a:xfrm>
            <a:off x="3347864" y="1109758"/>
            <a:ext cx="2592288" cy="26792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graphicFrame>
        <p:nvGraphicFramePr>
          <p:cNvPr id="10" name="Диаграмма 9"/>
          <p:cNvGraphicFramePr/>
          <p:nvPr>
            <p:extLst>
              <p:ext uri="{D42A27DB-BD31-4B8C-83A1-F6EECF244321}">
                <p14:modId xmlns:p14="http://schemas.microsoft.com/office/powerpoint/2010/main" val="627785635"/>
              </p:ext>
            </p:extLst>
          </p:nvPr>
        </p:nvGraphicFramePr>
        <p:xfrm>
          <a:off x="5940152" y="1520882"/>
          <a:ext cx="2880320" cy="2268158"/>
        </p:xfrm>
        <a:graphic>
          <a:graphicData uri="http://schemas.openxmlformats.org/drawingml/2006/chart">
            <c:chart xmlns:c="http://schemas.openxmlformats.org/drawingml/2006/chart" xmlns:r="http://schemas.openxmlformats.org/officeDocument/2006/relationships" r:id="rId3"/>
          </a:graphicData>
        </a:graphic>
      </p:graphicFrame>
      <p:sp>
        <p:nvSpPr>
          <p:cNvPr id="22" name="Прямоугольник 21"/>
          <p:cNvSpPr/>
          <p:nvPr/>
        </p:nvSpPr>
        <p:spPr>
          <a:xfrm>
            <a:off x="6123418" y="1109758"/>
            <a:ext cx="2934326" cy="41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Валовый региональный продукт, </a:t>
            </a:r>
            <a:r>
              <a:rPr lang="ru-RU" sz="1400" b="1" kern="0" dirty="0" err="1">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млрд.руб</a:t>
            </a: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a:t>
            </a:r>
          </a:p>
        </p:txBody>
      </p:sp>
      <p:sp>
        <p:nvSpPr>
          <p:cNvPr id="23" name="Прямоугольник 22"/>
          <p:cNvSpPr/>
          <p:nvPr/>
        </p:nvSpPr>
        <p:spPr>
          <a:xfrm>
            <a:off x="6088976" y="1109758"/>
            <a:ext cx="2875512" cy="26792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graphicFrame>
        <p:nvGraphicFramePr>
          <p:cNvPr id="11" name="Диаграмма 10"/>
          <p:cNvGraphicFramePr/>
          <p:nvPr>
            <p:extLst>
              <p:ext uri="{D42A27DB-BD31-4B8C-83A1-F6EECF244321}">
                <p14:modId xmlns:p14="http://schemas.microsoft.com/office/powerpoint/2010/main" val="558965899"/>
              </p:ext>
            </p:extLst>
          </p:nvPr>
        </p:nvGraphicFramePr>
        <p:xfrm>
          <a:off x="248406" y="4369655"/>
          <a:ext cx="2952328" cy="2286633"/>
        </p:xfrm>
        <a:graphic>
          <a:graphicData uri="http://schemas.openxmlformats.org/drawingml/2006/chart">
            <c:chart xmlns:c="http://schemas.openxmlformats.org/drawingml/2006/chart" xmlns:r="http://schemas.openxmlformats.org/officeDocument/2006/relationships" r:id="rId4"/>
          </a:graphicData>
        </a:graphic>
      </p:graphicFrame>
      <p:sp>
        <p:nvSpPr>
          <p:cNvPr id="24" name="Прямоугольник 23"/>
          <p:cNvSpPr/>
          <p:nvPr/>
        </p:nvSpPr>
        <p:spPr>
          <a:xfrm>
            <a:off x="213192" y="4164094"/>
            <a:ext cx="2796421" cy="41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Индекс потребительских цен на конец года, %</a:t>
            </a:r>
          </a:p>
        </p:txBody>
      </p:sp>
      <p:sp>
        <p:nvSpPr>
          <p:cNvPr id="25" name="Прямоугольник 24"/>
          <p:cNvSpPr/>
          <p:nvPr/>
        </p:nvSpPr>
        <p:spPr>
          <a:xfrm>
            <a:off x="193233" y="4066610"/>
            <a:ext cx="3007501" cy="2602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sp>
        <p:nvSpPr>
          <p:cNvPr id="27" name="Прямоугольник 26"/>
          <p:cNvSpPr/>
          <p:nvPr/>
        </p:nvSpPr>
        <p:spPr>
          <a:xfrm>
            <a:off x="3347865" y="4066610"/>
            <a:ext cx="2741111" cy="2602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sp>
        <p:nvSpPr>
          <p:cNvPr id="28" name="Прямоугольник 27"/>
          <p:cNvSpPr/>
          <p:nvPr/>
        </p:nvSpPr>
        <p:spPr>
          <a:xfrm>
            <a:off x="3287418" y="4134754"/>
            <a:ext cx="2880321" cy="606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Фонд заработной платы работников организаций, </a:t>
            </a:r>
            <a:r>
              <a:rPr lang="ru-RU" sz="1400" b="1" kern="0" dirty="0" err="1">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млрд.руб</a:t>
            </a: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a:t>
            </a:r>
          </a:p>
        </p:txBody>
      </p:sp>
      <p:graphicFrame>
        <p:nvGraphicFramePr>
          <p:cNvPr id="29" name="Диаграмма 28"/>
          <p:cNvGraphicFramePr/>
          <p:nvPr>
            <p:extLst>
              <p:ext uri="{D42A27DB-BD31-4B8C-83A1-F6EECF244321}">
                <p14:modId xmlns:p14="http://schemas.microsoft.com/office/powerpoint/2010/main" val="3985588361"/>
              </p:ext>
            </p:extLst>
          </p:nvPr>
        </p:nvGraphicFramePr>
        <p:xfrm>
          <a:off x="6326768" y="4272172"/>
          <a:ext cx="2637720" cy="2397188"/>
        </p:xfrm>
        <a:graphic>
          <a:graphicData uri="http://schemas.openxmlformats.org/drawingml/2006/chart">
            <c:chart xmlns:c="http://schemas.openxmlformats.org/drawingml/2006/chart" xmlns:r="http://schemas.openxmlformats.org/officeDocument/2006/relationships" r:id="rId5"/>
          </a:graphicData>
        </a:graphic>
      </p:graphicFrame>
      <p:sp>
        <p:nvSpPr>
          <p:cNvPr id="30" name="Прямоугольник 29"/>
          <p:cNvSpPr/>
          <p:nvPr/>
        </p:nvSpPr>
        <p:spPr>
          <a:xfrm>
            <a:off x="6176968" y="4066317"/>
            <a:ext cx="2741111" cy="26027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ru-RU">
              <a:solidFill>
                <a:prstClr val="white"/>
              </a:solidFill>
            </a:endParaRPr>
          </a:p>
        </p:txBody>
      </p:sp>
      <p:sp>
        <p:nvSpPr>
          <p:cNvPr id="31" name="Прямоугольник 30"/>
          <p:cNvSpPr/>
          <p:nvPr/>
        </p:nvSpPr>
        <p:spPr>
          <a:xfrm>
            <a:off x="6167739" y="4066317"/>
            <a:ext cx="2880321" cy="6066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ru-RU" sz="1400" b="1" kern="0" dirty="0">
                <a:ln w="1905"/>
                <a:solidFill>
                  <a:prstClr val="black"/>
                </a:solidFill>
                <a:effectLst>
                  <a:innerShdw blurRad="69850" dist="43180" dir="5400000">
                    <a:srgbClr val="000000">
                      <a:alpha val="65000"/>
                    </a:srgbClr>
                  </a:innerShdw>
                </a:effectLst>
                <a:latin typeface="Times New Roman" pitchFamily="18" charset="0"/>
                <a:cs typeface="Times New Roman" pitchFamily="18" charset="0"/>
              </a:rPr>
              <a:t>Уровень безработицы, % к рабочей силе</a:t>
            </a:r>
          </a:p>
        </p:txBody>
      </p:sp>
      <p:graphicFrame>
        <p:nvGraphicFramePr>
          <p:cNvPr id="26" name="Диаграмма 25"/>
          <p:cNvGraphicFramePr/>
          <p:nvPr>
            <p:extLst>
              <p:ext uri="{D42A27DB-BD31-4B8C-83A1-F6EECF244321}">
                <p14:modId xmlns:p14="http://schemas.microsoft.com/office/powerpoint/2010/main" val="717048185"/>
              </p:ext>
            </p:extLst>
          </p:nvPr>
        </p:nvGraphicFramePr>
        <p:xfrm>
          <a:off x="3347864" y="4869160"/>
          <a:ext cx="2592288" cy="180019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 name="Диаграмма 2"/>
          <p:cNvGraphicFramePr/>
          <p:nvPr>
            <p:extLst>
              <p:ext uri="{D42A27DB-BD31-4B8C-83A1-F6EECF244321}">
                <p14:modId xmlns:p14="http://schemas.microsoft.com/office/powerpoint/2010/main" val="2782237262"/>
              </p:ext>
            </p:extLst>
          </p:nvPr>
        </p:nvGraphicFramePr>
        <p:xfrm>
          <a:off x="191403" y="1610156"/>
          <a:ext cx="2799271" cy="2178884"/>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7304857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troyan\Desktop\36 слайд голубо-розовый.png"/>
          <p:cNvPicPr>
            <a:picLocks noChangeAspect="1" noChangeArrowheads="1"/>
          </p:cNvPicPr>
          <p:nvPr/>
        </p:nvPicPr>
        <p:blipFill>
          <a:blip r:embed="rId2" cstate="print"/>
          <a:srcRect/>
          <a:stretch>
            <a:fillRect/>
          </a:stretch>
        </p:blipFill>
        <p:spPr bwMode="auto">
          <a:xfrm>
            <a:off x="0" y="214290"/>
            <a:ext cx="9144000" cy="6643710"/>
          </a:xfrm>
          <a:prstGeom prst="rect">
            <a:avLst/>
          </a:prstGeom>
          <a:solidFill>
            <a:srgbClr val="9BE5FF">
              <a:alpha val="29000"/>
            </a:srgbClr>
          </a:solidFill>
        </p:spPr>
      </p:pic>
      <p:sp>
        <p:nvSpPr>
          <p:cNvPr id="31" name="Заголовок 3"/>
          <p:cNvSpPr txBox="1">
            <a:spLocks/>
          </p:cNvSpPr>
          <p:nvPr/>
        </p:nvSpPr>
        <p:spPr>
          <a:xfrm>
            <a:off x="1500188" y="285750"/>
            <a:ext cx="6386512" cy="785813"/>
          </a:xfrm>
          <a:prstGeom prst="rect">
            <a:avLst/>
          </a:prstGeom>
        </p:spPr>
        <p:txBody>
          <a:bodyPr>
            <a:normAutofit fontScale="90000" lnSpcReduction="10000"/>
          </a:bodyPr>
          <a:lstStyle/>
          <a:p>
            <a:pPr fontAlgn="base">
              <a:spcBef>
                <a:spcPct val="0"/>
              </a:spcBef>
              <a:spcAft>
                <a:spcPct val="0"/>
              </a:spcAft>
              <a:defRPr/>
            </a:pPr>
            <a:r>
              <a:rPr lang="ru-RU" sz="1600" smtClean="0">
                <a:solidFill>
                  <a:srgbClr val="FF0000"/>
                </a:solidFill>
              </a:rPr>
              <a:t/>
            </a:r>
            <a:br>
              <a:rPr lang="ru-RU" sz="1600" smtClean="0">
                <a:solidFill>
                  <a:srgbClr val="FF0000"/>
                </a:solidFill>
              </a:rPr>
            </a:br>
            <a:r>
              <a:rPr lang="ru-RU" sz="1600" i="1" smtClean="0">
                <a:solidFill>
                  <a:srgbClr val="FF0000"/>
                </a:solidFill>
              </a:rPr>
              <a:t/>
            </a:r>
            <a:br>
              <a:rPr lang="ru-RU" sz="1600" i="1" smtClean="0">
                <a:solidFill>
                  <a:srgbClr val="FF0000"/>
                </a:solidFill>
              </a:rPr>
            </a:br>
            <a:endParaRPr lang="ru-RU" sz="2000" b="1" i="1" dirty="0" smtClean="0">
              <a:solidFill>
                <a:srgbClr val="FF0000"/>
              </a:solidFill>
            </a:endParaRPr>
          </a:p>
        </p:txBody>
      </p:sp>
      <p:sp>
        <p:nvSpPr>
          <p:cNvPr id="32" name="Подзаголовок 2"/>
          <p:cNvSpPr txBox="1">
            <a:spLocks/>
          </p:cNvSpPr>
          <p:nvPr/>
        </p:nvSpPr>
        <p:spPr bwMode="auto">
          <a:xfrm>
            <a:off x="500063" y="785813"/>
            <a:ext cx="1643062" cy="642937"/>
          </a:xfrm>
          <a:prstGeom prst="rect">
            <a:avLst/>
          </a:prstGeom>
          <a:noFill/>
          <a:ln w="9525">
            <a:noFill/>
            <a:miter lim="800000"/>
            <a:headEnd/>
            <a:tailEnd/>
          </a:ln>
        </p:spPr>
        <p:txBody>
          <a:bodyPr/>
          <a:lstStyle/>
          <a:p>
            <a:pPr algn="ctr">
              <a:spcBef>
                <a:spcPct val="20000"/>
              </a:spcBef>
              <a:buFont typeface="Arial" charset="0"/>
              <a:buNone/>
            </a:pPr>
            <a:endParaRPr lang="ru-RU" sz="3200">
              <a:solidFill>
                <a:prstClr val="black"/>
              </a:solidFill>
            </a:endParaRPr>
          </a:p>
        </p:txBody>
      </p:sp>
      <p:sp>
        <p:nvSpPr>
          <p:cNvPr id="44" name="Прямоугольник 43"/>
          <p:cNvSpPr/>
          <p:nvPr/>
        </p:nvSpPr>
        <p:spPr>
          <a:xfrm>
            <a:off x="0" y="-24"/>
            <a:ext cx="9144000" cy="646331"/>
          </a:xfrm>
          <a:prstGeom prst="rect">
            <a:avLst/>
          </a:prstGeom>
          <a:effectLst>
            <a:outerShdw blurRad="50800" dist="50800" dir="5400000" algn="ctr" rotWithShape="0">
              <a:srgbClr val="F696FF"/>
            </a:outerShdw>
          </a:effectLst>
        </p:spPr>
        <p:txBody>
          <a:bodyPr wrap="square">
            <a:spAutoFit/>
          </a:bodyPr>
          <a:lstStyle/>
          <a:p>
            <a:pPr algn="ctr"/>
            <a:r>
              <a:rPr lang="ru-RU" b="1" dirty="0" smtClean="0">
                <a:solidFill>
                  <a:srgbClr val="0707B9"/>
                </a:solidFill>
                <a:latin typeface="Times New Roman" pitchFamily="18" charset="0"/>
                <a:cs typeface="Times New Roman" pitchFamily="18" charset="0"/>
              </a:rPr>
              <a:t>Реализация на территории Амурской области практик инициативного </a:t>
            </a:r>
            <a:r>
              <a:rPr lang="ru-RU" b="1" dirty="0" err="1" smtClean="0">
                <a:solidFill>
                  <a:srgbClr val="0707B9"/>
                </a:solidFill>
                <a:latin typeface="Times New Roman" pitchFamily="18" charset="0"/>
                <a:cs typeface="Times New Roman" pitchFamily="18" charset="0"/>
              </a:rPr>
              <a:t>бюджетирования</a:t>
            </a:r>
            <a:endParaRPr lang="ru-RU" b="1" dirty="0">
              <a:solidFill>
                <a:srgbClr val="0707B9"/>
              </a:solidFill>
              <a:latin typeface="Times New Roman" pitchFamily="18" charset="0"/>
              <a:cs typeface="Times New Roman" pitchFamily="18" charset="0"/>
            </a:endParaRPr>
          </a:p>
        </p:txBody>
      </p:sp>
      <p:sp>
        <p:nvSpPr>
          <p:cNvPr id="1026" name="AutoShape 2" descr="Похожее изображение"/>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0" name="AutoShape 6" descr="Картинки по запросу обустройство сквера"/>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2" name="AutoShape 8" descr="Картинки по запросу обустройство сквера"/>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4" name="AutoShape 10" descr="В Южно-Сахалинске начато обустройство сквера Асахикава (ВИДЕО)"/>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1036" name="AutoShape 12" descr="В Южно-Сахалинске начато обустройство сквера Асахикава (ВИДЕО)"/>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24" name="TextBox 23"/>
          <p:cNvSpPr txBox="1"/>
          <p:nvPr/>
        </p:nvSpPr>
        <p:spPr>
          <a:xfrm>
            <a:off x="142844" y="571480"/>
            <a:ext cx="8786874" cy="1569660"/>
          </a:xfrm>
          <a:prstGeom prst="rect">
            <a:avLst/>
          </a:prstGeom>
          <a:noFill/>
        </p:spPr>
        <p:txBody>
          <a:bodyPr wrap="square" rtlCol="0">
            <a:spAutoFit/>
          </a:bodyPr>
          <a:lstStyle/>
          <a:p>
            <a:pPr indent="450850" algn="just" fontAlgn="base">
              <a:spcBef>
                <a:spcPct val="0"/>
              </a:spcBef>
              <a:spcAft>
                <a:spcPct val="0"/>
              </a:spcAft>
            </a:pPr>
            <a:r>
              <a:rPr lang="ru-RU" sz="1500" dirty="0" smtClean="0">
                <a:solidFill>
                  <a:prstClr val="black"/>
                </a:solidFill>
                <a:latin typeface="Times New Roman" pitchFamily="18" charset="0"/>
                <a:ea typeface="Calibri" pitchFamily="34" charset="0"/>
                <a:cs typeface="Times New Roman" pitchFamily="18" charset="0"/>
              </a:rPr>
              <a:t>Механизм инициативного </a:t>
            </a:r>
            <a:r>
              <a:rPr lang="ru-RU" sz="1500" dirty="0" err="1" smtClean="0">
                <a:solidFill>
                  <a:prstClr val="black"/>
                </a:solidFill>
                <a:latin typeface="Times New Roman" pitchFamily="18" charset="0"/>
                <a:ea typeface="Calibri" pitchFamily="34" charset="0"/>
                <a:cs typeface="Times New Roman" pitchFamily="18" charset="0"/>
              </a:rPr>
              <a:t>бюджетирования</a:t>
            </a:r>
            <a:r>
              <a:rPr lang="ru-RU" sz="1500" dirty="0" smtClean="0">
                <a:solidFill>
                  <a:prstClr val="black"/>
                </a:solidFill>
                <a:latin typeface="Times New Roman" pitchFamily="18" charset="0"/>
                <a:ea typeface="Calibri" pitchFamily="34" charset="0"/>
                <a:cs typeface="Times New Roman" pitchFamily="18" charset="0"/>
              </a:rPr>
              <a:t> предполагает </a:t>
            </a:r>
            <a:r>
              <a:rPr lang="ru-RU" sz="1500" dirty="0" smtClean="0">
                <a:solidFill>
                  <a:prstClr val="black"/>
                </a:solidFill>
                <a:latin typeface="Times New Roman" pitchFamily="18" charset="0"/>
                <a:cs typeface="Times New Roman" pitchFamily="18" charset="0"/>
              </a:rPr>
              <a:t>решение вопросов местного значения при непосредственном участии граждан в определении и выборе объектов расходования бюджетных средств, а также последующем контроле за реализацией отобранных проектов.</a:t>
            </a:r>
            <a:r>
              <a:rPr lang="ru-RU" sz="1500" dirty="0" smtClean="0">
                <a:solidFill>
                  <a:prstClr val="black"/>
                </a:solidFill>
                <a:latin typeface="Times New Roman" pitchFamily="18" charset="0"/>
                <a:ea typeface="Calibri" pitchFamily="34" charset="0"/>
                <a:cs typeface="Times New Roman" pitchFamily="18" charset="0"/>
              </a:rPr>
              <a:t> </a:t>
            </a:r>
          </a:p>
          <a:p>
            <a:pPr indent="450850" algn="just" fontAlgn="base">
              <a:spcBef>
                <a:spcPct val="0"/>
              </a:spcBef>
              <a:spcAft>
                <a:spcPct val="0"/>
              </a:spcAft>
            </a:pPr>
            <a:endParaRPr lang="ru-RU" sz="600" dirty="0" smtClean="0">
              <a:solidFill>
                <a:prstClr val="black"/>
              </a:solidFill>
              <a:latin typeface="Times New Roman" pitchFamily="18" charset="0"/>
              <a:ea typeface="Calibri" pitchFamily="34" charset="0"/>
              <a:cs typeface="Times New Roman" pitchFamily="18" charset="0"/>
            </a:endParaRPr>
          </a:p>
          <a:p>
            <a:pPr indent="450850" algn="just" fontAlgn="base">
              <a:spcBef>
                <a:spcPct val="0"/>
              </a:spcBef>
              <a:spcAft>
                <a:spcPct val="0"/>
              </a:spcAft>
            </a:pPr>
            <a:r>
              <a:rPr lang="ru-RU" sz="1500" dirty="0" smtClean="0">
                <a:solidFill>
                  <a:prstClr val="black"/>
                </a:solidFill>
                <a:latin typeface="Times New Roman" pitchFamily="18" charset="0"/>
                <a:ea typeface="Calibri" pitchFamily="34" charset="0"/>
                <a:cs typeface="Times New Roman" pitchFamily="18" charset="0"/>
              </a:rPr>
              <a:t>Работа над проектами реализуемыми в 2018 году началась годом ранее. Были  определены </a:t>
            </a:r>
            <a:r>
              <a:rPr lang="ru-RU" sz="1500" dirty="0" err="1" smtClean="0">
                <a:solidFill>
                  <a:prstClr val="black"/>
                </a:solidFill>
                <a:latin typeface="Times New Roman" pitchFamily="18" charset="0"/>
                <a:ea typeface="Calibri" pitchFamily="34" charset="0"/>
                <a:cs typeface="Times New Roman" pitchFamily="18" charset="0"/>
              </a:rPr>
              <a:t>пилотные</a:t>
            </a:r>
            <a:r>
              <a:rPr lang="ru-RU" sz="1500" dirty="0" smtClean="0">
                <a:solidFill>
                  <a:prstClr val="black"/>
                </a:solidFill>
                <a:latin typeface="Times New Roman" pitchFamily="18" charset="0"/>
                <a:ea typeface="Calibri" pitchFamily="34" charset="0"/>
                <a:cs typeface="Times New Roman" pitchFamily="18" charset="0"/>
              </a:rPr>
              <a:t> участники проекта, </a:t>
            </a:r>
            <a:r>
              <a:rPr lang="ru-RU" sz="1500" dirty="0" smtClean="0">
                <a:solidFill>
                  <a:prstClr val="black"/>
                </a:solidFill>
                <a:latin typeface="Times New Roman" pitchFamily="18" charset="0"/>
                <a:cs typeface="Times New Roman" pitchFamily="18" charset="0"/>
              </a:rPr>
              <a:t>проведена работа с населением по выбору проектов, инициативными группами совместно с администрациями сел велась подготовка подачи конкурсных заявок.</a:t>
            </a:r>
            <a:r>
              <a:rPr lang="ru-RU" sz="1500" dirty="0" smtClean="0">
                <a:solidFill>
                  <a:prstClr val="black"/>
                </a:solidFill>
                <a:latin typeface="Times New Roman" pitchFamily="18" charset="0"/>
                <a:ea typeface="Calibri" pitchFamily="34" charset="0"/>
                <a:cs typeface="Times New Roman" pitchFamily="18" charset="0"/>
              </a:rPr>
              <a:t> </a:t>
            </a:r>
            <a:endParaRPr lang="ru-RU" sz="1500" dirty="0" smtClean="0">
              <a:solidFill>
                <a:prstClr val="black"/>
              </a:solidFill>
              <a:latin typeface="Times New Roman" pitchFamily="18" charset="0"/>
              <a:cs typeface="Times New Roman" pitchFamily="18" charset="0"/>
            </a:endParaRPr>
          </a:p>
        </p:txBody>
      </p:sp>
      <p:sp>
        <p:nvSpPr>
          <p:cNvPr id="25" name="TextBox 24"/>
          <p:cNvSpPr txBox="1"/>
          <p:nvPr/>
        </p:nvSpPr>
        <p:spPr>
          <a:xfrm>
            <a:off x="142844" y="2143116"/>
            <a:ext cx="8858312" cy="523220"/>
          </a:xfrm>
          <a:prstGeom prst="rect">
            <a:avLst/>
          </a:prstGeom>
          <a:solidFill>
            <a:srgbClr val="C5F0FF">
              <a:alpha val="42000"/>
            </a:srgbClr>
          </a:solidFill>
        </p:spPr>
        <p:txBody>
          <a:bodyPr wrap="square" rtlCol="0">
            <a:spAutoFit/>
          </a:bodyPr>
          <a:lstStyle/>
          <a:p>
            <a:pPr algn="ctr"/>
            <a:r>
              <a:rPr lang="ru-RU" sz="1400" b="1" dirty="0" smtClean="0">
                <a:solidFill>
                  <a:srgbClr val="0D6771"/>
                </a:solidFill>
                <a:latin typeface="Times New Roman" pitchFamily="18" charset="0"/>
                <a:ea typeface="Calibri" pitchFamily="34" charset="0"/>
                <a:cs typeface="Times New Roman" pitchFamily="18" charset="0"/>
              </a:rPr>
              <a:t>Четыре сельских поселения при поддержке  из областного бюджета реализовали в 2018 следующие проекты инициативного </a:t>
            </a:r>
            <a:r>
              <a:rPr lang="ru-RU" sz="1400" b="1" dirty="0" err="1" smtClean="0">
                <a:solidFill>
                  <a:srgbClr val="0D6771"/>
                </a:solidFill>
                <a:latin typeface="Times New Roman" pitchFamily="18" charset="0"/>
                <a:ea typeface="Calibri" pitchFamily="34" charset="0"/>
                <a:cs typeface="Times New Roman" pitchFamily="18" charset="0"/>
              </a:rPr>
              <a:t>бюджетирования</a:t>
            </a:r>
            <a:r>
              <a:rPr lang="ru-RU" sz="1400" b="1" dirty="0" smtClean="0">
                <a:solidFill>
                  <a:srgbClr val="0D6771"/>
                </a:solidFill>
                <a:latin typeface="Times New Roman" pitchFamily="18" charset="0"/>
                <a:ea typeface="Calibri" pitchFamily="34" charset="0"/>
                <a:cs typeface="Times New Roman" pitchFamily="18" charset="0"/>
              </a:rPr>
              <a:t>.  </a:t>
            </a:r>
            <a:endParaRPr lang="ru-RU" sz="1400" b="1" dirty="0" smtClean="0">
              <a:solidFill>
                <a:srgbClr val="0D6771"/>
              </a:solidFill>
              <a:latin typeface="Times New Roman" pitchFamily="18" charset="0"/>
              <a:cs typeface="Times New Roman" pitchFamily="18" charset="0"/>
            </a:endParaRPr>
          </a:p>
        </p:txBody>
      </p:sp>
      <p:sp>
        <p:nvSpPr>
          <p:cNvPr id="20" name="Скругленный прямоугольник 19"/>
          <p:cNvSpPr/>
          <p:nvPr/>
        </p:nvSpPr>
        <p:spPr>
          <a:xfrm>
            <a:off x="142844" y="2714620"/>
            <a:ext cx="4143404" cy="1928826"/>
          </a:xfrm>
          <a:prstGeom prst="roundRect">
            <a:avLst>
              <a:gd name="adj" fmla="val 8162"/>
            </a:avLst>
          </a:prstGeom>
          <a:noFill/>
          <a:ln w="15875">
            <a:solidFill>
              <a:srgbClr val="F696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1600" dirty="0">
              <a:solidFill>
                <a:prstClr val="black"/>
              </a:solidFill>
            </a:endParaRPr>
          </a:p>
        </p:txBody>
      </p:sp>
      <p:sp>
        <p:nvSpPr>
          <p:cNvPr id="22" name="Заголовок 1"/>
          <p:cNvSpPr txBox="1">
            <a:spLocks/>
          </p:cNvSpPr>
          <p:nvPr/>
        </p:nvSpPr>
        <p:spPr>
          <a:xfrm>
            <a:off x="214282" y="2714620"/>
            <a:ext cx="4000560" cy="738664"/>
          </a:xfrm>
          <a:prstGeom prst="rect">
            <a:avLst/>
          </a:prstGeom>
          <a:noFill/>
        </p:spPr>
        <p:txBody>
          <a:bodyPr vert="horz" wrap="square" lIns="91440" tIns="45720" rIns="91440" bIns="45720" rtlCol="0" anchor="ctr">
            <a:spAutoFit/>
          </a:bodyPr>
          <a:lstStyle/>
          <a:p>
            <a:pPr algn="ctr"/>
            <a:r>
              <a:rPr lang="ru-RU" sz="1400" b="1" dirty="0" smtClean="0">
                <a:solidFill>
                  <a:srgbClr val="0707B9"/>
                </a:solidFill>
                <a:latin typeface="Times New Roman" pitchFamily="18" charset="0"/>
                <a:cs typeface="Times New Roman" pitchFamily="18" charset="0"/>
              </a:rPr>
              <a:t>Благоустройство прилегающей территории озера лотосов в </a:t>
            </a:r>
            <a:r>
              <a:rPr lang="ru-RU" sz="1400" b="1" dirty="0" err="1" smtClean="0">
                <a:solidFill>
                  <a:srgbClr val="0707B9"/>
                </a:solidFill>
                <a:latin typeface="Times New Roman" pitchFamily="18" charset="0"/>
                <a:cs typeface="Times New Roman" pitchFamily="18" charset="0"/>
              </a:rPr>
              <a:t>с.Ивановска</a:t>
            </a:r>
            <a:r>
              <a:rPr lang="ru-RU" sz="1400" b="1" dirty="0" smtClean="0">
                <a:solidFill>
                  <a:srgbClr val="0707B9"/>
                </a:solidFill>
                <a:latin typeface="Times New Roman" pitchFamily="18" charset="0"/>
                <a:cs typeface="Times New Roman" pitchFamily="18" charset="0"/>
              </a:rPr>
              <a:t> Ивановского района</a:t>
            </a:r>
            <a:endParaRPr lang="ru-RU" sz="1400" b="1" dirty="0">
              <a:solidFill>
                <a:srgbClr val="0707B9"/>
              </a:solidFill>
              <a:latin typeface="Times New Roman" pitchFamily="18" charset="0"/>
              <a:cs typeface="Times New Roman" pitchFamily="18" charset="0"/>
            </a:endParaRPr>
          </a:p>
        </p:txBody>
      </p:sp>
      <p:pic>
        <p:nvPicPr>
          <p:cNvPr id="23" name="Рисунок 22" descr="L:\J\418.Отдел_отраслей_экономики\местные инициативы\Открытие объектов ИБ 2018\с.Ивановка\7.jpg"/>
          <p:cNvPicPr/>
          <p:nvPr/>
        </p:nvPicPr>
        <p:blipFill>
          <a:blip cstate="print"/>
          <a:srcRect/>
          <a:stretch>
            <a:fillRect/>
          </a:stretch>
        </p:blipFill>
        <p:spPr bwMode="auto">
          <a:xfrm>
            <a:off x="428596" y="3500438"/>
            <a:ext cx="1714512" cy="1000132"/>
          </a:xfrm>
          <a:prstGeom prst="rect">
            <a:avLst/>
          </a:prstGeom>
          <a:noFill/>
          <a:ln w="9525">
            <a:noFill/>
            <a:miter lim="800000"/>
            <a:headEnd/>
            <a:tailEnd/>
          </a:ln>
        </p:spPr>
      </p:pic>
      <p:sp>
        <p:nvSpPr>
          <p:cNvPr id="27" name="TextBox 26"/>
          <p:cNvSpPr txBox="1"/>
          <p:nvPr/>
        </p:nvSpPr>
        <p:spPr>
          <a:xfrm>
            <a:off x="2285984" y="3214687"/>
            <a:ext cx="1928826" cy="1508105"/>
          </a:xfrm>
          <a:prstGeom prst="rect">
            <a:avLst/>
          </a:prstGeom>
          <a:noFill/>
        </p:spPr>
        <p:txBody>
          <a:bodyPr wrap="square" rtlCol="0">
            <a:spAutoFit/>
          </a:bodyPr>
          <a:lstStyle/>
          <a:p>
            <a:pPr algn="ctr"/>
            <a:r>
              <a:rPr lang="ru-RU" sz="1100" b="1" dirty="0" smtClean="0">
                <a:solidFill>
                  <a:prstClr val="black"/>
                </a:solidFill>
                <a:latin typeface="Times New Roman" pitchFamily="18" charset="0"/>
                <a:cs typeface="Times New Roman" pitchFamily="18" charset="0"/>
              </a:rPr>
              <a:t>Стоимость проекта: </a:t>
            </a:r>
          </a:p>
          <a:p>
            <a:pPr algn="ctr"/>
            <a:r>
              <a:rPr lang="ru-RU" sz="1200" b="1" dirty="0" smtClean="0">
                <a:solidFill>
                  <a:srgbClr val="FF0000"/>
                </a:solidFill>
                <a:latin typeface="Times New Roman" pitchFamily="18" charset="0"/>
                <a:cs typeface="Times New Roman" pitchFamily="18" charset="0"/>
              </a:rPr>
              <a:t>1043,7 тыс.руб.</a:t>
            </a:r>
          </a:p>
          <a:p>
            <a:pPr algn="ctr"/>
            <a:r>
              <a:rPr lang="ru-RU" sz="1100" dirty="0" smtClean="0">
                <a:solidFill>
                  <a:prstClr val="black"/>
                </a:solidFill>
                <a:latin typeface="Times New Roman" pitchFamily="18" charset="0"/>
                <a:cs typeface="Times New Roman" pitchFamily="18" charset="0"/>
              </a:rPr>
              <a:t>Региональная субсидия: </a:t>
            </a:r>
          </a:p>
          <a:p>
            <a:pPr algn="ctr"/>
            <a:r>
              <a:rPr lang="ru-RU" sz="1200" b="1" dirty="0" smtClean="0">
                <a:solidFill>
                  <a:prstClr val="black"/>
                </a:solidFill>
                <a:latin typeface="Times New Roman" pitchFamily="18" charset="0"/>
                <a:cs typeface="Times New Roman" pitchFamily="18" charset="0"/>
              </a:rPr>
              <a:t>943,8 тыс.руб.</a:t>
            </a:r>
          </a:p>
          <a:p>
            <a:pPr algn="ctr"/>
            <a:r>
              <a:rPr lang="ru-RU" sz="1100" dirty="0" smtClean="0">
                <a:solidFill>
                  <a:prstClr val="black"/>
                </a:solidFill>
                <a:latin typeface="Times New Roman" pitchFamily="18" charset="0"/>
                <a:cs typeface="Times New Roman" pitchFamily="18" charset="0"/>
              </a:rPr>
              <a:t>Муниципальный бюджет: </a:t>
            </a:r>
          </a:p>
          <a:p>
            <a:pPr algn="ctr"/>
            <a:r>
              <a:rPr lang="ru-RU" sz="1200" b="1" dirty="0" smtClean="0">
                <a:solidFill>
                  <a:prstClr val="black"/>
                </a:solidFill>
                <a:latin typeface="Times New Roman" pitchFamily="18" charset="0"/>
                <a:cs typeface="Times New Roman" pitchFamily="18" charset="0"/>
              </a:rPr>
              <a:t>71,6 тыс.руб.</a:t>
            </a:r>
          </a:p>
          <a:p>
            <a:pPr algn="ctr"/>
            <a:r>
              <a:rPr lang="ru-RU" sz="1100" dirty="0" smtClean="0">
                <a:solidFill>
                  <a:prstClr val="black"/>
                </a:solidFill>
                <a:latin typeface="Times New Roman" pitchFamily="18" charset="0"/>
                <a:cs typeface="Times New Roman" pitchFamily="18" charset="0"/>
              </a:rPr>
              <a:t>Вклад населения: </a:t>
            </a:r>
          </a:p>
          <a:p>
            <a:pPr algn="ctr"/>
            <a:r>
              <a:rPr lang="ru-RU" sz="1200" b="1" dirty="0" smtClean="0">
                <a:solidFill>
                  <a:prstClr val="black"/>
                </a:solidFill>
                <a:latin typeface="Times New Roman" pitchFamily="18" charset="0"/>
                <a:cs typeface="Times New Roman" pitchFamily="18" charset="0"/>
              </a:rPr>
              <a:t>28,3 тыс.руб.</a:t>
            </a:r>
          </a:p>
        </p:txBody>
      </p:sp>
      <p:sp>
        <p:nvSpPr>
          <p:cNvPr id="30" name="Скругленный прямоугольник 29"/>
          <p:cNvSpPr/>
          <p:nvPr/>
        </p:nvSpPr>
        <p:spPr>
          <a:xfrm>
            <a:off x="4572000" y="2786058"/>
            <a:ext cx="4429124" cy="1857388"/>
          </a:xfrm>
          <a:prstGeom prst="roundRect">
            <a:avLst>
              <a:gd name="adj" fmla="val 8162"/>
            </a:avLst>
          </a:prstGeom>
          <a:noFill/>
          <a:ln w="15875">
            <a:solidFill>
              <a:srgbClr val="F696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1600" dirty="0">
              <a:solidFill>
                <a:prstClr val="black"/>
              </a:solidFill>
            </a:endParaRPr>
          </a:p>
        </p:txBody>
      </p:sp>
      <p:sp>
        <p:nvSpPr>
          <p:cNvPr id="33" name="Заголовок 1"/>
          <p:cNvSpPr txBox="1">
            <a:spLocks/>
          </p:cNvSpPr>
          <p:nvPr/>
        </p:nvSpPr>
        <p:spPr>
          <a:xfrm>
            <a:off x="4572000" y="2786058"/>
            <a:ext cx="4357718" cy="523220"/>
          </a:xfrm>
          <a:prstGeom prst="rect">
            <a:avLst/>
          </a:prstGeom>
          <a:noFill/>
        </p:spPr>
        <p:txBody>
          <a:bodyPr vert="horz" wrap="square" lIns="91440" tIns="45720" rIns="91440" bIns="45720" rtlCol="0" anchor="ctr">
            <a:spAutoFit/>
          </a:bodyPr>
          <a:lstStyle/>
          <a:p>
            <a:pPr algn="ctr"/>
            <a:r>
              <a:rPr lang="ru-RU" sz="1400" b="1" dirty="0" smtClean="0">
                <a:solidFill>
                  <a:srgbClr val="0707B9"/>
                </a:solidFill>
                <a:latin typeface="Times New Roman" pitchFamily="18" charset="0"/>
                <a:cs typeface="Times New Roman" pitchFamily="18" charset="0"/>
              </a:rPr>
              <a:t>Реконструкция стадиона (футбольного поля) села Березовка Ивановского района</a:t>
            </a:r>
            <a:endParaRPr lang="ru-RU" sz="1400" dirty="0">
              <a:solidFill>
                <a:srgbClr val="0707B9"/>
              </a:solidFill>
              <a:latin typeface="Times New Roman" pitchFamily="18" charset="0"/>
              <a:cs typeface="Times New Roman" pitchFamily="18" charset="0"/>
            </a:endParaRPr>
          </a:p>
        </p:txBody>
      </p:sp>
      <p:pic>
        <p:nvPicPr>
          <p:cNvPr id="34" name="Picture 2" descr="C:\Users\troyan\Desktop\Безымянный.png"/>
          <p:cNvPicPr>
            <a:picLocks noChangeAspect="1" noChangeArrowheads="1"/>
          </p:cNvPicPr>
          <p:nvPr/>
        </p:nvPicPr>
        <p:blipFill>
          <a:blip r:embed="rId3" cstate="print"/>
          <a:srcRect/>
          <a:stretch>
            <a:fillRect/>
          </a:stretch>
        </p:blipFill>
        <p:spPr bwMode="auto">
          <a:xfrm>
            <a:off x="4714876" y="3429000"/>
            <a:ext cx="1841112" cy="1143008"/>
          </a:xfrm>
          <a:prstGeom prst="rect">
            <a:avLst/>
          </a:prstGeom>
          <a:noFill/>
        </p:spPr>
      </p:pic>
      <p:sp>
        <p:nvSpPr>
          <p:cNvPr id="35" name="TextBox 34"/>
          <p:cNvSpPr txBox="1"/>
          <p:nvPr/>
        </p:nvSpPr>
        <p:spPr>
          <a:xfrm>
            <a:off x="6429388" y="3286124"/>
            <a:ext cx="2571768" cy="1338828"/>
          </a:xfrm>
          <a:prstGeom prst="rect">
            <a:avLst/>
          </a:prstGeom>
          <a:noFill/>
        </p:spPr>
        <p:txBody>
          <a:bodyPr wrap="square" rtlCol="0">
            <a:spAutoFit/>
          </a:bodyPr>
          <a:lstStyle/>
          <a:p>
            <a:pPr algn="ctr"/>
            <a:r>
              <a:rPr lang="ru-RU" sz="1100" b="1" dirty="0" smtClean="0">
                <a:solidFill>
                  <a:prstClr val="black"/>
                </a:solidFill>
                <a:latin typeface="Times New Roman" pitchFamily="18" charset="0"/>
                <a:cs typeface="Times New Roman" pitchFamily="18" charset="0"/>
              </a:rPr>
              <a:t>Стоимость проекта:  </a:t>
            </a:r>
            <a:r>
              <a:rPr lang="ru-RU" sz="1200" b="1" dirty="0" smtClean="0">
                <a:solidFill>
                  <a:srgbClr val="FF0000"/>
                </a:solidFill>
                <a:latin typeface="Times New Roman" pitchFamily="18" charset="0"/>
                <a:cs typeface="Times New Roman" pitchFamily="18" charset="0"/>
              </a:rPr>
              <a:t>1080 тыс. руб.</a:t>
            </a:r>
          </a:p>
          <a:p>
            <a:pPr algn="ctr"/>
            <a:r>
              <a:rPr lang="ru-RU" sz="1100" dirty="0" smtClean="0">
                <a:solidFill>
                  <a:prstClr val="black"/>
                </a:solidFill>
                <a:latin typeface="Times New Roman" pitchFamily="18" charset="0"/>
                <a:cs typeface="Times New Roman" pitchFamily="18" charset="0"/>
              </a:rPr>
              <a:t>Региональная субсидия: </a:t>
            </a:r>
          </a:p>
          <a:p>
            <a:pPr algn="ctr"/>
            <a:r>
              <a:rPr lang="ru-RU" sz="1200" b="1" dirty="0" smtClean="0">
                <a:solidFill>
                  <a:prstClr val="black"/>
                </a:solidFill>
                <a:latin typeface="Times New Roman" pitchFamily="18" charset="0"/>
                <a:cs typeface="Times New Roman" pitchFamily="18" charset="0"/>
              </a:rPr>
              <a:t>1000 тыс.руб.</a:t>
            </a:r>
          </a:p>
          <a:p>
            <a:pPr algn="ctr"/>
            <a:r>
              <a:rPr lang="ru-RU" sz="1100" dirty="0" smtClean="0">
                <a:solidFill>
                  <a:prstClr val="black"/>
                </a:solidFill>
                <a:latin typeface="Times New Roman" pitchFamily="18" charset="0"/>
                <a:cs typeface="Times New Roman" pitchFamily="18" charset="0"/>
              </a:rPr>
              <a:t>Муниципальный бюджет: </a:t>
            </a:r>
          </a:p>
          <a:p>
            <a:pPr algn="ctr"/>
            <a:r>
              <a:rPr lang="ru-RU" sz="1200" b="1" dirty="0" smtClean="0">
                <a:solidFill>
                  <a:prstClr val="black"/>
                </a:solidFill>
                <a:latin typeface="Times New Roman" pitchFamily="18" charset="0"/>
                <a:cs typeface="Times New Roman" pitchFamily="18" charset="0"/>
              </a:rPr>
              <a:t>50 тыс. руб.</a:t>
            </a:r>
          </a:p>
          <a:p>
            <a:pPr algn="ctr"/>
            <a:r>
              <a:rPr lang="ru-RU" sz="1100" dirty="0" smtClean="0">
                <a:solidFill>
                  <a:prstClr val="black"/>
                </a:solidFill>
                <a:latin typeface="Times New Roman" pitchFamily="18" charset="0"/>
                <a:cs typeface="Times New Roman" pitchFamily="18" charset="0"/>
              </a:rPr>
              <a:t>Вклад населения: </a:t>
            </a:r>
          </a:p>
          <a:p>
            <a:pPr algn="ctr"/>
            <a:r>
              <a:rPr lang="ru-RU" sz="1200" b="1" dirty="0" smtClean="0">
                <a:solidFill>
                  <a:prstClr val="black"/>
                </a:solidFill>
                <a:latin typeface="Times New Roman" pitchFamily="18" charset="0"/>
                <a:cs typeface="Times New Roman" pitchFamily="18" charset="0"/>
              </a:rPr>
              <a:t>30 тыс. руб.</a:t>
            </a:r>
            <a:endParaRPr lang="ru-RU" sz="1200" b="1" dirty="0">
              <a:solidFill>
                <a:prstClr val="black"/>
              </a:solidFill>
              <a:latin typeface="Times New Roman" pitchFamily="18" charset="0"/>
              <a:cs typeface="Times New Roman" pitchFamily="18" charset="0"/>
            </a:endParaRPr>
          </a:p>
        </p:txBody>
      </p:sp>
      <p:sp>
        <p:nvSpPr>
          <p:cNvPr id="36" name="Скругленный прямоугольник 35"/>
          <p:cNvSpPr/>
          <p:nvPr/>
        </p:nvSpPr>
        <p:spPr>
          <a:xfrm>
            <a:off x="142844" y="4714884"/>
            <a:ext cx="4214842" cy="1928826"/>
          </a:xfrm>
          <a:prstGeom prst="roundRect">
            <a:avLst>
              <a:gd name="adj" fmla="val 8162"/>
            </a:avLst>
          </a:prstGeom>
          <a:noFill/>
          <a:ln w="15875">
            <a:solidFill>
              <a:srgbClr val="F696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1600" dirty="0">
              <a:solidFill>
                <a:prstClr val="black"/>
              </a:solidFill>
            </a:endParaRPr>
          </a:p>
        </p:txBody>
      </p:sp>
      <p:sp>
        <p:nvSpPr>
          <p:cNvPr id="37" name="Заголовок 1"/>
          <p:cNvSpPr txBox="1">
            <a:spLocks/>
          </p:cNvSpPr>
          <p:nvPr/>
        </p:nvSpPr>
        <p:spPr>
          <a:xfrm>
            <a:off x="214282" y="4643446"/>
            <a:ext cx="4071966" cy="523220"/>
          </a:xfrm>
          <a:prstGeom prst="rect">
            <a:avLst/>
          </a:prstGeom>
          <a:noFill/>
        </p:spPr>
        <p:txBody>
          <a:bodyPr vert="horz" wrap="square" lIns="91440" tIns="45720" rIns="91440" bIns="45720" rtlCol="0" anchor="ctr">
            <a:spAutoFit/>
          </a:bodyPr>
          <a:lstStyle/>
          <a:p>
            <a:pPr algn="ctr"/>
            <a:r>
              <a:rPr lang="ru-RU" sz="1400" b="1" dirty="0" smtClean="0">
                <a:solidFill>
                  <a:srgbClr val="0707B9"/>
                </a:solidFill>
                <a:latin typeface="Times New Roman" pitchFamily="18" charset="0"/>
                <a:cs typeface="Times New Roman" pitchFamily="18" charset="0"/>
              </a:rPr>
              <a:t>Парковая зона с.Чигири Благовещенского района</a:t>
            </a:r>
            <a:endParaRPr lang="ru-RU" sz="1400" b="1" dirty="0">
              <a:solidFill>
                <a:srgbClr val="0707B9"/>
              </a:solidFill>
              <a:latin typeface="Times New Roman" pitchFamily="18" charset="0"/>
              <a:cs typeface="Times New Roman" pitchFamily="18" charset="0"/>
            </a:endParaRPr>
          </a:p>
        </p:txBody>
      </p:sp>
      <p:pic>
        <p:nvPicPr>
          <p:cNvPr id="38" name="Рисунок 37" descr="Ð Ð§Ð¸Ð³Ð¸ÑÑÑ ÑÐ¾ÑÐ¶ÐµÑÑÐ²ÐµÐ½Ð½Ð¾ Ð¾ÑÐºÑÑÐ»Ð¸ Ð¿ÐµÑÐ²ÑÐ¹ Ð² ÑÐµÐ»Ðµ Ð¿Ð°ÑÐº"/>
          <p:cNvPicPr/>
          <p:nvPr/>
        </p:nvPicPr>
        <p:blipFill>
          <a:blip/>
          <a:srcRect/>
          <a:stretch>
            <a:fillRect/>
          </a:stretch>
        </p:blipFill>
        <p:spPr bwMode="auto">
          <a:xfrm>
            <a:off x="285720" y="5143512"/>
            <a:ext cx="1857388" cy="1357298"/>
          </a:xfrm>
          <a:prstGeom prst="rect">
            <a:avLst/>
          </a:prstGeom>
          <a:noFill/>
          <a:ln w="9525">
            <a:noFill/>
            <a:miter lim="800000"/>
            <a:headEnd/>
            <a:tailEnd/>
          </a:ln>
        </p:spPr>
      </p:pic>
      <p:sp>
        <p:nvSpPr>
          <p:cNvPr id="39" name="Скругленный прямоугольник 38"/>
          <p:cNvSpPr/>
          <p:nvPr/>
        </p:nvSpPr>
        <p:spPr>
          <a:xfrm>
            <a:off x="4572000" y="4714884"/>
            <a:ext cx="4429156" cy="1928826"/>
          </a:xfrm>
          <a:prstGeom prst="roundRect">
            <a:avLst>
              <a:gd name="adj" fmla="val 8162"/>
            </a:avLst>
          </a:prstGeom>
          <a:noFill/>
          <a:ln w="15875">
            <a:solidFill>
              <a:srgbClr val="F696FF"/>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1600" dirty="0">
              <a:solidFill>
                <a:prstClr val="black"/>
              </a:solidFill>
            </a:endParaRPr>
          </a:p>
        </p:txBody>
      </p:sp>
      <p:pic>
        <p:nvPicPr>
          <p:cNvPr id="40" name="Picture 2"/>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4786314" y="5429264"/>
            <a:ext cx="1857388" cy="107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Заголовок 1"/>
          <p:cNvSpPr txBox="1">
            <a:spLocks/>
          </p:cNvSpPr>
          <p:nvPr/>
        </p:nvSpPr>
        <p:spPr>
          <a:xfrm>
            <a:off x="4572000" y="4786322"/>
            <a:ext cx="4572000" cy="587469"/>
          </a:xfrm>
          <a:prstGeom prst="rect">
            <a:avLst/>
          </a:prstGeom>
          <a:noFill/>
        </p:spPr>
        <p:txBody>
          <a:bodyPr vert="horz" wrap="square" lIns="91440" tIns="45720" rIns="91440" bIns="45720" rtlCol="0" anchor="ctr">
            <a:spAutoFit/>
          </a:bodyPr>
          <a:lstStyle/>
          <a:p>
            <a:pPr algn="ctr">
              <a:lnSpc>
                <a:spcPct val="70000"/>
              </a:lnSpc>
              <a:spcBef>
                <a:spcPct val="0"/>
              </a:spcBef>
            </a:pPr>
            <a:r>
              <a:rPr lang="ru-RU" sz="1500" b="1" dirty="0" smtClean="0">
                <a:solidFill>
                  <a:srgbClr val="0707B9"/>
                </a:solidFill>
                <a:latin typeface="Times New Roman" pitchFamily="18" charset="0"/>
                <a:cs typeface="Times New Roman" pitchFamily="18" charset="0"/>
              </a:rPr>
              <a:t>Комплексная площадка для подвижных игр в с.Владимировка Благовещенского района</a:t>
            </a:r>
            <a:r>
              <a:rPr lang="ru-RU" sz="1500" dirty="0" smtClean="0">
                <a:solidFill>
                  <a:srgbClr val="0707B9"/>
                </a:solidFill>
                <a:latin typeface="Times New Roman" pitchFamily="18" charset="0"/>
                <a:cs typeface="Times New Roman" pitchFamily="18" charset="0"/>
              </a:rPr>
              <a:t> </a:t>
            </a:r>
            <a:r>
              <a:rPr lang="en-US" sz="1500" dirty="0" smtClean="0">
                <a:solidFill>
                  <a:srgbClr val="0707B9"/>
                </a:solidFill>
                <a:latin typeface="Times New Roman" pitchFamily="18" charset="0"/>
                <a:cs typeface="Times New Roman" pitchFamily="18" charset="0"/>
              </a:rPr>
              <a:t>I </a:t>
            </a:r>
            <a:r>
              <a:rPr lang="ru-RU" sz="1500" dirty="0" smtClean="0">
                <a:solidFill>
                  <a:srgbClr val="0707B9"/>
                </a:solidFill>
                <a:latin typeface="Times New Roman" pitchFamily="18" charset="0"/>
                <a:cs typeface="Times New Roman" pitchFamily="18" charset="0"/>
              </a:rPr>
              <a:t>этап</a:t>
            </a:r>
          </a:p>
          <a:p>
            <a:pPr algn="ctr">
              <a:lnSpc>
                <a:spcPct val="70000"/>
              </a:lnSpc>
              <a:spcBef>
                <a:spcPct val="0"/>
              </a:spcBef>
            </a:pPr>
            <a:endParaRPr lang="ru-RU" sz="1500" b="1" dirty="0">
              <a:solidFill>
                <a:prstClr val="black"/>
              </a:solidFill>
              <a:cs typeface="Calibri" panose="020F0502020204030204" pitchFamily="34" charset="0"/>
            </a:endParaRPr>
          </a:p>
        </p:txBody>
      </p:sp>
      <p:sp>
        <p:nvSpPr>
          <p:cNvPr id="42" name="TextBox 41"/>
          <p:cNvSpPr txBox="1"/>
          <p:nvPr/>
        </p:nvSpPr>
        <p:spPr>
          <a:xfrm>
            <a:off x="6429388" y="5143512"/>
            <a:ext cx="2571768" cy="1500411"/>
          </a:xfrm>
          <a:prstGeom prst="rect">
            <a:avLst/>
          </a:prstGeom>
          <a:noFill/>
        </p:spPr>
        <p:txBody>
          <a:bodyPr wrap="square" rtlCol="0">
            <a:spAutoFit/>
          </a:bodyPr>
          <a:lstStyle/>
          <a:p>
            <a:pPr algn="ctr"/>
            <a:r>
              <a:rPr lang="ru-RU" sz="1050" b="1" dirty="0" smtClean="0">
                <a:solidFill>
                  <a:prstClr val="black"/>
                </a:solidFill>
                <a:latin typeface="Times New Roman" pitchFamily="18" charset="0"/>
                <a:cs typeface="Times New Roman" pitchFamily="18" charset="0"/>
              </a:rPr>
              <a:t>Стоимость проекта: </a:t>
            </a:r>
            <a:r>
              <a:rPr lang="ru-RU" sz="1200" b="1" dirty="0" smtClean="0">
                <a:solidFill>
                  <a:prstClr val="black"/>
                </a:solidFill>
                <a:latin typeface="Times New Roman" pitchFamily="18" charset="0"/>
                <a:cs typeface="Times New Roman" pitchFamily="18" charset="0"/>
              </a:rPr>
              <a:t> </a:t>
            </a:r>
            <a:r>
              <a:rPr lang="ru-RU" sz="1200" b="1" dirty="0" smtClean="0">
                <a:solidFill>
                  <a:srgbClr val="FF0000"/>
                </a:solidFill>
                <a:latin typeface="Times New Roman" pitchFamily="18" charset="0"/>
                <a:cs typeface="Times New Roman" pitchFamily="18" charset="0"/>
              </a:rPr>
              <a:t>1411,2 тыс. руб.</a:t>
            </a:r>
          </a:p>
          <a:p>
            <a:pPr algn="ctr"/>
            <a:r>
              <a:rPr lang="ru-RU" sz="1050" dirty="0" smtClean="0">
                <a:solidFill>
                  <a:prstClr val="black"/>
                </a:solidFill>
                <a:latin typeface="Times New Roman" pitchFamily="18" charset="0"/>
                <a:cs typeface="Times New Roman" pitchFamily="18" charset="0"/>
              </a:rPr>
              <a:t>Региональная субсидия: </a:t>
            </a:r>
          </a:p>
          <a:p>
            <a:pPr algn="ctr"/>
            <a:r>
              <a:rPr lang="ru-RU" sz="1200" b="1" dirty="0" smtClean="0">
                <a:solidFill>
                  <a:prstClr val="black"/>
                </a:solidFill>
                <a:latin typeface="Times New Roman" pitchFamily="18" charset="0"/>
                <a:cs typeface="Times New Roman" pitchFamily="18" charset="0"/>
              </a:rPr>
              <a:t>720 тыс.руб.</a:t>
            </a:r>
          </a:p>
          <a:p>
            <a:pPr algn="ctr"/>
            <a:r>
              <a:rPr lang="ru-RU" sz="1050" dirty="0" smtClean="0">
                <a:solidFill>
                  <a:prstClr val="black"/>
                </a:solidFill>
                <a:latin typeface="Times New Roman" pitchFamily="18" charset="0"/>
                <a:cs typeface="Times New Roman" pitchFamily="18" charset="0"/>
              </a:rPr>
              <a:t>Муниципальный бюджет: </a:t>
            </a:r>
          </a:p>
          <a:p>
            <a:pPr algn="ctr"/>
            <a:r>
              <a:rPr lang="ru-RU" sz="1200" b="1" dirty="0" smtClean="0">
                <a:solidFill>
                  <a:prstClr val="black"/>
                </a:solidFill>
                <a:latin typeface="Times New Roman" pitchFamily="18" charset="0"/>
                <a:cs typeface="Times New Roman" pitchFamily="18" charset="0"/>
              </a:rPr>
              <a:t>395,3 тыс. руб.</a:t>
            </a:r>
          </a:p>
          <a:p>
            <a:pPr algn="ctr"/>
            <a:r>
              <a:rPr lang="ru-RU" sz="1050" dirty="0" smtClean="0">
                <a:solidFill>
                  <a:prstClr val="black"/>
                </a:solidFill>
                <a:latin typeface="Times New Roman" pitchFamily="18" charset="0"/>
                <a:cs typeface="Times New Roman" pitchFamily="18" charset="0"/>
              </a:rPr>
              <a:t>Вклад населения: </a:t>
            </a:r>
          </a:p>
          <a:p>
            <a:pPr algn="ctr"/>
            <a:r>
              <a:rPr lang="ru-RU" sz="1200" b="1" dirty="0" smtClean="0">
                <a:solidFill>
                  <a:prstClr val="black"/>
                </a:solidFill>
                <a:latin typeface="Times New Roman" pitchFamily="18" charset="0"/>
                <a:cs typeface="Times New Roman" pitchFamily="18" charset="0"/>
              </a:rPr>
              <a:t>85,9 тыс. руб.</a:t>
            </a:r>
          </a:p>
          <a:p>
            <a:pPr algn="ctr"/>
            <a:r>
              <a:rPr lang="ru-RU" sz="1050" dirty="0" smtClean="0">
                <a:solidFill>
                  <a:prstClr val="black"/>
                </a:solidFill>
                <a:latin typeface="Times New Roman" pitchFamily="18" charset="0"/>
                <a:cs typeface="Times New Roman" pitchFamily="18" charset="0"/>
              </a:rPr>
              <a:t>Вклад спонсоров: </a:t>
            </a:r>
            <a:r>
              <a:rPr lang="ru-RU" sz="1200" b="1" dirty="0" smtClean="0">
                <a:solidFill>
                  <a:prstClr val="black"/>
                </a:solidFill>
                <a:latin typeface="Times New Roman" pitchFamily="18" charset="0"/>
                <a:cs typeface="Times New Roman" pitchFamily="18" charset="0"/>
              </a:rPr>
              <a:t>210,0 тыс.руб.</a:t>
            </a:r>
          </a:p>
        </p:txBody>
      </p:sp>
      <p:sp>
        <p:nvSpPr>
          <p:cNvPr id="43" name="TextBox 42"/>
          <p:cNvSpPr txBox="1"/>
          <p:nvPr/>
        </p:nvSpPr>
        <p:spPr>
          <a:xfrm>
            <a:off x="2071670" y="5143512"/>
            <a:ext cx="2357454" cy="1523494"/>
          </a:xfrm>
          <a:prstGeom prst="rect">
            <a:avLst/>
          </a:prstGeom>
          <a:noFill/>
        </p:spPr>
        <p:txBody>
          <a:bodyPr wrap="square" rtlCol="0">
            <a:spAutoFit/>
          </a:bodyPr>
          <a:lstStyle/>
          <a:p>
            <a:pPr algn="ctr"/>
            <a:r>
              <a:rPr lang="ru-RU" sz="1100" b="1" dirty="0" smtClean="0">
                <a:solidFill>
                  <a:prstClr val="black"/>
                </a:solidFill>
                <a:latin typeface="Times New Roman" pitchFamily="18" charset="0"/>
                <a:cs typeface="Times New Roman" pitchFamily="18" charset="0"/>
              </a:rPr>
              <a:t>Стоимость проекта: </a:t>
            </a:r>
            <a:r>
              <a:rPr lang="ru-RU" sz="1200" b="1" dirty="0" smtClean="0">
                <a:solidFill>
                  <a:srgbClr val="FF0000"/>
                </a:solidFill>
                <a:latin typeface="Times New Roman" pitchFamily="18" charset="0"/>
                <a:cs typeface="Times New Roman" pitchFamily="18" charset="0"/>
              </a:rPr>
              <a:t>3030 тыс. руб.</a:t>
            </a:r>
          </a:p>
          <a:p>
            <a:pPr algn="ctr"/>
            <a:r>
              <a:rPr lang="ru-RU" sz="1100" dirty="0" smtClean="0">
                <a:solidFill>
                  <a:prstClr val="black"/>
                </a:solidFill>
                <a:latin typeface="Times New Roman" pitchFamily="18" charset="0"/>
                <a:cs typeface="Times New Roman" pitchFamily="18" charset="0"/>
              </a:rPr>
              <a:t>Региональная субсидия: </a:t>
            </a:r>
          </a:p>
          <a:p>
            <a:pPr algn="ctr"/>
            <a:r>
              <a:rPr lang="ru-RU" sz="1200" b="1" dirty="0" smtClean="0">
                <a:solidFill>
                  <a:prstClr val="black"/>
                </a:solidFill>
                <a:latin typeface="Times New Roman" pitchFamily="18" charset="0"/>
                <a:cs typeface="Times New Roman" pitchFamily="18" charset="0"/>
              </a:rPr>
              <a:t>1000 тыс.руб.</a:t>
            </a:r>
          </a:p>
          <a:p>
            <a:pPr algn="ctr"/>
            <a:r>
              <a:rPr lang="ru-RU" sz="1100" dirty="0" smtClean="0">
                <a:solidFill>
                  <a:prstClr val="black"/>
                </a:solidFill>
                <a:latin typeface="Times New Roman" pitchFamily="18" charset="0"/>
                <a:cs typeface="Times New Roman" pitchFamily="18" charset="0"/>
              </a:rPr>
              <a:t>Муниципальный бюджет: </a:t>
            </a:r>
          </a:p>
          <a:p>
            <a:pPr algn="ctr"/>
            <a:r>
              <a:rPr lang="ru-RU" sz="1200" b="1" dirty="0" smtClean="0">
                <a:solidFill>
                  <a:prstClr val="black"/>
                </a:solidFill>
                <a:latin typeface="Times New Roman" pitchFamily="18" charset="0"/>
                <a:cs typeface="Times New Roman" pitchFamily="18" charset="0"/>
              </a:rPr>
              <a:t>2000 тыс. руб.</a:t>
            </a:r>
          </a:p>
          <a:p>
            <a:pPr algn="ctr"/>
            <a:r>
              <a:rPr lang="ru-RU" sz="1100" dirty="0" smtClean="0">
                <a:solidFill>
                  <a:prstClr val="black"/>
                </a:solidFill>
                <a:latin typeface="Times New Roman" pitchFamily="18" charset="0"/>
                <a:cs typeface="Times New Roman" pitchFamily="18" charset="0"/>
              </a:rPr>
              <a:t>Вклад населения: </a:t>
            </a:r>
          </a:p>
          <a:p>
            <a:pPr algn="ctr"/>
            <a:r>
              <a:rPr lang="ru-RU" sz="1200" b="1" dirty="0" smtClean="0">
                <a:solidFill>
                  <a:prstClr val="black"/>
                </a:solidFill>
                <a:latin typeface="Times New Roman" pitchFamily="18" charset="0"/>
                <a:cs typeface="Times New Roman" pitchFamily="18" charset="0"/>
              </a:rPr>
              <a:t>30 тыс. руб.</a:t>
            </a:r>
            <a:endParaRPr lang="ru-RU" sz="12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2346276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piskunova\Desktop\Новая папка\Новая папка\99 яркий фон.jpg"/>
          <p:cNvPicPr>
            <a:picLocks noChangeAspect="1" noChangeArrowheads="1"/>
          </p:cNvPicPr>
          <p:nvPr/>
        </p:nvPicPr>
        <p:blipFill>
          <a:blip r:embed="rId2" cstate="print"/>
          <a:srcRect/>
          <a:stretch>
            <a:fillRect/>
          </a:stretch>
        </p:blipFill>
        <p:spPr bwMode="auto">
          <a:xfrm>
            <a:off x="-71470" y="1"/>
            <a:ext cx="9699417" cy="6858000"/>
          </a:xfrm>
          <a:prstGeom prst="rect">
            <a:avLst/>
          </a:prstGeom>
          <a:noFill/>
        </p:spPr>
      </p:pic>
      <p:sp>
        <p:nvSpPr>
          <p:cNvPr id="5" name="Прямоугольник 4"/>
          <p:cNvSpPr/>
          <p:nvPr/>
        </p:nvSpPr>
        <p:spPr>
          <a:xfrm>
            <a:off x="1000100" y="5429264"/>
            <a:ext cx="2714644" cy="954107"/>
          </a:xfrm>
          <a:prstGeom prst="rect">
            <a:avLst/>
          </a:prstGeom>
          <a:noFill/>
        </p:spPr>
        <p:txBody>
          <a:bodyPr wrap="square" lIns="91440" tIns="45720" rIns="91440" bIns="45720">
            <a:spAutoFit/>
          </a:bodyPr>
          <a:lstStyle/>
          <a:p>
            <a:r>
              <a:rPr lang="ru-RU" sz="3600" b="1" cap="none" spc="80" smtClean="0">
                <a:ln w="18415" cmpd="sng">
                  <a:solidFill>
                    <a:srgbClr val="FFFFFF"/>
                  </a:solidFill>
                  <a:prstDash val="solid"/>
                </a:ln>
                <a:solidFill>
                  <a:srgbClr val="FFFFFF"/>
                </a:solidFill>
                <a:latin typeface="Proxima Nova Lt" pitchFamily="50" charset="0"/>
              </a:rPr>
              <a:t>464,2 </a:t>
            </a:r>
            <a:r>
              <a:rPr lang="ru-RU" sz="2000" b="1" cap="none" spc="80" dirty="0" smtClean="0">
                <a:ln w="18415" cmpd="sng">
                  <a:solidFill>
                    <a:srgbClr val="FFFFFF"/>
                  </a:solidFill>
                  <a:prstDash val="solid"/>
                </a:ln>
                <a:solidFill>
                  <a:srgbClr val="FFFFFF"/>
                </a:solidFill>
                <a:latin typeface="Proxima Nova Lt" pitchFamily="50" charset="0"/>
              </a:rPr>
              <a:t>тыс. чел.</a:t>
            </a:r>
            <a:endParaRPr lang="ru-RU" sz="2000" b="1" kern="100" cap="none" dirty="0">
              <a:ln w="18415" cmpd="sng">
                <a:solidFill>
                  <a:srgbClr val="FFFFFF"/>
                </a:solidFill>
                <a:prstDash val="solid"/>
              </a:ln>
              <a:solidFill>
                <a:srgbClr val="FFFFFF"/>
              </a:solidFill>
              <a:latin typeface="Proxima Nova Lt" pitchFamily="50" charset="0"/>
            </a:endParaRPr>
          </a:p>
        </p:txBody>
      </p:sp>
      <p:sp>
        <p:nvSpPr>
          <p:cNvPr id="6" name="Прямоугольник 5"/>
          <p:cNvSpPr/>
          <p:nvPr/>
        </p:nvSpPr>
        <p:spPr>
          <a:xfrm>
            <a:off x="5786446" y="3487167"/>
            <a:ext cx="2714644" cy="954107"/>
          </a:xfrm>
          <a:prstGeom prst="rect">
            <a:avLst/>
          </a:prstGeom>
          <a:noFill/>
        </p:spPr>
        <p:txBody>
          <a:bodyPr wrap="square" lIns="91440" tIns="45720" rIns="91440" bIns="45720">
            <a:spAutoFit/>
          </a:bodyPr>
          <a:lstStyle/>
          <a:p>
            <a:r>
              <a:rPr lang="ru-RU" sz="3600" b="1" cap="none" spc="80" smtClean="0">
                <a:ln w="18415" cmpd="sng">
                  <a:solidFill>
                    <a:srgbClr val="FFFFFF"/>
                  </a:solidFill>
                  <a:prstDash val="solid"/>
                </a:ln>
                <a:solidFill>
                  <a:srgbClr val="FFFFFF"/>
                </a:solidFill>
                <a:latin typeface="Proxima Nova Lt" pitchFamily="50" charset="0"/>
              </a:rPr>
              <a:t>334,2</a:t>
            </a:r>
            <a:r>
              <a:rPr lang="ru-RU" sz="3200" b="1" cap="none" spc="80" smtClean="0">
                <a:ln w="18415" cmpd="sng">
                  <a:solidFill>
                    <a:srgbClr val="FFFFFF"/>
                  </a:solidFill>
                  <a:prstDash val="solid"/>
                </a:ln>
                <a:solidFill>
                  <a:srgbClr val="FFFFFF"/>
                </a:solidFill>
                <a:latin typeface="Proxima Nova Lt" pitchFamily="50" charset="0"/>
              </a:rPr>
              <a:t> </a:t>
            </a:r>
            <a:r>
              <a:rPr lang="ru-RU" sz="2000" b="1" cap="none" spc="80" dirty="0" smtClean="0">
                <a:ln w="18415" cmpd="sng">
                  <a:solidFill>
                    <a:srgbClr val="FFFFFF"/>
                  </a:solidFill>
                  <a:prstDash val="solid"/>
                </a:ln>
                <a:solidFill>
                  <a:srgbClr val="FFFFFF"/>
                </a:solidFill>
                <a:latin typeface="Proxima Nova Lt" pitchFamily="50" charset="0"/>
              </a:rPr>
              <a:t>тыс. чел.</a:t>
            </a:r>
            <a:endParaRPr lang="ru-RU" b="1" kern="100" cap="none" dirty="0">
              <a:ln w="18415" cmpd="sng">
                <a:solidFill>
                  <a:srgbClr val="FFFFFF"/>
                </a:solidFill>
                <a:prstDash val="solid"/>
              </a:ln>
              <a:solidFill>
                <a:srgbClr val="FFFFFF"/>
              </a:solidFill>
              <a:latin typeface="Proxima Nova Lt" pitchFamily="50"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L:\J\413.Отдел_ИКТ\БГ\2017\Бюджет слайды\96 слайд.jpg"/>
          <p:cNvPicPr>
            <a:picLocks noChangeArrowheads="1"/>
          </p:cNvPicPr>
          <p:nvPr/>
        </p:nvPicPr>
        <p:blipFill>
          <a:blip r:embed="rId2" cstate="print"/>
          <a:srcRect/>
          <a:stretch>
            <a:fillRect/>
          </a:stretch>
        </p:blipFill>
        <p:spPr bwMode="auto">
          <a:xfrm>
            <a:off x="0" y="0"/>
            <a:ext cx="9178671" cy="6879600"/>
          </a:xfrm>
          <a:prstGeom prst="rect">
            <a:avLst/>
          </a:prstGeom>
          <a:noFill/>
        </p:spPr>
      </p:pic>
      <p:sp>
        <p:nvSpPr>
          <p:cNvPr id="5" name="Номер слайда 4"/>
          <p:cNvSpPr>
            <a:spLocks noGrp="1"/>
          </p:cNvSpPr>
          <p:nvPr>
            <p:ph type="sldNum" sz="quarter" idx="12"/>
          </p:nvPr>
        </p:nvSpPr>
        <p:spPr/>
        <p:txBody>
          <a:bodyPr/>
          <a:lstStyle/>
          <a:p>
            <a:fld id="{34AAB390-896A-4703-BE4C-2EDB5FA2DF14}" type="slidenum">
              <a:rPr lang="ru-RU" smtClean="0"/>
              <a:pPr/>
              <a:t>62</a:t>
            </a:fld>
            <a:endParaRPr lang="ru-RU"/>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dc1\Store\J\413.Отдел_ИКТ\БГ\2017\Слайды-все\100-текст.png"/>
          <p:cNvPicPr>
            <a:picLocks noChangeAspect="1" noChangeArrowheads="1"/>
          </p:cNvPicPr>
          <p:nvPr/>
        </p:nvPicPr>
        <p:blipFill>
          <a:blip r:embed="rId2" cstate="print"/>
          <a:srcRect/>
          <a:stretch>
            <a:fillRect/>
          </a:stretch>
        </p:blipFill>
        <p:spPr bwMode="auto">
          <a:xfrm>
            <a:off x="0" y="196272"/>
            <a:ext cx="9144000" cy="6465455"/>
          </a:xfrm>
          <a:prstGeom prst="rect">
            <a:avLst/>
          </a:prstGeom>
          <a:noFill/>
        </p:spPr>
      </p:pic>
      <p:sp>
        <p:nvSpPr>
          <p:cNvPr id="5" name="Номер слайда 4"/>
          <p:cNvSpPr>
            <a:spLocks noGrp="1"/>
          </p:cNvSpPr>
          <p:nvPr>
            <p:ph type="sldNum" sz="quarter" idx="12"/>
          </p:nvPr>
        </p:nvSpPr>
        <p:spPr/>
        <p:txBody>
          <a:bodyPr/>
          <a:lstStyle/>
          <a:p>
            <a:fld id="{34AAB390-896A-4703-BE4C-2EDB5FA2DF14}" type="slidenum">
              <a:rPr lang="ru-RU" smtClean="0"/>
              <a:pPr/>
              <a:t>63</a:t>
            </a:fld>
            <a:endParaRPr lang="ru-RU"/>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piskunova\Desktop\Новая папка\Новая папка\100 слайд.jpg"/>
          <p:cNvPicPr>
            <a:picLocks noChangeAspect="1" noChangeArrowheads="1"/>
          </p:cNvPicPr>
          <p:nvPr/>
        </p:nvPicPr>
        <p:blipFill>
          <a:blip r:embed="rId3" cstate="print"/>
          <a:srcRect/>
          <a:stretch>
            <a:fillRect/>
          </a:stretch>
        </p:blipFill>
        <p:spPr bwMode="auto">
          <a:xfrm>
            <a:off x="-555453" y="0"/>
            <a:ext cx="9699453" cy="6858024"/>
          </a:xfrm>
          <a:prstGeom prst="rect">
            <a:avLst/>
          </a:prstGeom>
          <a:noFill/>
        </p:spPr>
      </p:pic>
      <p:graphicFrame>
        <p:nvGraphicFramePr>
          <p:cNvPr id="8" name="Содержимое 7"/>
          <p:cNvGraphicFramePr>
            <a:graphicFrameLocks noGrp="1"/>
          </p:cNvGraphicFramePr>
          <p:nvPr>
            <p:ph idx="1"/>
            <p:extLst>
              <p:ext uri="{D42A27DB-BD31-4B8C-83A1-F6EECF244321}">
                <p14:modId xmlns:p14="http://schemas.microsoft.com/office/powerpoint/2010/main" val="352084182"/>
              </p:ext>
            </p:extLst>
          </p:nvPr>
        </p:nvGraphicFramePr>
        <p:xfrm>
          <a:off x="5004048" y="1340768"/>
          <a:ext cx="3639918" cy="208823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Содержимое 7"/>
          <p:cNvGraphicFramePr>
            <a:graphicFrameLocks/>
          </p:cNvGraphicFramePr>
          <p:nvPr>
            <p:extLst>
              <p:ext uri="{D42A27DB-BD31-4B8C-83A1-F6EECF244321}">
                <p14:modId xmlns:p14="http://schemas.microsoft.com/office/powerpoint/2010/main" val="519429283"/>
              </p:ext>
            </p:extLst>
          </p:nvPr>
        </p:nvGraphicFramePr>
        <p:xfrm>
          <a:off x="5433531" y="4764675"/>
          <a:ext cx="3206160" cy="14185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Диаграмма 12"/>
          <p:cNvGraphicFramePr/>
          <p:nvPr>
            <p:extLst>
              <p:ext uri="{D42A27DB-BD31-4B8C-83A1-F6EECF244321}">
                <p14:modId xmlns:p14="http://schemas.microsoft.com/office/powerpoint/2010/main" val="1689048398"/>
              </p:ext>
            </p:extLst>
          </p:nvPr>
        </p:nvGraphicFramePr>
        <p:xfrm>
          <a:off x="357158" y="1484784"/>
          <a:ext cx="4000528" cy="2015654"/>
        </p:xfrm>
        <a:graphic>
          <a:graphicData uri="http://schemas.openxmlformats.org/drawingml/2006/chart">
            <c:chart xmlns:c="http://schemas.openxmlformats.org/drawingml/2006/chart" xmlns:r="http://schemas.openxmlformats.org/officeDocument/2006/relationships" r:id="rId6"/>
          </a:graphicData>
        </a:graphic>
      </p:graphicFrame>
      <p:sp>
        <p:nvSpPr>
          <p:cNvPr id="14" name="Прямоугольник 13"/>
          <p:cNvSpPr/>
          <p:nvPr/>
        </p:nvSpPr>
        <p:spPr>
          <a:xfrm>
            <a:off x="2071670" y="3929066"/>
            <a:ext cx="142876" cy="142876"/>
          </a:xfrm>
          <a:prstGeom prst="rect">
            <a:avLst/>
          </a:prstGeom>
          <a:solidFill>
            <a:srgbClr val="FF33CC"/>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p:cNvSpPr/>
          <p:nvPr/>
        </p:nvSpPr>
        <p:spPr>
          <a:xfrm>
            <a:off x="2071670" y="4286256"/>
            <a:ext cx="142876" cy="142876"/>
          </a:xfrm>
          <a:prstGeom prst="rect">
            <a:avLst/>
          </a:prstGeom>
          <a:solidFill>
            <a:srgbClr val="B81EB8"/>
          </a:solidFill>
          <a:ln>
            <a:solidFill>
              <a:srgbClr val="AD0F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3286116" y="4143380"/>
            <a:ext cx="142876" cy="142876"/>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5072066" y="3286124"/>
            <a:ext cx="3857652" cy="400110"/>
          </a:xfrm>
          <a:prstGeom prst="rect">
            <a:avLst/>
          </a:prstGeom>
          <a:noFill/>
        </p:spPr>
        <p:txBody>
          <a:bodyPr wrap="square" lIns="91440" tIns="45720" rIns="91440" bIns="45720">
            <a:spAutoFit/>
          </a:bodyPr>
          <a:lstStyle/>
          <a:p>
            <a:r>
              <a:rPr lang="ru-RU" sz="1000" spc="20" dirty="0" smtClean="0">
                <a:ln w="18415" cmpd="sng">
                  <a:solidFill>
                    <a:schemeClr val="tx1"/>
                  </a:solidFill>
                  <a:prstDash val="solid"/>
                </a:ln>
                <a:latin typeface="Proxima Nova Lt" pitchFamily="50" charset="0"/>
              </a:rPr>
              <a:t>        2017                         </a:t>
            </a:r>
            <a:r>
              <a:rPr lang="ru-RU" sz="1000" spc="20" dirty="0">
                <a:ln w="18415" cmpd="sng">
                  <a:solidFill>
                    <a:schemeClr val="tx1"/>
                  </a:solidFill>
                  <a:prstDash val="solid"/>
                </a:ln>
                <a:latin typeface="Proxima Nova Lt" pitchFamily="50" charset="0"/>
              </a:rPr>
              <a:t>2018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2018 </a:t>
            </a:r>
          </a:p>
          <a:p>
            <a:r>
              <a:rPr lang="ru-RU" sz="1000" spc="20" dirty="0">
                <a:ln w="18415" cmpd="sng">
                  <a:solidFill>
                    <a:schemeClr val="tx1"/>
                  </a:solidFill>
                  <a:prstDash val="solid"/>
                </a:ln>
                <a:latin typeface="Proxima Nova Lt" pitchFamily="50" charset="0"/>
              </a:rPr>
              <a:t>                                     </a:t>
            </a:r>
            <a:r>
              <a:rPr lang="ru-RU" sz="1000" spc="20" dirty="0" smtClean="0">
                <a:ln w="18415" cmpd="sng">
                  <a:solidFill>
                    <a:schemeClr val="tx1"/>
                  </a:solidFill>
                  <a:prstDash val="solid"/>
                </a:ln>
                <a:latin typeface="Proxima Nova Lt" pitchFamily="50" charset="0"/>
              </a:rPr>
              <a:t>    план                   исполнение</a:t>
            </a:r>
            <a:endParaRPr lang="ru-RU" sz="1000" spc="20" dirty="0">
              <a:ln w="18415" cmpd="sng">
                <a:solidFill>
                  <a:schemeClr val="tx1"/>
                </a:solidFill>
                <a:prstDash val="solid"/>
              </a:ln>
              <a:latin typeface="Proxima Nova Lt" pitchFamily="50" charset="0"/>
            </a:endParaRPr>
          </a:p>
        </p:txBody>
      </p:sp>
      <p:sp>
        <p:nvSpPr>
          <p:cNvPr id="18" name="Прямоугольник 17"/>
          <p:cNvSpPr/>
          <p:nvPr/>
        </p:nvSpPr>
        <p:spPr>
          <a:xfrm>
            <a:off x="5214942" y="6183175"/>
            <a:ext cx="3643338" cy="553998"/>
          </a:xfrm>
          <a:prstGeom prst="rect">
            <a:avLst/>
          </a:prstGeom>
          <a:noFill/>
        </p:spPr>
        <p:txBody>
          <a:bodyPr wrap="square" lIns="91440" tIns="45720" rIns="91440" bIns="45720">
            <a:spAutoFit/>
          </a:bodyPr>
          <a:lstStyle/>
          <a:p>
            <a:r>
              <a:rPr lang="ru-RU" sz="1000" spc="20" dirty="0" smtClean="0">
                <a:ln w="18415" cmpd="sng">
                  <a:solidFill>
                    <a:schemeClr val="tx1"/>
                  </a:solidFill>
                  <a:prstDash val="solid"/>
                </a:ln>
                <a:latin typeface="Proxima Nova Lt" pitchFamily="50" charset="0"/>
              </a:rPr>
              <a:t>               2017                      </a:t>
            </a:r>
            <a:r>
              <a:rPr lang="ru-RU" sz="1000" spc="20" dirty="0">
                <a:ln w="18415" cmpd="sng">
                  <a:solidFill>
                    <a:schemeClr val="tx1"/>
                  </a:solidFill>
                  <a:prstDash val="solid"/>
                </a:ln>
                <a:latin typeface="Proxima Nova Lt" pitchFamily="50" charset="0"/>
              </a:rPr>
              <a:t>2018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2018 </a:t>
            </a:r>
          </a:p>
          <a:p>
            <a:r>
              <a:rPr lang="ru-RU" sz="1000" spc="20" dirty="0">
                <a:ln w="18415" cmpd="sng">
                  <a:solidFill>
                    <a:schemeClr val="tx1"/>
                  </a:solidFill>
                  <a:prstDash val="solid"/>
                </a:ln>
                <a:latin typeface="Proxima Nova Lt" pitchFamily="50" charset="0"/>
              </a:rPr>
              <a:t>                                             план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исполнение</a:t>
            </a:r>
          </a:p>
          <a:p>
            <a:endParaRPr lang="ru-RU" sz="1000" spc="20" dirty="0">
              <a:ln w="18415" cmpd="sng">
                <a:solidFill>
                  <a:schemeClr val="tx1"/>
                </a:solidFill>
                <a:prstDash val="solid"/>
              </a:ln>
              <a:latin typeface="Proxima Nova Lt" pitchFamily="50" charset="0"/>
            </a:endParaRPr>
          </a:p>
        </p:txBody>
      </p:sp>
      <p:graphicFrame>
        <p:nvGraphicFramePr>
          <p:cNvPr id="19" name="Диаграмма 18"/>
          <p:cNvGraphicFramePr/>
          <p:nvPr>
            <p:extLst>
              <p:ext uri="{D42A27DB-BD31-4B8C-83A1-F6EECF244321}">
                <p14:modId xmlns:p14="http://schemas.microsoft.com/office/powerpoint/2010/main" val="3607230791"/>
              </p:ext>
            </p:extLst>
          </p:nvPr>
        </p:nvGraphicFramePr>
        <p:xfrm>
          <a:off x="214282" y="4714884"/>
          <a:ext cx="4143404" cy="1571636"/>
        </p:xfrm>
        <a:graphic>
          <a:graphicData uri="http://schemas.openxmlformats.org/drawingml/2006/chart">
            <c:chart xmlns:c="http://schemas.openxmlformats.org/drawingml/2006/chart" xmlns:r="http://schemas.openxmlformats.org/officeDocument/2006/relationships" r:id="rId7"/>
          </a:graphicData>
        </a:graphic>
      </p:graphicFrame>
      <p:sp>
        <p:nvSpPr>
          <p:cNvPr id="20" name="Прямоугольник 19"/>
          <p:cNvSpPr/>
          <p:nvPr/>
        </p:nvSpPr>
        <p:spPr>
          <a:xfrm>
            <a:off x="500034" y="6183175"/>
            <a:ext cx="3643338" cy="553998"/>
          </a:xfrm>
          <a:prstGeom prst="rect">
            <a:avLst/>
          </a:prstGeom>
          <a:noFill/>
        </p:spPr>
        <p:txBody>
          <a:bodyPr wrap="square" lIns="91440" tIns="45720" rIns="91440" bIns="45720">
            <a:spAutoFit/>
          </a:bodyPr>
          <a:lstStyle/>
          <a:p>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2017                              2018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2018 </a:t>
            </a:r>
          </a:p>
          <a:p>
            <a:r>
              <a:rPr lang="ru-RU" sz="1000" spc="20" dirty="0">
                <a:ln w="18415" cmpd="sng">
                  <a:solidFill>
                    <a:schemeClr val="tx1"/>
                  </a:solidFill>
                  <a:prstDash val="solid"/>
                </a:ln>
                <a:latin typeface="Proxima Nova Lt" pitchFamily="50" charset="0"/>
              </a:rPr>
              <a:t>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план                       исполнение</a:t>
            </a:r>
          </a:p>
          <a:p>
            <a:endParaRPr lang="ru-RU" sz="1000" spc="20" dirty="0">
              <a:ln w="18415" cmpd="sng">
                <a:solidFill>
                  <a:schemeClr val="tx1"/>
                </a:solidFill>
                <a:prstDash val="solid"/>
              </a:ln>
              <a:latin typeface="Proxima Nova Lt" pitchFamily="50" charset="0"/>
            </a:endParaRPr>
          </a:p>
        </p:txBody>
      </p:sp>
      <p:sp>
        <p:nvSpPr>
          <p:cNvPr id="21" name="Прямоугольник 20"/>
          <p:cNvSpPr/>
          <p:nvPr/>
        </p:nvSpPr>
        <p:spPr>
          <a:xfrm>
            <a:off x="357158" y="3357562"/>
            <a:ext cx="3929090" cy="400110"/>
          </a:xfrm>
          <a:prstGeom prst="rect">
            <a:avLst/>
          </a:prstGeom>
          <a:noFill/>
        </p:spPr>
        <p:txBody>
          <a:bodyPr wrap="square" lIns="91440" tIns="45720" rIns="91440" bIns="45720">
            <a:spAutoFit/>
          </a:bodyPr>
          <a:lstStyle/>
          <a:p>
            <a:r>
              <a:rPr lang="ru-RU" sz="1000" spc="20" dirty="0">
                <a:ln w="18415" cmpd="sng">
                  <a:solidFill>
                    <a:schemeClr val="tx1"/>
                  </a:solidFill>
                  <a:prstDash val="solid"/>
                </a:ln>
                <a:latin typeface="Proxima Nova Lt" pitchFamily="50" charset="0"/>
              </a:rPr>
              <a:t>            2017                          </a:t>
            </a:r>
            <a:r>
              <a:rPr lang="ru-RU" sz="1000" spc="20" dirty="0" smtClean="0">
                <a:ln w="18415" cmpd="sng">
                  <a:solidFill>
                    <a:schemeClr val="tx1"/>
                  </a:solidFill>
                  <a:prstDash val="solid"/>
                </a:ln>
                <a:latin typeface="Proxima Nova Lt" pitchFamily="50" charset="0"/>
              </a:rPr>
              <a:t>    2018                            </a:t>
            </a:r>
            <a:r>
              <a:rPr lang="ru-RU" sz="1000" spc="20" dirty="0">
                <a:ln w="18415" cmpd="sng">
                  <a:solidFill>
                    <a:schemeClr val="tx1"/>
                  </a:solidFill>
                  <a:prstDash val="solid"/>
                </a:ln>
                <a:latin typeface="Proxima Nova Lt" pitchFamily="50" charset="0"/>
              </a:rPr>
              <a:t>2018 </a:t>
            </a:r>
          </a:p>
          <a:p>
            <a:r>
              <a:rPr lang="ru-RU" sz="1000" spc="20" dirty="0">
                <a:ln w="18415" cmpd="sng">
                  <a:solidFill>
                    <a:schemeClr val="tx1"/>
                  </a:solidFill>
                  <a:prstDash val="solid"/>
                </a:ln>
                <a:latin typeface="Proxima Nova Lt" pitchFamily="50" charset="0"/>
              </a:rPr>
              <a:t>                                             </a:t>
            </a:r>
            <a:r>
              <a:rPr lang="ru-RU" sz="1000" spc="20" dirty="0" smtClean="0">
                <a:ln w="18415" cmpd="sng">
                  <a:solidFill>
                    <a:schemeClr val="tx1"/>
                  </a:solidFill>
                  <a:prstDash val="solid"/>
                </a:ln>
                <a:latin typeface="Proxima Nova Lt" pitchFamily="50" charset="0"/>
              </a:rPr>
              <a:t>    </a:t>
            </a:r>
            <a:r>
              <a:rPr lang="ru-RU" sz="1000" spc="20" dirty="0">
                <a:ln w="18415" cmpd="sng">
                  <a:solidFill>
                    <a:schemeClr val="tx1"/>
                  </a:solidFill>
                  <a:prstDash val="solid"/>
                </a:ln>
                <a:latin typeface="Proxima Nova Lt" pitchFamily="50" charset="0"/>
              </a:rPr>
              <a:t>план                       исполнение</a:t>
            </a:r>
          </a:p>
        </p:txBody>
      </p:sp>
    </p:spTree>
    <p:extLst>
      <p:ext uri="{BB962C8B-B14F-4D97-AF65-F5344CB8AC3E}">
        <p14:creationId xmlns:p14="http://schemas.microsoft.com/office/powerpoint/2010/main" val="35278522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royan\Desktop\дотации.jpg"/>
          <p:cNvPicPr>
            <a:picLocks noChangeAspect="1" noChangeArrowheads="1"/>
          </p:cNvPicPr>
          <p:nvPr/>
        </p:nvPicPr>
        <p:blipFill>
          <a:blip r:embed="rId3" cstate="print"/>
          <a:srcRect/>
          <a:stretch>
            <a:fillRect/>
          </a:stretch>
        </p:blipFill>
        <p:spPr bwMode="auto">
          <a:xfrm>
            <a:off x="-71470" y="-125310"/>
            <a:ext cx="9286908" cy="6911896"/>
          </a:xfrm>
          <a:prstGeom prst="rect">
            <a:avLst/>
          </a:prstGeom>
          <a:noFill/>
        </p:spPr>
      </p:pic>
      <p:sp>
        <p:nvSpPr>
          <p:cNvPr id="7" name="Прямоугольник 6"/>
          <p:cNvSpPr/>
          <p:nvPr/>
        </p:nvSpPr>
        <p:spPr>
          <a:xfrm>
            <a:off x="714348" y="357166"/>
            <a:ext cx="5572164" cy="984885"/>
          </a:xfrm>
          <a:prstGeom prst="rect">
            <a:avLst/>
          </a:prstGeom>
        </p:spPr>
        <p:txBody>
          <a:bodyPr wrap="square">
            <a:spAutoFit/>
          </a:bodyPr>
          <a:lstStyle/>
          <a:p>
            <a:r>
              <a:rPr lang="ru-RU" sz="2000" dirty="0" smtClean="0">
                <a:latin typeface="Proxima Nova Lt" pitchFamily="50" charset="0"/>
                <a:cs typeface="Angsana New" pitchFamily="18" charset="-34"/>
              </a:rPr>
              <a:t>Дотации местным бюджетам из областного бюджета в 2018 году, млн. рублей</a:t>
            </a:r>
          </a:p>
          <a:p>
            <a:endParaRPr lang="ru-RU" dirty="0" smtClean="0">
              <a:latin typeface="Segoe UI Light" pitchFamily="34" charset="0"/>
              <a:cs typeface="Angsana New" pitchFamily="18" charset="-34"/>
            </a:endParaRPr>
          </a:p>
        </p:txBody>
      </p:sp>
      <p:sp>
        <p:nvSpPr>
          <p:cNvPr id="8" name="Содержимое 7"/>
          <p:cNvSpPr>
            <a:spLocks noGrp="1"/>
          </p:cNvSpPr>
          <p:nvPr>
            <p:ph idx="1"/>
          </p:nvPr>
        </p:nvSpPr>
        <p:spPr>
          <a:xfrm>
            <a:off x="857224" y="3929066"/>
            <a:ext cx="1571636" cy="2369880"/>
          </a:xfrm>
          <a:prstGeom prst="rect">
            <a:avLst/>
          </a:prstGeom>
          <a:noFill/>
        </p:spPr>
        <p:txBody>
          <a:bodyPr wrap="square" lIns="91440" tIns="45720" rIns="91440" bIns="45720">
            <a:spAutoFit/>
          </a:bodyPr>
          <a:lstStyle/>
          <a:p>
            <a:pPr>
              <a:buNone/>
            </a:pPr>
            <a:r>
              <a:rPr lang="ru-RU" sz="2800" b="1"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rPr>
              <a:t>5 460,0</a:t>
            </a:r>
            <a:endParaRPr lang="ru-RU" sz="2800" b="1" cap="none"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endParaRPr>
          </a:p>
          <a:p>
            <a:pPr>
              <a:buNone/>
            </a:pPr>
            <a:endParaRPr lang="ru-RU" sz="2400" b="1" cap="none"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endParaRPr>
          </a:p>
          <a:p>
            <a:pPr>
              <a:buNone/>
            </a:pPr>
            <a:r>
              <a:rPr lang="ru-RU" sz="2800" b="1" cap="none"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rPr>
              <a:t>2 723,4</a:t>
            </a:r>
          </a:p>
          <a:p>
            <a:pPr>
              <a:buNone/>
            </a:pPr>
            <a:endParaRPr lang="ru-RU" sz="2000" b="1" cap="none"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endParaRPr>
          </a:p>
          <a:p>
            <a:pPr>
              <a:buNone/>
            </a:pPr>
            <a:r>
              <a:rPr lang="ru-RU" sz="2800" b="1" cap="none" spc="80" dirty="0" smtClean="0">
                <a:ln w="18415" cmpd="sng">
                  <a:solidFill>
                    <a:schemeClr val="tx1"/>
                  </a:solidFill>
                  <a:prstDash val="solid"/>
                </a:ln>
                <a:effectLst>
                  <a:outerShdw blurRad="38100" dist="38100" dir="2700000" algn="tl">
                    <a:srgbClr val="000000">
                      <a:alpha val="43137"/>
                    </a:srgbClr>
                  </a:outerShdw>
                </a:effectLst>
                <a:latin typeface="Proxima Nova Lt" pitchFamily="50" charset="0"/>
              </a:rPr>
              <a:t>76,5 </a:t>
            </a:r>
            <a:endParaRPr lang="ru-RU" sz="1600" b="1" kern="100" cap="none" dirty="0">
              <a:ln w="18415" cmpd="sng">
                <a:solidFill>
                  <a:schemeClr val="tx1"/>
                </a:solidFill>
                <a:prstDash val="solid"/>
              </a:ln>
              <a:effectLst>
                <a:outerShdw blurRad="38100" dist="38100" dir="2700000" algn="tl">
                  <a:srgbClr val="000000">
                    <a:alpha val="43137"/>
                  </a:srgbClr>
                </a:outerShdw>
              </a:effectLst>
              <a:latin typeface="Proxima Nova Lt" pitchFamily="50" charset="0"/>
            </a:endParaRPr>
          </a:p>
        </p:txBody>
      </p:sp>
      <p:sp>
        <p:nvSpPr>
          <p:cNvPr id="9" name="Содержимое 7"/>
          <p:cNvSpPr txBox="1">
            <a:spLocks/>
          </p:cNvSpPr>
          <p:nvPr/>
        </p:nvSpPr>
        <p:spPr>
          <a:xfrm>
            <a:off x="5214942" y="2165194"/>
            <a:ext cx="1714512" cy="4179606"/>
          </a:xfrm>
          <a:prstGeom prst="rect">
            <a:avLst/>
          </a:prstGeom>
          <a:noFill/>
        </p:spPr>
        <p:txBody>
          <a:bodyPr vert="horz" wrap="square" lIns="91440" tIns="45720" rIns="91440" bIns="45720"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0" i="0" u="none" strike="noStrike" kern="1200" cap="none" spc="80" normalizeH="0" baseline="0" noProof="0" dirty="0" smtClean="0">
                <a:ln w="18415" cmpd="sng">
                  <a:solidFill>
                    <a:schemeClr val="tx1"/>
                  </a:solidFill>
                  <a:prstDash val="solid"/>
                </a:ln>
                <a:solidFill>
                  <a:schemeClr val="tx1">
                    <a:lumMod val="75000"/>
                    <a:lumOff val="25000"/>
                  </a:schemeClr>
                </a:solidFill>
                <a:effectLst>
                  <a:outerShdw blurRad="63500" dir="3600000" algn="tl" rotWithShape="0">
                    <a:srgbClr val="000000">
                      <a:alpha val="70000"/>
                    </a:srgbClr>
                  </a:outerShdw>
                </a:effectLst>
                <a:uLnTx/>
                <a:uFillTx/>
                <a:latin typeface="+mn-lt"/>
                <a:ea typeface="+mn-ea"/>
                <a:cs typeface="+mn-cs"/>
              </a:rPr>
              <a:t> </a:t>
            </a:r>
            <a:r>
              <a:rPr kumimoji="0" lang="ru-RU" sz="28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rPr>
              <a:t>510,6</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rPr>
              <a:t> 2 212,8</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0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ru-RU" sz="2800" b="1"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rPr>
              <a:t>  7,6</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lang="ru-RU" sz="2000" b="1"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800" b="1" i="0" u="none" strike="noStrike" kern="1200" cap="none" spc="80" normalizeH="0" baseline="0" noProof="0" dirty="0" smtClean="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rPr>
              <a:t> </a:t>
            </a:r>
            <a:r>
              <a:rPr lang="ru-RU" sz="2800" b="1" spc="80" dirty="0" smtClean="0">
                <a:ln w="18415" cmpd="sng">
                  <a:solidFill>
                    <a:schemeClr val="tx1"/>
                  </a:solidFill>
                  <a:prstDash val="solid"/>
                </a:ln>
                <a:effectLst>
                  <a:outerShdw blurRad="63500" dir="3600000" algn="tl" rotWithShape="0">
                    <a:srgbClr val="000000">
                      <a:alpha val="70000"/>
                    </a:srgbClr>
                  </a:outerShdw>
                </a:effectLst>
                <a:latin typeface="Proxima Nova Lt" pitchFamily="50" charset="0"/>
              </a:rPr>
              <a:t>68,9</a:t>
            </a:r>
            <a:endParaRPr kumimoji="0" lang="ru-RU" sz="1600" b="1" i="0" u="none" strike="noStrike" kern="100" cap="none" spc="0" normalizeH="0" baseline="0" noProof="0" dirty="0">
              <a:ln w="18415" cmpd="sng">
                <a:solidFill>
                  <a:schemeClr val="tx1"/>
                </a:solidFill>
                <a:prstDash val="solid"/>
              </a:ln>
              <a:effectLst>
                <a:outerShdw blurRad="63500" dir="3600000" algn="tl" rotWithShape="0">
                  <a:srgbClr val="000000">
                    <a:alpha val="70000"/>
                  </a:srgbClr>
                </a:outerShdw>
              </a:effectLst>
              <a:uLnTx/>
              <a:uFillTx/>
              <a:latin typeface="Proxima Nova Lt" pitchFamily="50" charset="0"/>
            </a:endParaRPr>
          </a:p>
        </p:txBody>
      </p:sp>
      <p:sp>
        <p:nvSpPr>
          <p:cNvPr id="10" name="Содержимое 7"/>
          <p:cNvSpPr txBox="1">
            <a:spLocks/>
          </p:cNvSpPr>
          <p:nvPr/>
        </p:nvSpPr>
        <p:spPr>
          <a:xfrm>
            <a:off x="1000100" y="1714488"/>
            <a:ext cx="2071702" cy="707886"/>
          </a:xfrm>
          <a:prstGeom prst="rect">
            <a:avLst/>
          </a:prstGeom>
          <a:noFill/>
        </p:spPr>
        <p:txBody>
          <a:bodyPr vert="horz" wrap="square" lIns="91440" tIns="45720" rIns="91440" bIns="45720"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ru-RU" sz="4000" b="1" spc="80" dirty="0" smtClean="0">
                <a:ln w="18415" cmpd="sng">
                  <a:solidFill>
                    <a:srgbClr val="D135E0"/>
                  </a:solidFill>
                  <a:prstDash val="solid"/>
                </a:ln>
                <a:solidFill>
                  <a:srgbClr val="D135E0"/>
                </a:solidFill>
                <a:effectLst>
                  <a:outerShdw blurRad="63500" dir="3600000" algn="tl" rotWithShape="0">
                    <a:srgbClr val="000000">
                      <a:alpha val="70000"/>
                    </a:srgbClr>
                  </a:outerShdw>
                </a:effectLst>
                <a:latin typeface="Proxima Nova Lt" pitchFamily="50" charset="0"/>
                <a:cs typeface="Times New Roman" pitchFamily="18" charset="0"/>
              </a:rPr>
              <a:t>8259,9</a:t>
            </a:r>
          </a:p>
        </p:txBody>
      </p:sp>
      <p:sp>
        <p:nvSpPr>
          <p:cNvPr id="11" name="Прямоугольник 10"/>
          <p:cNvSpPr/>
          <p:nvPr/>
        </p:nvSpPr>
        <p:spPr>
          <a:xfrm>
            <a:off x="1214414" y="2450271"/>
            <a:ext cx="3143272" cy="830997"/>
          </a:xfrm>
          <a:prstGeom prst="rect">
            <a:avLst/>
          </a:prstGeom>
        </p:spPr>
        <p:txBody>
          <a:bodyPr wrap="square">
            <a:spAutoFit/>
          </a:bodyPr>
          <a:lstStyle/>
          <a:p>
            <a:pPr marL="342900" lvl="0" indent="-342900">
              <a:spcBef>
                <a:spcPct val="20000"/>
              </a:spcBef>
              <a:defRPr/>
            </a:pPr>
            <a:r>
              <a:rPr lang="ru-RU" sz="1200" spc="80" dirty="0" smtClean="0">
                <a:ln w="18415" cmpd="sng">
                  <a:solidFill>
                    <a:srgbClr val="D135E0"/>
                  </a:solidFill>
                  <a:prstDash val="solid"/>
                </a:ln>
                <a:solidFill>
                  <a:srgbClr val="D135E0"/>
                </a:solidFill>
                <a:latin typeface="Proxima Nova Lt" pitchFamily="50" charset="0"/>
                <a:cs typeface="Times New Roman" pitchFamily="18" charset="0"/>
              </a:rPr>
              <a:t>млн. рублей</a:t>
            </a:r>
          </a:p>
          <a:p>
            <a:pPr marL="342900" lvl="0" indent="-342900">
              <a:spcBef>
                <a:spcPct val="20000"/>
              </a:spcBef>
              <a:defRPr/>
            </a:pPr>
            <a:endParaRPr lang="ru-RU" sz="600" spc="80" dirty="0" smtClean="0">
              <a:ln w="18415" cmpd="sng">
                <a:solidFill>
                  <a:srgbClr val="D135E0"/>
                </a:solidFill>
                <a:prstDash val="solid"/>
              </a:ln>
              <a:solidFill>
                <a:srgbClr val="D135E0"/>
              </a:solidFill>
              <a:latin typeface="Proxima Nova Lt" pitchFamily="50" charset="0"/>
              <a:cs typeface="Times New Roman" pitchFamily="18" charset="0"/>
            </a:endParaRPr>
          </a:p>
          <a:p>
            <a:pPr marL="342900" lvl="0" indent="-342900">
              <a:lnSpc>
                <a:spcPct val="70000"/>
              </a:lnSpc>
              <a:spcBef>
                <a:spcPct val="20000"/>
              </a:spcBef>
              <a:defRPr/>
            </a:pPr>
            <a:r>
              <a:rPr lang="ru-RU" sz="1600" spc="80" dirty="0" smtClean="0">
                <a:ln w="18415" cmpd="sng">
                  <a:solidFill>
                    <a:srgbClr val="D135E0"/>
                  </a:solidFill>
                  <a:prstDash val="solid"/>
                </a:ln>
                <a:solidFill>
                  <a:srgbClr val="D135E0"/>
                </a:solidFill>
                <a:latin typeface="Proxima Nova Lt" pitchFamily="50" charset="0"/>
                <a:cs typeface="Times New Roman" pitchFamily="18" charset="0"/>
              </a:rPr>
              <a:t>Предоставлено дотаций </a:t>
            </a:r>
          </a:p>
          <a:p>
            <a:pPr marL="342900" lvl="0" indent="-342900">
              <a:lnSpc>
                <a:spcPct val="70000"/>
              </a:lnSpc>
              <a:spcBef>
                <a:spcPct val="20000"/>
              </a:spcBef>
              <a:defRPr/>
            </a:pPr>
            <a:r>
              <a:rPr lang="ru-RU" sz="1600" spc="80" dirty="0" smtClean="0">
                <a:ln w="18415" cmpd="sng">
                  <a:solidFill>
                    <a:srgbClr val="D135E0"/>
                  </a:solidFill>
                  <a:prstDash val="solid"/>
                </a:ln>
                <a:solidFill>
                  <a:srgbClr val="D135E0"/>
                </a:solidFill>
                <a:latin typeface="Proxima Nova Lt" pitchFamily="50" charset="0"/>
                <a:cs typeface="Times New Roman" pitchFamily="18" charset="0"/>
              </a:rPr>
              <a:t>местным бюджетам</a:t>
            </a:r>
            <a:endParaRPr lang="ru-RU" sz="1600" spc="80" dirty="0" smtClean="0">
              <a:ln w="18415" cmpd="sng">
                <a:solidFill>
                  <a:srgbClr val="D135E0"/>
                </a:solidFill>
                <a:prstDash val="solid"/>
              </a:ln>
              <a:solidFill>
                <a:srgbClr val="D135E0"/>
              </a:solidFill>
              <a:latin typeface="Proxima Nova Lt" pitchFamily="50" charset="0"/>
            </a:endParaRPr>
          </a:p>
        </p:txBody>
      </p:sp>
    </p:spTree>
    <p:extLst>
      <p:ext uri="{BB962C8B-B14F-4D97-AF65-F5344CB8AC3E}">
        <p14:creationId xmlns:p14="http://schemas.microsoft.com/office/powerpoint/2010/main" val="10560239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Новая папка\22 слайд.jpg"/>
          <p:cNvPicPr>
            <a:picLocks noChangeAspect="1" noChangeArrowheads="1"/>
          </p:cNvPicPr>
          <p:nvPr/>
        </p:nvPicPr>
        <p:blipFill>
          <a:blip r:embed="rId3" cstate="print"/>
          <a:srcRect/>
          <a:stretch>
            <a:fillRect/>
          </a:stretch>
        </p:blipFill>
        <p:spPr bwMode="auto">
          <a:xfrm>
            <a:off x="0" y="142852"/>
            <a:ext cx="9144000" cy="6465291"/>
          </a:xfrm>
          <a:prstGeom prst="rect">
            <a:avLst/>
          </a:prstGeom>
          <a:noFill/>
        </p:spPr>
      </p:pic>
      <p:graphicFrame>
        <p:nvGraphicFramePr>
          <p:cNvPr id="6" name="Содержимое 5"/>
          <p:cNvGraphicFramePr>
            <a:graphicFrameLocks noGrp="1"/>
          </p:cNvGraphicFramePr>
          <p:nvPr>
            <p:ph idx="1"/>
            <p:extLst>
              <p:ext uri="{D42A27DB-BD31-4B8C-83A1-F6EECF244321}">
                <p14:modId xmlns:p14="http://schemas.microsoft.com/office/powerpoint/2010/main" val="3098051287"/>
              </p:ext>
            </p:extLst>
          </p:nvPr>
        </p:nvGraphicFramePr>
        <p:xfrm>
          <a:off x="395533" y="1196752"/>
          <a:ext cx="8280923" cy="4764530"/>
        </p:xfrm>
        <a:graphic>
          <a:graphicData uri="http://schemas.openxmlformats.org/drawingml/2006/table">
            <a:tbl>
              <a:tblPr firstRow="1" bandRow="1">
                <a:tableStyleId>{2D5ABB26-0587-4C30-8999-92F81FD0307C}</a:tableStyleId>
              </a:tblPr>
              <a:tblGrid>
                <a:gridCol w="5400604"/>
                <a:gridCol w="990111"/>
                <a:gridCol w="900097"/>
                <a:gridCol w="990111"/>
              </a:tblGrid>
              <a:tr h="432048">
                <a:tc>
                  <a:txBody>
                    <a:bodyPr/>
                    <a:lstStyle/>
                    <a:p>
                      <a:pPr>
                        <a:lnSpc>
                          <a:spcPct val="100000"/>
                        </a:lnSpc>
                      </a:pPr>
                      <a:r>
                        <a:rPr lang="ru-RU" sz="800" dirty="0" smtClean="0">
                          <a:solidFill>
                            <a:srgbClr val="FF33CC"/>
                          </a:solidFill>
                          <a:latin typeface="Proxima Nova Rg" pitchFamily="50" charset="0"/>
                        </a:rPr>
                        <a:t>Наименование раздела подраздела</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            Факт</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2017 </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       </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План 2018</a:t>
                      </a:r>
                      <a:endParaRPr lang="ru-RU" sz="800" b="1" kern="1200" dirty="0" smtClean="0">
                        <a:solidFill>
                          <a:srgbClr val="FF33CC"/>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dirty="0" smtClean="0">
                          <a:solidFill>
                            <a:srgbClr val="FF33CC"/>
                          </a:solidFill>
                          <a:latin typeface="Proxima Nova Rg" pitchFamily="50" charset="0"/>
                        </a:rPr>
                        <a:t>         Факт</a:t>
                      </a:r>
                      <a:r>
                        <a:rPr lang="ru-RU" sz="800" baseline="0" dirty="0" smtClean="0">
                          <a:solidFill>
                            <a:srgbClr val="FF33CC"/>
                          </a:solidFill>
                          <a:latin typeface="Proxima Nova Rg" pitchFamily="50" charset="0"/>
                        </a:rPr>
                        <a:t> </a:t>
                      </a:r>
                      <a:r>
                        <a:rPr lang="ru-RU" sz="800" dirty="0" smtClean="0">
                          <a:solidFill>
                            <a:srgbClr val="FF33CC"/>
                          </a:solidFill>
                          <a:latin typeface="Proxima Nova Rg" pitchFamily="50" charset="0"/>
                        </a:rPr>
                        <a:t>2018</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3572">
                <a:tc>
                  <a:txBody>
                    <a:bodyPr/>
                    <a:lstStyle/>
                    <a:p>
                      <a:pPr>
                        <a:lnSpc>
                          <a:spcPct val="100000"/>
                        </a:lnSpc>
                      </a:pPr>
                      <a:r>
                        <a:rPr lang="ru-RU" sz="800" b="1" dirty="0" smtClean="0">
                          <a:latin typeface="Proxima Nova Rg" pitchFamily="50" charset="0"/>
                        </a:rPr>
                        <a:t>ОБЩЕГОСУДАРСТВЕННЫЕ ВОПРОСЫ</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1 253,8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1 536,7</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1 491,1</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899">
                <a:tc>
                  <a:txBody>
                    <a:bodyPr/>
                    <a:lstStyle/>
                    <a:p>
                      <a:pPr>
                        <a:lnSpc>
                          <a:spcPct val="100000"/>
                        </a:lnSpc>
                      </a:pPr>
                      <a:r>
                        <a:rPr lang="ru-RU" sz="800" kern="1200" dirty="0" smtClean="0">
                          <a:latin typeface="Proxima Nova Rg" pitchFamily="50" charset="0"/>
                        </a:rPr>
                        <a:t>Функционирование высшего должностного лица субъекта Российской Федерации и муниципального образования</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899">
                <a:tc>
                  <a:txBody>
                    <a:bodyPr/>
                    <a:lstStyle/>
                    <a:p>
                      <a:pPr>
                        <a:lnSpc>
                          <a:spcPct val="100000"/>
                        </a:lnSpc>
                      </a:pPr>
                      <a:r>
                        <a:rPr lang="ru-RU" sz="800" kern="1200" dirty="0" smtClean="0">
                          <a:latin typeface="Proxima Nova Rg" pitchFamily="50"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87,4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smtClean="0">
                          <a:solidFill>
                            <a:srgbClr val="000000"/>
                          </a:solidFill>
                          <a:latin typeface="Proxima Nova Rg"/>
                        </a:rPr>
                        <a:t>101,1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98,2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20363">
                <a:tc>
                  <a:txBody>
                    <a:bodyPr/>
                    <a:lstStyle/>
                    <a:p>
                      <a:pPr>
                        <a:lnSpc>
                          <a:spcPct val="100000"/>
                        </a:lnSpc>
                      </a:pPr>
                      <a:r>
                        <a:rPr lang="ru-RU" sz="800" kern="1200" dirty="0" smtClean="0">
                          <a:latin typeface="Proxima Nova Rg" pitchFamily="50"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141,7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180,9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176,4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06569">
                <a:tc>
                  <a:txBody>
                    <a:bodyPr/>
                    <a:lstStyle/>
                    <a:p>
                      <a:pPr>
                        <a:lnSpc>
                          <a:spcPct val="100000"/>
                        </a:lnSpc>
                      </a:pPr>
                      <a:r>
                        <a:rPr lang="ru-RU" sz="800" kern="1200" dirty="0" smtClean="0">
                          <a:latin typeface="Proxima Nova Rg" pitchFamily="50" charset="0"/>
                        </a:rPr>
                        <a:t>Судебная система</a:t>
                      </a:r>
                      <a:endParaRPr lang="ru-RU" sz="800" kern="1200" dirty="0" smtClean="0">
                        <a:solidFill>
                          <a:schemeClr val="dk1"/>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171,7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195,4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191,8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82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latin typeface="Proxima Nova Rg" pitchFamily="50" charset="0"/>
                        </a:rPr>
                        <a:t>Обеспечение деятельности финансовых, налоговых и таможенных органов и органов финансового (финансово-бюджетного) надзора</a:t>
                      </a:r>
                      <a:endParaRPr lang="ru-RU" sz="800" kern="1200" dirty="0" smtClean="0">
                        <a:solidFill>
                          <a:schemeClr val="dk1"/>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174,4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131,1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130,0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80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Обеспечение проведения выборов и референдумов</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50,3</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119,5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118,5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80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Резервные фонды</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0,0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6,0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0,0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80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Другие общегосударственные вопросы</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625,5</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798,6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772,3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06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b="1" dirty="0" smtClean="0">
                          <a:latin typeface="Proxima Nova Rg" pitchFamily="50" charset="0"/>
                        </a:rPr>
                        <a:t>НАЦИОНАЛЬНАЯ ОБОРОНА</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33,1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41,2</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40,3</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06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Мобилизационная и вневойсковая подготовка</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31,0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35,9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35,3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3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solidFill>
                            <a:srgbClr val="000000"/>
                          </a:solidFill>
                          <a:latin typeface="Proxima Nova Rg" pitchFamily="50" charset="0"/>
                          <a:ea typeface="Courier New"/>
                        </a:rPr>
                        <a:t>Мобилизационная подготовка экономики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3572">
                <a:tc>
                  <a:txBody>
                    <a:bodyPr/>
                    <a:lstStyle/>
                    <a:p>
                      <a:pPr>
                        <a:lnSpc>
                          <a:spcPct val="100000"/>
                        </a:lnSpc>
                      </a:pPr>
                      <a:r>
                        <a:rPr lang="ru-RU" sz="800" b="1" dirty="0" smtClean="0">
                          <a:latin typeface="Proxima Nova Rg" pitchFamily="50" charset="0"/>
                        </a:rPr>
                        <a:t>НАЦИОНАЛЬНАЯ БЕЗОПАСНОСТЬ И ПРАВООХРАНИТЕЛЬНАЯ ДЕЯТЕЛЬНОСТЬ</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809,0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950,1</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931,6</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198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Защита населения и территории от чрезвычайных ситуаций природного и техногенного характера, гражданская оборона</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165,1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245,8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233,6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082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1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142844" y="142852"/>
            <a:ext cx="8143900" cy="1292662"/>
          </a:xfrm>
          <a:prstGeom prst="rect">
            <a:avLst/>
          </a:prstGeom>
        </p:spPr>
        <p:txBody>
          <a:bodyPr wrap="square">
            <a:spAutoFit/>
          </a:bodyPr>
          <a:lstStyle/>
          <a:p>
            <a:r>
              <a:rPr lang="ru-RU" sz="2000" dirty="0" smtClean="0">
                <a:latin typeface="Proxima Nova Th" pitchFamily="50" charset="0"/>
                <a:cs typeface="Angsana New" pitchFamily="18" charset="-34"/>
              </a:rPr>
              <a:t>Распределение бюджетных ассигнований областного бюджета по разделам и подразделам классификации расходов областного бюджета в 2017 – 2018 годы (млн. руб.) </a:t>
            </a:r>
          </a:p>
          <a:p>
            <a:endParaRPr lang="ru-RU" dirty="0" smtClean="0">
              <a:latin typeface="Segoe UI Light" pitchFamily="34" charset="0"/>
              <a:cs typeface="Angsana New" pitchFamily="18" charset="-34"/>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66</a:t>
            </a:fld>
            <a:endParaRPr lang="ru-RU"/>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Новая папка\22 слайд.jpg"/>
          <p:cNvPicPr>
            <a:picLocks noChangeAspect="1" noChangeArrowheads="1"/>
          </p:cNvPicPr>
          <p:nvPr/>
        </p:nvPicPr>
        <p:blipFill>
          <a:blip r:embed="rId3" cstate="print"/>
          <a:srcRect/>
          <a:stretch>
            <a:fillRect/>
          </a:stretch>
        </p:blipFill>
        <p:spPr bwMode="auto">
          <a:xfrm>
            <a:off x="0" y="142852"/>
            <a:ext cx="9144000" cy="6465291"/>
          </a:xfrm>
          <a:prstGeom prst="rect">
            <a:avLst/>
          </a:prstGeom>
          <a:noFill/>
        </p:spPr>
      </p:pic>
      <p:graphicFrame>
        <p:nvGraphicFramePr>
          <p:cNvPr id="6" name="Содержимое 5"/>
          <p:cNvGraphicFramePr>
            <a:graphicFrameLocks noGrp="1"/>
          </p:cNvGraphicFramePr>
          <p:nvPr>
            <p:ph idx="1"/>
            <p:extLst>
              <p:ext uri="{D42A27DB-BD31-4B8C-83A1-F6EECF244321}">
                <p14:modId xmlns:p14="http://schemas.microsoft.com/office/powerpoint/2010/main" val="2165905374"/>
              </p:ext>
            </p:extLst>
          </p:nvPr>
        </p:nvGraphicFramePr>
        <p:xfrm>
          <a:off x="500033" y="1142984"/>
          <a:ext cx="7715305" cy="5227238"/>
        </p:xfrm>
        <a:graphic>
          <a:graphicData uri="http://schemas.openxmlformats.org/drawingml/2006/table">
            <a:tbl>
              <a:tblPr firstRow="1" bandRow="1">
                <a:tableStyleId>{2D5ABB26-0587-4C30-8999-92F81FD0307C}</a:tableStyleId>
              </a:tblPr>
              <a:tblGrid>
                <a:gridCol w="5031723"/>
                <a:gridCol w="754757"/>
                <a:gridCol w="1006343"/>
                <a:gridCol w="922482"/>
              </a:tblGrid>
              <a:tr h="337179">
                <a:tc>
                  <a:txBody>
                    <a:bodyPr/>
                    <a:lstStyle/>
                    <a:p>
                      <a:pPr>
                        <a:lnSpc>
                          <a:spcPct val="100000"/>
                        </a:lnSpc>
                      </a:pPr>
                      <a:r>
                        <a:rPr lang="ru-RU" sz="800" dirty="0" smtClean="0">
                          <a:solidFill>
                            <a:srgbClr val="FF33CC"/>
                          </a:solidFill>
                          <a:latin typeface="Proxima Nova Rg" pitchFamily="50" charset="0"/>
                        </a:rPr>
                        <a:t>Наименование раздела подраздела</a:t>
                      </a:r>
                      <a:endParaRPr lang="ru-RU" sz="800" dirty="0">
                        <a:solidFill>
                          <a:srgbClr val="FF33CC"/>
                        </a:solidFill>
                        <a:latin typeface="Proxima Nova Rg" pitchFamily="50"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Факт</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2017 </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План 2018</a:t>
                      </a:r>
                      <a:endParaRPr lang="ru-RU" sz="800" b="1" kern="1200" dirty="0" smtClean="0">
                        <a:solidFill>
                          <a:srgbClr val="FF33CC"/>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dirty="0" smtClean="0">
                          <a:solidFill>
                            <a:srgbClr val="FF33CC"/>
                          </a:solidFill>
                          <a:latin typeface="Proxima Nova Rg" pitchFamily="50" charset="0"/>
                        </a:rPr>
                        <a:t>Факт</a:t>
                      </a:r>
                      <a:r>
                        <a:rPr lang="ru-RU" sz="800" baseline="0" dirty="0" smtClean="0">
                          <a:solidFill>
                            <a:srgbClr val="FF33CC"/>
                          </a:solidFill>
                          <a:latin typeface="Proxima Nova Rg" pitchFamily="50" charset="0"/>
                        </a:rPr>
                        <a:t> </a:t>
                      </a:r>
                      <a:r>
                        <a:rPr lang="ru-RU" sz="800" dirty="0" smtClean="0">
                          <a:solidFill>
                            <a:srgbClr val="FF33CC"/>
                          </a:solidFill>
                          <a:latin typeface="Proxima Nova Rg" pitchFamily="50" charset="0"/>
                        </a:rPr>
                        <a:t>2018</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5903">
                <a:tc>
                  <a:txBody>
                    <a:bodyPr/>
                    <a:lstStyle/>
                    <a:p>
                      <a:pPr>
                        <a:lnSpc>
                          <a:spcPct val="100000"/>
                        </a:lnSpc>
                      </a:pPr>
                      <a:r>
                        <a:rPr lang="ru-RU" sz="800" dirty="0" smtClean="0">
                          <a:latin typeface="Proxima Nova Rg" pitchFamily="50" charset="0"/>
                        </a:rPr>
                        <a:t>Обеспечение пожарной безопасности</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642,2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702,9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696,6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0233">
                <a:tc>
                  <a:txBody>
                    <a:bodyPr/>
                    <a:lstStyle/>
                    <a:p>
                      <a:pPr>
                        <a:lnSpc>
                          <a:spcPct val="100000"/>
                        </a:lnSpc>
                      </a:pPr>
                      <a:r>
                        <a:rPr lang="ru-RU" sz="800" dirty="0" smtClean="0">
                          <a:latin typeface="Proxima Nova Rg" pitchFamily="50" charset="0"/>
                        </a:rPr>
                        <a:t>Миграционная политика</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9327">
                <a:tc>
                  <a:txBody>
                    <a:bodyPr/>
                    <a:lstStyle/>
                    <a:p>
                      <a:pPr>
                        <a:lnSpc>
                          <a:spcPct val="100000"/>
                        </a:lnSpc>
                      </a:pPr>
                      <a:r>
                        <a:rPr lang="ru-RU" sz="800" b="1" dirty="0" smtClean="0">
                          <a:latin typeface="Proxima Nova Rg" pitchFamily="50" charset="0"/>
                        </a:rPr>
                        <a:t>НАЦИОНАЛЬНАЯ ЭКОНОМИКА</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8 102,4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8 542,6</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8 190,8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9630">
                <a:tc>
                  <a:txBody>
                    <a:bodyPr/>
                    <a:lstStyle/>
                    <a:p>
                      <a:pPr>
                        <a:lnSpc>
                          <a:spcPct val="100000"/>
                        </a:lnSpc>
                      </a:pPr>
                      <a:r>
                        <a:rPr lang="ru-RU" sz="800" dirty="0" smtClean="0">
                          <a:latin typeface="Proxima Nova Rg" pitchFamily="50" charset="0"/>
                        </a:rPr>
                        <a:t>Общеэкономические вопросы</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264,2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289,1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286,5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a:lnSpc>
                          <a:spcPct val="100000"/>
                        </a:lnSpc>
                      </a:pPr>
                      <a:r>
                        <a:rPr lang="ru-RU" sz="800" kern="1200" dirty="0" smtClean="0">
                          <a:solidFill>
                            <a:schemeClr val="dk1"/>
                          </a:solidFill>
                          <a:latin typeface="Proxima Nova Rg" pitchFamily="50" charset="0"/>
                          <a:ea typeface="+mn-ea"/>
                          <a:cs typeface="+mn-cs"/>
                        </a:rPr>
                        <a:t>Сельское хозяйство и рыболовство</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1 660,7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1 693,2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1 648,1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a:lnSpc>
                          <a:spcPct val="100000"/>
                        </a:lnSpc>
                      </a:pPr>
                      <a:r>
                        <a:rPr lang="ru-RU" sz="800" kern="1200" dirty="0" smtClean="0">
                          <a:solidFill>
                            <a:schemeClr val="dk1"/>
                          </a:solidFill>
                          <a:latin typeface="Proxima Nova Rg" pitchFamily="50" charset="0"/>
                          <a:ea typeface="+mn-ea"/>
                          <a:cs typeface="+mn-cs"/>
                        </a:rPr>
                        <a:t>Водное хозяйство</a:t>
                      </a:r>
                      <a:r>
                        <a:rPr lang="ru-RU" sz="800" kern="1200" baseline="0" dirty="0" smtClean="0">
                          <a:solidFill>
                            <a:schemeClr val="dk1"/>
                          </a:solidFill>
                          <a:latin typeface="Proxima Nova Rg" pitchFamily="50" charset="0"/>
                          <a:ea typeface="+mn-ea"/>
                          <a:cs typeface="+mn-cs"/>
                        </a:rPr>
                        <a:t> </a:t>
                      </a:r>
                      <a:endParaRPr lang="ru-RU" sz="800" kern="1200" dirty="0" smtClean="0">
                        <a:solidFill>
                          <a:schemeClr val="dk1"/>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7,4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27,2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23,0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solidFill>
                            <a:schemeClr val="dk1"/>
                          </a:solidFill>
                          <a:latin typeface="Proxima Nova Rg" pitchFamily="50" charset="0"/>
                          <a:ea typeface="+mn-ea"/>
                          <a:cs typeface="+mn-cs"/>
                        </a:rPr>
                        <a:t>Лесное хозяйство</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456,8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920,2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919,8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Транспорт</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296,9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404,9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397,5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Дорожное хозяйство (дорожные фонды)</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5 197,2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4 829,4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4 546,7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Связь и информатика</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43,4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60,9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60,5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Прикладные</a:t>
                      </a:r>
                      <a:r>
                        <a:rPr lang="ru-RU" sz="800" baseline="0" dirty="0" smtClean="0">
                          <a:latin typeface="Proxima Nova Rg" pitchFamily="50" charset="0"/>
                        </a:rPr>
                        <a:t> научные исследования в области национальной экономики</a:t>
                      </a:r>
                      <a:endParaRPr lang="ru-RU" sz="800" dirty="0" smtClean="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Другие вопросы в области национальной экономики</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174,8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316,7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307,7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55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b="1" dirty="0" smtClean="0">
                          <a:solidFill>
                            <a:srgbClr val="000000"/>
                          </a:solidFill>
                          <a:latin typeface="Proxima Nova Rg" pitchFamily="50" charset="0"/>
                          <a:ea typeface="Courier New"/>
                        </a:rPr>
                        <a:t>ЖИЛИЩНО-КОММУНАЛЬНОЕ ХОЗЯЙСТВО</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4 239,7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4 254,5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smtClean="0">
                          <a:solidFill>
                            <a:srgbClr val="000000"/>
                          </a:solidFill>
                          <a:latin typeface="Proxima Nova Rg"/>
                        </a:rPr>
                        <a:t>4 214,6</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a:lnSpc>
                          <a:spcPct val="100000"/>
                        </a:lnSpc>
                      </a:pPr>
                      <a:r>
                        <a:rPr lang="ru-RU" sz="800" dirty="0" smtClean="0">
                          <a:latin typeface="Proxima Nova Rg" pitchFamily="50" charset="0"/>
                        </a:rPr>
                        <a:t>Жилищное хозяйство</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833,9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509,3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479,9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Коммунальное хозяйство</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3 145,9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a:t>
                      </a:r>
                      <a:r>
                        <a:rPr lang="ru-RU" sz="800" b="0" i="0" u="none" strike="noStrike" baseline="0" dirty="0" smtClean="0">
                          <a:solidFill>
                            <a:srgbClr val="000000"/>
                          </a:solidFill>
                          <a:latin typeface="Proxima Nova Rg"/>
                        </a:rPr>
                        <a:t> 486,5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3 477,1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a:lnSpc>
                          <a:spcPct val="100000"/>
                        </a:lnSpc>
                      </a:pPr>
                      <a:r>
                        <a:rPr lang="ru-RU" sz="800" b="0" dirty="0" smtClean="0">
                          <a:latin typeface="Proxima Nova Rg" pitchFamily="50" charset="0"/>
                        </a:rPr>
                        <a:t>Благоустройство</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190,9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179,8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179,6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a:lnSpc>
                          <a:spcPct val="100000"/>
                        </a:lnSpc>
                      </a:pPr>
                      <a:r>
                        <a:rPr lang="ru-RU" sz="800" b="0" dirty="0" smtClean="0">
                          <a:latin typeface="Proxima Nova Rg" pitchFamily="50" charset="0"/>
                        </a:rPr>
                        <a:t>Другие вопросы в области жилищно-коммунального хозяйства</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69,0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78,9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78,0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a:lnSpc>
                          <a:spcPct val="100000"/>
                        </a:lnSpc>
                      </a:pPr>
                      <a:r>
                        <a:rPr lang="ru-RU" sz="800" b="1" dirty="0" smtClean="0">
                          <a:latin typeface="Proxima Nova Rg" pitchFamily="50" charset="0"/>
                        </a:rPr>
                        <a:t>ОХРАНА ОКРУЖАЮЩЕЙ СРЕДЫ</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62,2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77,8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77,8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14567">
                <a:tc>
                  <a:txBody>
                    <a:bodyPr/>
                    <a:lstStyle/>
                    <a:p>
                      <a:pPr>
                        <a:lnSpc>
                          <a:spcPct val="100000"/>
                        </a:lnSpc>
                      </a:pPr>
                      <a:r>
                        <a:rPr lang="ru-RU" sz="800" b="0" dirty="0" smtClean="0">
                          <a:latin typeface="Proxima Nova Rg" pitchFamily="50" charset="0"/>
                        </a:rPr>
                        <a:t>Охрана объектов растительного и животного мира и среды их обитания</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40,7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50,4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50,4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18741">
                <a:tc>
                  <a:txBody>
                    <a:bodyPr/>
                    <a:lstStyle/>
                    <a:p>
                      <a:pPr>
                        <a:lnSpc>
                          <a:spcPct val="100000"/>
                        </a:lnSpc>
                      </a:pPr>
                      <a:r>
                        <a:rPr lang="ru-RU" sz="800" b="0" dirty="0" smtClean="0">
                          <a:latin typeface="Proxima Nova Rg" pitchFamily="50" charset="0"/>
                        </a:rPr>
                        <a:t>Другие вопросы в области охраны окружающей среды</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21,5</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27,4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27,4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6818">
                <a:tc>
                  <a:txBody>
                    <a:bodyPr/>
                    <a:lstStyle/>
                    <a:p>
                      <a:pPr>
                        <a:lnSpc>
                          <a:spcPct val="100000"/>
                        </a:lnSpc>
                      </a:pPr>
                      <a:endParaRPr lang="ru-RU" sz="11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142844" y="142852"/>
            <a:ext cx="8143900" cy="1292662"/>
          </a:xfrm>
          <a:prstGeom prst="rect">
            <a:avLst/>
          </a:prstGeom>
        </p:spPr>
        <p:txBody>
          <a:bodyPr wrap="square">
            <a:spAutoFit/>
          </a:bodyPr>
          <a:lstStyle/>
          <a:p>
            <a:r>
              <a:rPr lang="ru-RU" sz="2000" dirty="0" smtClean="0">
                <a:latin typeface="Proxima Nova Th" pitchFamily="50" charset="0"/>
                <a:cs typeface="Angsana New" pitchFamily="18" charset="-34"/>
              </a:rPr>
              <a:t>Распределение бюджетных ассигнований областного бюджета по разделам и подразделам классификации расходов областного бюджета в 2017 - 2018 годы (млн. руб.) </a:t>
            </a:r>
          </a:p>
          <a:p>
            <a:endParaRPr lang="ru-RU" dirty="0" smtClean="0">
              <a:latin typeface="Segoe UI Light" pitchFamily="34" charset="0"/>
              <a:cs typeface="Angsana New" pitchFamily="18" charset="-34"/>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67</a:t>
            </a:fld>
            <a:endParaRPr lang="ru-RU"/>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Новая папка\22 слайд.jpg"/>
          <p:cNvPicPr>
            <a:picLocks noChangeAspect="1" noChangeArrowheads="1"/>
          </p:cNvPicPr>
          <p:nvPr/>
        </p:nvPicPr>
        <p:blipFill>
          <a:blip r:embed="rId3" cstate="print"/>
          <a:srcRect/>
          <a:stretch>
            <a:fillRect/>
          </a:stretch>
        </p:blipFill>
        <p:spPr bwMode="auto">
          <a:xfrm>
            <a:off x="0" y="142852"/>
            <a:ext cx="9144000" cy="6465291"/>
          </a:xfrm>
          <a:prstGeom prst="rect">
            <a:avLst/>
          </a:prstGeom>
          <a:noFill/>
        </p:spPr>
      </p:pic>
      <p:graphicFrame>
        <p:nvGraphicFramePr>
          <p:cNvPr id="6" name="Содержимое 5"/>
          <p:cNvGraphicFramePr>
            <a:graphicFrameLocks noGrp="1"/>
          </p:cNvGraphicFramePr>
          <p:nvPr>
            <p:ph idx="1"/>
            <p:extLst>
              <p:ext uri="{D42A27DB-BD31-4B8C-83A1-F6EECF244321}">
                <p14:modId xmlns:p14="http://schemas.microsoft.com/office/powerpoint/2010/main" val="2702422727"/>
              </p:ext>
            </p:extLst>
          </p:nvPr>
        </p:nvGraphicFramePr>
        <p:xfrm>
          <a:off x="428596" y="1214429"/>
          <a:ext cx="8143932" cy="5407554"/>
        </p:xfrm>
        <a:graphic>
          <a:graphicData uri="http://schemas.openxmlformats.org/drawingml/2006/table">
            <a:tbl>
              <a:tblPr firstRow="1" bandRow="1">
                <a:tableStyleId>{2D5ABB26-0587-4C30-8999-92F81FD0307C}</a:tableStyleId>
              </a:tblPr>
              <a:tblGrid>
                <a:gridCol w="5311261"/>
                <a:gridCol w="796690"/>
                <a:gridCol w="1062251"/>
                <a:gridCol w="973730"/>
              </a:tblGrid>
              <a:tr h="441123">
                <a:tc>
                  <a:txBody>
                    <a:bodyPr/>
                    <a:lstStyle/>
                    <a:p>
                      <a:pPr>
                        <a:lnSpc>
                          <a:spcPct val="100000"/>
                        </a:lnSpc>
                      </a:pPr>
                      <a:r>
                        <a:rPr lang="ru-RU" sz="800" dirty="0" smtClean="0">
                          <a:solidFill>
                            <a:srgbClr val="FF33CC"/>
                          </a:solidFill>
                          <a:latin typeface="Proxima Nova Rg" pitchFamily="50" charset="0"/>
                        </a:rPr>
                        <a:t>Наименование раздела подраздела</a:t>
                      </a:r>
                      <a:endParaRPr lang="ru-RU" sz="800" dirty="0">
                        <a:solidFill>
                          <a:srgbClr val="FF33CC"/>
                        </a:solidFill>
                        <a:latin typeface="Proxima Nova Rg" pitchFamily="50"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Факт</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2017 </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План 2018</a:t>
                      </a:r>
                      <a:endParaRPr lang="ru-RU" sz="800" b="1" kern="1200" dirty="0" smtClean="0">
                        <a:solidFill>
                          <a:srgbClr val="FF33CC"/>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dirty="0" smtClean="0">
                          <a:solidFill>
                            <a:srgbClr val="FF33CC"/>
                          </a:solidFill>
                          <a:latin typeface="Proxima Nova Rg" pitchFamily="50" charset="0"/>
                        </a:rPr>
                        <a:t>Факт</a:t>
                      </a:r>
                      <a:r>
                        <a:rPr lang="ru-RU" sz="800" baseline="0" dirty="0" smtClean="0">
                          <a:solidFill>
                            <a:srgbClr val="FF33CC"/>
                          </a:solidFill>
                          <a:latin typeface="Proxima Nova Rg" pitchFamily="50" charset="0"/>
                        </a:rPr>
                        <a:t> </a:t>
                      </a:r>
                      <a:r>
                        <a:rPr lang="ru-RU" sz="800" dirty="0" smtClean="0">
                          <a:solidFill>
                            <a:srgbClr val="FF33CC"/>
                          </a:solidFill>
                          <a:latin typeface="Proxima Nova Rg" pitchFamily="50" charset="0"/>
                        </a:rPr>
                        <a:t>2018</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8789">
                <a:tc>
                  <a:txBody>
                    <a:bodyPr/>
                    <a:lstStyle/>
                    <a:p>
                      <a:pPr>
                        <a:lnSpc>
                          <a:spcPct val="100000"/>
                        </a:lnSpc>
                      </a:pPr>
                      <a:r>
                        <a:rPr lang="ru-RU" sz="800" b="1" dirty="0" smtClean="0">
                          <a:latin typeface="Proxima Nova Rg" pitchFamily="50" charset="0"/>
                        </a:rPr>
                        <a:t>ОБРАЗОВАНИЕ</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8 241,1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9 966,4</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9 844,4</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98183">
                <a:tc>
                  <a:txBody>
                    <a:bodyPr/>
                    <a:lstStyle/>
                    <a:p>
                      <a:pPr>
                        <a:lnSpc>
                          <a:spcPct val="100000"/>
                        </a:lnSpc>
                      </a:pPr>
                      <a:r>
                        <a:rPr lang="ru-RU" sz="800" dirty="0" smtClean="0">
                          <a:latin typeface="Proxima Nova Rg" pitchFamily="50" charset="0"/>
                        </a:rPr>
                        <a:t>Дошкольное образование</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43,5</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319,5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221,2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1825">
                <a:tc>
                  <a:txBody>
                    <a:bodyPr/>
                    <a:lstStyle/>
                    <a:p>
                      <a:pPr>
                        <a:lnSpc>
                          <a:spcPct val="100000"/>
                        </a:lnSpc>
                      </a:pPr>
                      <a:r>
                        <a:rPr lang="ru-RU" sz="800" dirty="0" smtClean="0">
                          <a:latin typeface="Proxima Nova Rg" pitchFamily="50" charset="0"/>
                        </a:rPr>
                        <a:t>Общее образование</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6 502,4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7 602,1</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7 591,2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1825">
                <a:tc>
                  <a:txBody>
                    <a:bodyPr/>
                    <a:lstStyle/>
                    <a:p>
                      <a:pPr>
                        <a:lnSpc>
                          <a:spcPct val="100000"/>
                        </a:lnSpc>
                      </a:pPr>
                      <a:r>
                        <a:rPr lang="ru-RU" sz="800" dirty="0" smtClean="0">
                          <a:latin typeface="Proxima Nova Rg" pitchFamily="50" charset="0"/>
                        </a:rPr>
                        <a:t>Дополнительное образование</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19,2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113,3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113,3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2698">
                <a:tc>
                  <a:txBody>
                    <a:bodyPr/>
                    <a:lstStyle/>
                    <a:p>
                      <a:pPr>
                        <a:lnSpc>
                          <a:spcPct val="100000"/>
                        </a:lnSpc>
                      </a:pPr>
                      <a:r>
                        <a:rPr lang="ru-RU" sz="800" dirty="0" smtClean="0">
                          <a:latin typeface="Proxima Nova Rg" pitchFamily="50" charset="0"/>
                        </a:rPr>
                        <a:t>Среднее профессиональное образование</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1 328,6</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a:t>
                      </a:r>
                      <a:r>
                        <a:rPr lang="ru-RU" sz="800" b="0" i="0" u="none" strike="noStrike" baseline="0" dirty="0" smtClean="0">
                          <a:solidFill>
                            <a:srgbClr val="000000"/>
                          </a:solidFill>
                          <a:latin typeface="Proxima Nova Rg"/>
                        </a:rPr>
                        <a:t> 562,7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1 551,5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9056">
                <a:tc>
                  <a:txBody>
                    <a:bodyPr/>
                    <a:lstStyle/>
                    <a:p>
                      <a:pPr>
                        <a:lnSpc>
                          <a:spcPct val="100000"/>
                        </a:lnSpc>
                      </a:pPr>
                      <a:r>
                        <a:rPr lang="ru-RU" sz="800" kern="1200" dirty="0" smtClean="0">
                          <a:solidFill>
                            <a:schemeClr val="dk1"/>
                          </a:solidFill>
                          <a:latin typeface="Proxima Nova Rg" pitchFamily="50" charset="0"/>
                          <a:ea typeface="+mn-ea"/>
                          <a:cs typeface="+mn-cs"/>
                        </a:rPr>
                        <a:t>Профессиональная подготовка, переподготовка и повышение квалификации</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128,0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103,0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smtClean="0">
                          <a:solidFill>
                            <a:srgbClr val="000000"/>
                          </a:solidFill>
                          <a:latin typeface="Proxima Nova Rg"/>
                        </a:rPr>
                        <a:t>103,0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solidFill>
                            <a:schemeClr val="dk1"/>
                          </a:solidFill>
                          <a:latin typeface="Proxima Nova Rg" pitchFamily="50" charset="0"/>
                          <a:ea typeface="+mn-ea"/>
                          <a:cs typeface="+mn-cs"/>
                        </a:rPr>
                        <a:t>Молодежная политика</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146,9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173,2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172,8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981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Другие вопросы в области образования</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72,5</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92,6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91,4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5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b="1" dirty="0" smtClean="0">
                          <a:latin typeface="Proxima Nova Rg" pitchFamily="50" charset="0"/>
                        </a:rPr>
                        <a:t>КУЛЬТУРА, КИНЕМАТОГРАФИЯ</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a:solidFill>
                            <a:srgbClr val="000000"/>
                          </a:solidFill>
                          <a:latin typeface="Proxima Nova Rg"/>
                        </a:rPr>
                        <a:t>366,1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420,8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417,4</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92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Культура</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326,2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363,6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360,6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92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Другие вопросы в области культуры, кинематографии</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39,9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57,2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56,8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92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b="1" dirty="0" smtClean="0">
                          <a:solidFill>
                            <a:srgbClr val="000000"/>
                          </a:solidFill>
                          <a:latin typeface="Proxima Nova Rg" pitchFamily="50" charset="0"/>
                          <a:ea typeface="Courier New"/>
                        </a:rPr>
                        <a:t>ЗДРАВООХРАНЕНИЕ</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2 954,7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4 496,5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4</a:t>
                      </a:r>
                      <a:r>
                        <a:rPr lang="ru-RU" sz="800" b="1" i="0" u="none" strike="noStrike" baseline="0" dirty="0" smtClean="0">
                          <a:solidFill>
                            <a:srgbClr val="000000"/>
                          </a:solidFill>
                          <a:latin typeface="Proxima Nova Rg"/>
                        </a:rPr>
                        <a:t> 462,5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a:lnSpc>
                          <a:spcPct val="100000"/>
                        </a:lnSpc>
                      </a:pPr>
                      <a:r>
                        <a:rPr lang="ru-RU" sz="800" dirty="0" smtClean="0">
                          <a:latin typeface="Proxima Nova Rg" pitchFamily="50" charset="0"/>
                        </a:rPr>
                        <a:t>Стационарная медицинская помощь</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1 226,0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a:t>
                      </a:r>
                      <a:r>
                        <a:rPr lang="ru-RU" sz="800" b="0" i="0" u="none" strike="noStrike" baseline="0" dirty="0" smtClean="0">
                          <a:solidFill>
                            <a:srgbClr val="000000"/>
                          </a:solidFill>
                          <a:latin typeface="Proxima Nova Rg"/>
                        </a:rPr>
                        <a:t> 821,2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1 813,0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Амбулаторная помощь</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671,1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a:t>
                      </a:r>
                      <a:r>
                        <a:rPr lang="ru-RU" sz="800" b="0" i="0" u="none" strike="noStrike" baseline="0" dirty="0" smtClean="0">
                          <a:solidFill>
                            <a:srgbClr val="000000"/>
                          </a:solidFill>
                          <a:latin typeface="Proxima Nova Rg"/>
                        </a:rPr>
                        <a:t> 318,4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1 303,9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a:lnSpc>
                          <a:spcPct val="100000"/>
                        </a:lnSpc>
                      </a:pPr>
                      <a:r>
                        <a:rPr lang="ru-RU" sz="800" b="0" dirty="0" smtClean="0">
                          <a:latin typeface="Proxima Nova Rg" pitchFamily="50" charset="0"/>
                        </a:rPr>
                        <a:t>Медицинская помощь в дневных стационарах всех типов</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14,7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46,2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46,2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a:lnSpc>
                          <a:spcPct val="100000"/>
                        </a:lnSpc>
                      </a:pPr>
                      <a:r>
                        <a:rPr lang="ru-RU" sz="800" b="0" dirty="0" smtClean="0">
                          <a:latin typeface="Proxima Nova Rg" pitchFamily="50" charset="0"/>
                        </a:rPr>
                        <a:t>Скорая медицинская помощь</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279,1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293,3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293,3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8360">
                <a:tc>
                  <a:txBody>
                    <a:bodyPr/>
                    <a:lstStyle/>
                    <a:p>
                      <a:pPr>
                        <a:lnSpc>
                          <a:spcPct val="100000"/>
                        </a:lnSpc>
                      </a:pPr>
                      <a:r>
                        <a:rPr lang="ru-RU" sz="800" b="0" dirty="0" smtClean="0">
                          <a:latin typeface="Proxima Nova Rg" pitchFamily="50" charset="0"/>
                        </a:rPr>
                        <a:t>Санаторно-оздоровительная помощь</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125,2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147,6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147,5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7424">
                <a:tc>
                  <a:txBody>
                    <a:bodyPr/>
                    <a:lstStyle/>
                    <a:p>
                      <a:pPr>
                        <a:lnSpc>
                          <a:spcPct val="100000"/>
                        </a:lnSpc>
                      </a:pPr>
                      <a:r>
                        <a:rPr lang="ru-RU" sz="800" b="0" dirty="0" smtClean="0">
                          <a:latin typeface="Proxima Nova Rg" pitchFamily="50" charset="0"/>
                        </a:rPr>
                        <a:t>Заготовка, переработка, хранение и обеспечение безопасности донорской крови и ее компонентов</a:t>
                      </a: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70,2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101,3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99,2</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7424">
                <a:tc>
                  <a:txBody>
                    <a:bodyPr/>
                    <a:lstStyle/>
                    <a:p>
                      <a:pP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7424">
                <a:tc>
                  <a:txBody>
                    <a:bodyPr/>
                    <a:lstStyle/>
                    <a:p>
                      <a:pPr>
                        <a:lnSpc>
                          <a:spcPct val="100000"/>
                        </a:lnSpc>
                      </a:pPr>
                      <a:endParaRPr lang="ru-RU" sz="11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142844" y="142852"/>
            <a:ext cx="8143900" cy="1292662"/>
          </a:xfrm>
          <a:prstGeom prst="rect">
            <a:avLst/>
          </a:prstGeom>
        </p:spPr>
        <p:txBody>
          <a:bodyPr wrap="square">
            <a:spAutoFit/>
          </a:bodyPr>
          <a:lstStyle/>
          <a:p>
            <a:r>
              <a:rPr lang="ru-RU" sz="2000" dirty="0" smtClean="0">
                <a:latin typeface="Proxima Nova Th" pitchFamily="50" charset="0"/>
                <a:cs typeface="Angsana New" pitchFamily="18" charset="-34"/>
              </a:rPr>
              <a:t>Распределение бюджетных ассигнований областного бюджета по разделам и подразделам классификации расходов областного бюджета в 2017 - 2018 годы (млн. руб.) </a:t>
            </a:r>
          </a:p>
          <a:p>
            <a:endParaRPr lang="ru-RU" dirty="0" smtClean="0">
              <a:latin typeface="Segoe UI Light" pitchFamily="34" charset="0"/>
              <a:cs typeface="Angsana New" pitchFamily="18" charset="-34"/>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68</a:t>
            </a:fld>
            <a:endParaRPr lang="ru-RU"/>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Новая папка\22 слайд.jpg"/>
          <p:cNvPicPr>
            <a:picLocks noChangeAspect="1" noChangeArrowheads="1"/>
          </p:cNvPicPr>
          <p:nvPr/>
        </p:nvPicPr>
        <p:blipFill>
          <a:blip r:embed="rId3" cstate="print"/>
          <a:srcRect/>
          <a:stretch>
            <a:fillRect/>
          </a:stretch>
        </p:blipFill>
        <p:spPr bwMode="auto">
          <a:xfrm>
            <a:off x="0" y="142852"/>
            <a:ext cx="9144000" cy="6465291"/>
          </a:xfrm>
          <a:prstGeom prst="rect">
            <a:avLst/>
          </a:prstGeom>
          <a:noFill/>
        </p:spPr>
      </p:pic>
      <p:graphicFrame>
        <p:nvGraphicFramePr>
          <p:cNvPr id="6" name="Содержимое 5"/>
          <p:cNvGraphicFramePr>
            <a:graphicFrameLocks noGrp="1"/>
          </p:cNvGraphicFramePr>
          <p:nvPr>
            <p:ph idx="1"/>
            <p:extLst>
              <p:ext uri="{D42A27DB-BD31-4B8C-83A1-F6EECF244321}">
                <p14:modId xmlns:p14="http://schemas.microsoft.com/office/powerpoint/2010/main" val="2741810362"/>
              </p:ext>
            </p:extLst>
          </p:nvPr>
        </p:nvGraphicFramePr>
        <p:xfrm>
          <a:off x="500035" y="1357299"/>
          <a:ext cx="7715303" cy="4945809"/>
        </p:xfrm>
        <a:graphic>
          <a:graphicData uri="http://schemas.openxmlformats.org/drawingml/2006/table">
            <a:tbl>
              <a:tblPr firstRow="1" bandRow="1">
                <a:tableStyleId>{2D5ABB26-0587-4C30-8999-92F81FD0307C}</a:tableStyleId>
              </a:tblPr>
              <a:tblGrid>
                <a:gridCol w="5031722"/>
                <a:gridCol w="754758"/>
                <a:gridCol w="1006342"/>
                <a:gridCol w="922481"/>
              </a:tblGrid>
              <a:tr h="411710">
                <a:tc>
                  <a:txBody>
                    <a:bodyPr/>
                    <a:lstStyle/>
                    <a:p>
                      <a:pPr>
                        <a:lnSpc>
                          <a:spcPct val="100000"/>
                        </a:lnSpc>
                      </a:pPr>
                      <a:r>
                        <a:rPr lang="ru-RU" sz="800" dirty="0" smtClean="0">
                          <a:solidFill>
                            <a:srgbClr val="FF33CC"/>
                          </a:solidFill>
                          <a:latin typeface="Proxima Nova Rg" pitchFamily="50" charset="0"/>
                        </a:rPr>
                        <a:t>Наименование раздела подраздела</a:t>
                      </a:r>
                      <a:endParaRPr lang="ru-RU" sz="800" dirty="0">
                        <a:solidFill>
                          <a:srgbClr val="FF33CC"/>
                        </a:solidFill>
                        <a:latin typeface="Proxima Nova Rg" pitchFamily="50"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Факт</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2017 </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План 2018</a:t>
                      </a:r>
                      <a:endParaRPr lang="ru-RU" sz="800" b="1" kern="1200" dirty="0" smtClean="0">
                        <a:solidFill>
                          <a:srgbClr val="FF33CC"/>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dirty="0" smtClean="0">
                          <a:solidFill>
                            <a:srgbClr val="FF33CC"/>
                          </a:solidFill>
                          <a:latin typeface="Proxima Nova Rg" pitchFamily="50" charset="0"/>
                        </a:rPr>
                        <a:t>Факт</a:t>
                      </a:r>
                      <a:r>
                        <a:rPr lang="ru-RU" sz="800" baseline="0" dirty="0" smtClean="0">
                          <a:solidFill>
                            <a:srgbClr val="FF33CC"/>
                          </a:solidFill>
                          <a:latin typeface="Proxima Nova Rg" pitchFamily="50" charset="0"/>
                        </a:rPr>
                        <a:t> </a:t>
                      </a:r>
                      <a:r>
                        <a:rPr lang="ru-RU" sz="800" dirty="0" smtClean="0">
                          <a:solidFill>
                            <a:srgbClr val="FF33CC"/>
                          </a:solidFill>
                          <a:latin typeface="Proxima Nova Rg" pitchFamily="50" charset="0"/>
                        </a:rPr>
                        <a:t>2018</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3871">
                <a:tc>
                  <a:txBody>
                    <a:bodyPr/>
                    <a:lstStyle/>
                    <a:p>
                      <a:pPr>
                        <a:lnSpc>
                          <a:spcPct val="100000"/>
                        </a:lnSpc>
                      </a:pPr>
                      <a:r>
                        <a:rPr lang="ru-RU" sz="800" dirty="0" smtClean="0">
                          <a:latin typeface="Proxima Nova Rg" pitchFamily="50" charset="0"/>
                        </a:rPr>
                        <a:t>Другие вопросы в области здравоохранения</a:t>
                      </a:r>
                      <a:endParaRPr lang="ru-RU" sz="80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568,4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768,5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759,4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nSpc>
                          <a:spcPct val="100000"/>
                        </a:lnSpc>
                      </a:pPr>
                      <a:r>
                        <a:rPr lang="ru-RU" sz="800" b="1" dirty="0" smtClean="0">
                          <a:latin typeface="Proxima Nova Rg" pitchFamily="50" charset="0"/>
                        </a:rPr>
                        <a:t>СОЦИАЛЬНАЯ ПОЛИТИКА</a:t>
                      </a:r>
                      <a:endParaRPr lang="ru-RU" sz="800" b="1"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15 049,8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15 573,3</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15 481,8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Пенсионное </a:t>
                      </a:r>
                      <a:r>
                        <a:rPr lang="ru-RU" sz="800" b="0" i="0" u="none" strike="noStrike" baseline="0" dirty="0">
                          <a:solidFill>
                            <a:srgbClr val="000000"/>
                          </a:solidFill>
                          <a:latin typeface="Proxima Nova Rg" pitchFamily="50" charset="0"/>
                        </a:rPr>
                        <a:t>обеспечение</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a:solidFill>
                            <a:srgbClr val="000000"/>
                          </a:solidFill>
                          <a:latin typeface="Proxima Nova Rg"/>
                        </a:rPr>
                        <a:t>103,7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100,8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smtClean="0">
                          <a:solidFill>
                            <a:srgbClr val="000000"/>
                          </a:solidFill>
                          <a:latin typeface="Proxima Nova Rg"/>
                        </a:rPr>
                        <a:t>100,7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Социальное </a:t>
                      </a:r>
                      <a:r>
                        <a:rPr lang="ru-RU" sz="800" b="0" i="0" u="none" strike="noStrike" baseline="0" dirty="0">
                          <a:solidFill>
                            <a:srgbClr val="000000"/>
                          </a:solidFill>
                          <a:latin typeface="Proxima Nova Rg" pitchFamily="50" charset="0"/>
                        </a:rPr>
                        <a:t>обслуживание населения</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1 814,8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a:t>
                      </a:r>
                      <a:r>
                        <a:rPr lang="ru-RU" sz="800" b="0" i="0" u="none" strike="noStrike" baseline="0" dirty="0" smtClean="0">
                          <a:solidFill>
                            <a:srgbClr val="000000"/>
                          </a:solidFill>
                          <a:latin typeface="Proxima Nova Rg"/>
                        </a:rPr>
                        <a:t> 157,7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2 156,0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Социальное </a:t>
                      </a:r>
                      <a:r>
                        <a:rPr lang="ru-RU" sz="800" b="0" i="0" u="none" strike="noStrike" baseline="0" dirty="0">
                          <a:solidFill>
                            <a:srgbClr val="000000"/>
                          </a:solidFill>
                          <a:latin typeface="Proxima Nova Rg" pitchFamily="50" charset="0"/>
                        </a:rPr>
                        <a:t>обеспечение населения</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10 042,4</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a:t>
                      </a:r>
                      <a:r>
                        <a:rPr lang="ru-RU" sz="800" b="0" i="0" u="none" strike="noStrike" baseline="0" dirty="0" smtClean="0">
                          <a:solidFill>
                            <a:srgbClr val="000000"/>
                          </a:solidFill>
                          <a:latin typeface="Proxima Nova Rg"/>
                        </a:rPr>
                        <a:t> 104,6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10 064,8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Охрана </a:t>
                      </a:r>
                      <a:r>
                        <a:rPr lang="ru-RU" sz="800" b="0" i="0" u="none" strike="noStrike" baseline="0" dirty="0">
                          <a:solidFill>
                            <a:srgbClr val="000000"/>
                          </a:solidFill>
                          <a:latin typeface="Proxima Nova Rg" pitchFamily="50" charset="0"/>
                        </a:rPr>
                        <a:t>семьи и детства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2 994,8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a:t>
                      </a:r>
                      <a:r>
                        <a:rPr lang="ru-RU" sz="800" b="0" i="0" u="none" strike="noStrike" baseline="0" dirty="0" smtClean="0">
                          <a:solidFill>
                            <a:srgbClr val="000000"/>
                          </a:solidFill>
                          <a:latin typeface="Proxima Nova Rg"/>
                        </a:rPr>
                        <a:t> 097,7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3 050,4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92045">
                <a:tc>
                  <a:txBody>
                    <a:bodyPr/>
                    <a:lstStyle/>
                    <a:p>
                      <a:pPr algn="just" fontAlgn="ctr"/>
                      <a:r>
                        <a:rPr lang="ru-RU" sz="800" b="0" i="0" u="none" strike="noStrike" baseline="0" dirty="0" smtClean="0">
                          <a:solidFill>
                            <a:srgbClr val="000000"/>
                          </a:solidFill>
                          <a:latin typeface="Proxima Nova Rg" pitchFamily="50" charset="0"/>
                        </a:rPr>
                        <a:t>    Другие </a:t>
                      </a:r>
                      <a:r>
                        <a:rPr lang="ru-RU" sz="800" b="0" i="0" u="none" strike="noStrike" baseline="0" dirty="0">
                          <a:solidFill>
                            <a:srgbClr val="000000"/>
                          </a:solidFill>
                          <a:latin typeface="Proxima Nova Rg" pitchFamily="50" charset="0"/>
                        </a:rPr>
                        <a:t>вопросы в области социальной политики</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94,1</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112,5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109,9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92045">
                <a:tc>
                  <a:txBody>
                    <a:bodyPr/>
                    <a:lstStyle/>
                    <a:p>
                      <a:pPr algn="just" fontAlgn="ctr"/>
                      <a:r>
                        <a:rPr lang="ru-RU" sz="800" b="1" i="0" u="none" strike="noStrike" baseline="0" dirty="0" smtClean="0">
                          <a:solidFill>
                            <a:srgbClr val="000000"/>
                          </a:solidFill>
                          <a:latin typeface="Proxima Nova Rg" pitchFamily="50" charset="0"/>
                        </a:rPr>
                        <a:t>    ФИЗИЧЕСКАЯ </a:t>
                      </a:r>
                      <a:r>
                        <a:rPr lang="ru-RU" sz="800" b="1" i="0" u="none" strike="noStrike" baseline="0" dirty="0">
                          <a:solidFill>
                            <a:srgbClr val="000000"/>
                          </a:solidFill>
                          <a:latin typeface="Proxima Nova Rg" pitchFamily="50" charset="0"/>
                        </a:rPr>
                        <a:t>КУЛЬТУРА И СПОРТ</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180,8</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299,9</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298,3</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Физическая </a:t>
                      </a:r>
                      <a:r>
                        <a:rPr lang="ru-RU" sz="800" b="0" i="0" u="none" strike="noStrike" baseline="0" dirty="0">
                          <a:solidFill>
                            <a:srgbClr val="000000"/>
                          </a:solidFill>
                          <a:latin typeface="Proxima Nova Rg" pitchFamily="50" charset="0"/>
                        </a:rPr>
                        <a:t>культура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60,6</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90,4</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88,9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3149">
                <a:tc>
                  <a:txBody>
                    <a:bodyPr/>
                    <a:lstStyle/>
                    <a:p>
                      <a:pPr algn="just" fontAlgn="ctr"/>
                      <a:r>
                        <a:rPr lang="ru-RU" sz="800" b="0" i="0" u="none" strike="noStrike" baseline="0" dirty="0" smtClean="0">
                          <a:solidFill>
                            <a:srgbClr val="000000"/>
                          </a:solidFill>
                          <a:latin typeface="Proxima Nova Rg" pitchFamily="50" charset="0"/>
                        </a:rPr>
                        <a:t>   Массовый </a:t>
                      </a:r>
                      <a:r>
                        <a:rPr lang="ru-RU" sz="800" b="0" i="0" u="none" strike="noStrike" baseline="0" dirty="0">
                          <a:solidFill>
                            <a:srgbClr val="000000"/>
                          </a:solidFill>
                          <a:latin typeface="Proxima Nova Rg" pitchFamily="50" charset="0"/>
                        </a:rPr>
                        <a:t>спорт</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33,9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92,8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92,8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0347">
                <a:tc>
                  <a:txBody>
                    <a:bodyPr/>
                    <a:lstStyle/>
                    <a:p>
                      <a:pPr algn="just" fontAlgn="ctr"/>
                      <a:r>
                        <a:rPr lang="ru-RU" sz="800" b="0" i="0" u="none" strike="noStrike" baseline="0" dirty="0" smtClean="0">
                          <a:solidFill>
                            <a:srgbClr val="000000"/>
                          </a:solidFill>
                          <a:latin typeface="Proxima Nova Rg" pitchFamily="50" charset="0"/>
                        </a:rPr>
                        <a:t>   Спорт </a:t>
                      </a:r>
                      <a:r>
                        <a:rPr lang="ru-RU" sz="800" b="0" i="0" u="none" strike="noStrike" baseline="0" dirty="0">
                          <a:solidFill>
                            <a:srgbClr val="000000"/>
                          </a:solidFill>
                          <a:latin typeface="Proxima Nova Rg" pitchFamily="50" charset="0"/>
                        </a:rPr>
                        <a:t>высших достижений</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76,6</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104,7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104,7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Другие </a:t>
                      </a:r>
                      <a:r>
                        <a:rPr lang="ru-RU" sz="800" b="0" i="0" u="none" strike="noStrike" baseline="0" dirty="0">
                          <a:solidFill>
                            <a:srgbClr val="000000"/>
                          </a:solidFill>
                          <a:latin typeface="Proxima Nova Rg" pitchFamily="50" charset="0"/>
                        </a:rPr>
                        <a:t>вопросы в области физической культуры и спорта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9,7</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12,0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smtClean="0">
                          <a:solidFill>
                            <a:srgbClr val="000000"/>
                          </a:solidFill>
                          <a:latin typeface="Proxima Nova Rg"/>
                        </a:rPr>
                        <a:t>11,9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1" i="0" u="none" strike="noStrike" baseline="0" dirty="0" smtClean="0">
                          <a:solidFill>
                            <a:srgbClr val="000000"/>
                          </a:solidFill>
                          <a:latin typeface="Proxima Nova Rg" pitchFamily="50" charset="0"/>
                        </a:rPr>
                        <a:t>   СРЕДСТВА </a:t>
                      </a:r>
                      <a:r>
                        <a:rPr lang="ru-RU" sz="800" b="1" i="0" u="none" strike="noStrike" baseline="0" dirty="0">
                          <a:solidFill>
                            <a:srgbClr val="000000"/>
                          </a:solidFill>
                          <a:latin typeface="Proxima Nova Rg" pitchFamily="50" charset="0"/>
                        </a:rPr>
                        <a:t>МАССОВОЙ ИНФОРМАЦИИ</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61,2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69,5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69,5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Телевидение </a:t>
                      </a:r>
                      <a:r>
                        <a:rPr lang="ru-RU" sz="800" b="0" i="0" u="none" strike="noStrike" baseline="0" dirty="0">
                          <a:solidFill>
                            <a:srgbClr val="000000"/>
                          </a:solidFill>
                          <a:latin typeface="Proxima Nova Rg" pitchFamily="50" charset="0"/>
                        </a:rPr>
                        <a:t>и радиовещание</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61,2</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52,0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52,0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baseline="0" dirty="0" smtClean="0">
                          <a:solidFill>
                            <a:srgbClr val="000000"/>
                          </a:solidFill>
                          <a:latin typeface="Proxima Nova Rg" pitchFamily="50" charset="0"/>
                        </a:rPr>
                        <a:t>   Периодическая </a:t>
                      </a:r>
                      <a:r>
                        <a:rPr lang="ru-RU" sz="800" b="0" i="0" u="none" strike="noStrike" baseline="0" dirty="0">
                          <a:solidFill>
                            <a:srgbClr val="000000"/>
                          </a:solidFill>
                          <a:latin typeface="Proxima Nova Rg" pitchFamily="50" charset="0"/>
                        </a:rPr>
                        <a:t>печать и издательства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ru-RU" sz="800" b="0" i="0" u="none" strike="noStrike" dirty="0" smtClean="0">
                          <a:solidFill>
                            <a:srgbClr val="000000"/>
                          </a:solidFill>
                          <a:latin typeface="Calibri"/>
                        </a:rPr>
                        <a:t>0,0</a:t>
                      </a:r>
                      <a:endParaRPr lang="ru-RU" sz="800" b="0" i="0" u="none" strike="noStrike" dirty="0">
                        <a:solidFill>
                          <a:srgbClr val="000000"/>
                        </a:solidFill>
                        <a:latin typeface="Calibri"/>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ru-RU" sz="800" b="0" i="0" u="none" strike="noStrike" dirty="0" smtClean="0">
                          <a:solidFill>
                            <a:srgbClr val="000000"/>
                          </a:solidFill>
                          <a:latin typeface="Calibri"/>
                        </a:rPr>
                        <a:t>17,0</a:t>
                      </a:r>
                      <a:endParaRPr lang="ru-RU" sz="800" b="0" i="0" u="none" strike="noStrike" dirty="0">
                        <a:solidFill>
                          <a:srgbClr val="000000"/>
                        </a:solidFill>
                        <a:latin typeface="Calibri"/>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ru-RU" sz="800" b="0" i="0" u="none" strike="noStrike" dirty="0" smtClean="0">
                          <a:solidFill>
                            <a:srgbClr val="000000"/>
                          </a:solidFill>
                          <a:latin typeface="Calibri"/>
                        </a:rPr>
                        <a:t>17,0</a:t>
                      </a:r>
                      <a:endParaRPr lang="ru-RU" sz="800" b="0" i="0" u="none" strike="noStrike" dirty="0">
                        <a:solidFill>
                          <a:srgbClr val="000000"/>
                        </a:solidFill>
                        <a:latin typeface="Calibri"/>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dirty="0" smtClean="0">
                          <a:solidFill>
                            <a:srgbClr val="000000"/>
                          </a:solidFill>
                          <a:latin typeface="Proxima Nova Rg" pitchFamily="50" charset="0"/>
                        </a:rPr>
                        <a:t>   Другие вопросы</a:t>
                      </a:r>
                      <a:r>
                        <a:rPr lang="ru-RU" sz="800" b="0" i="0" u="none" strike="noStrike" baseline="0" dirty="0" smtClean="0">
                          <a:solidFill>
                            <a:srgbClr val="000000"/>
                          </a:solidFill>
                          <a:latin typeface="Proxima Nova Rg" pitchFamily="50" charset="0"/>
                        </a:rPr>
                        <a:t> в области средств массовой информации</a:t>
                      </a:r>
                      <a:endParaRPr lang="ru-RU" sz="800" b="0" i="0" u="none" strike="noStrike" dirty="0">
                        <a:solidFill>
                          <a:srgbClr val="000000"/>
                        </a:solidFill>
                        <a:latin typeface="Proxima Nova Rg" pitchFamily="50" charset="0"/>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0,0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0,5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0,5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1" i="0" u="none" strike="noStrike" dirty="0" smtClean="0">
                          <a:solidFill>
                            <a:srgbClr val="000000"/>
                          </a:solidFill>
                          <a:latin typeface="Proxima Nova Rg" pitchFamily="50" charset="0"/>
                        </a:rPr>
                        <a:t>   ОБСЛУЖИВАНИЕ </a:t>
                      </a:r>
                      <a:r>
                        <a:rPr lang="ru-RU" sz="800" b="1" i="0" u="none" strike="noStrike" dirty="0">
                          <a:solidFill>
                            <a:srgbClr val="000000"/>
                          </a:solidFill>
                          <a:latin typeface="Proxima Nova Rg" pitchFamily="50" charset="0"/>
                        </a:rPr>
                        <a:t>ГОСУДАРСТВЕННОГО И МУНИЦИПАЛЬНОГО ДОЛГА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792,9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755,3</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752,5</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r>
                        <a:rPr lang="ru-RU" sz="800" b="0" i="0" u="none" strike="noStrike" dirty="0" smtClean="0">
                          <a:solidFill>
                            <a:srgbClr val="000000"/>
                          </a:solidFill>
                          <a:latin typeface="Proxima Nova Rg" pitchFamily="50" charset="0"/>
                        </a:rPr>
                        <a:t>   Обслуживание </a:t>
                      </a:r>
                      <a:r>
                        <a:rPr lang="ru-RU" sz="800" b="0" i="0" u="none" strike="noStrike" dirty="0">
                          <a:solidFill>
                            <a:srgbClr val="000000"/>
                          </a:solidFill>
                          <a:latin typeface="Proxima Nova Rg" pitchFamily="50" charset="0"/>
                        </a:rPr>
                        <a:t>государственного внутреннего и муниципального долга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792,9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755,3</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752,5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0903">
                <a:tc>
                  <a:txBody>
                    <a:bodyPr/>
                    <a:lstStyle/>
                    <a:p>
                      <a:pPr algn="just" fontAlgn="ctr"/>
                      <a:endParaRPr lang="ru-RU" sz="1100" b="0" i="0" u="none" strike="noStrike" dirty="0">
                        <a:solidFill>
                          <a:srgbClr val="000000"/>
                        </a:solidFill>
                        <a:latin typeface="Proxima Nova Rg" pitchFamily="50" charset="0"/>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142844" y="142852"/>
            <a:ext cx="8143900" cy="1292662"/>
          </a:xfrm>
          <a:prstGeom prst="rect">
            <a:avLst/>
          </a:prstGeom>
        </p:spPr>
        <p:txBody>
          <a:bodyPr wrap="square">
            <a:spAutoFit/>
          </a:bodyPr>
          <a:lstStyle/>
          <a:p>
            <a:r>
              <a:rPr lang="ru-RU" sz="2000" dirty="0" smtClean="0">
                <a:latin typeface="Proxima Nova Lt" pitchFamily="50" charset="0"/>
                <a:cs typeface="Angsana New" pitchFamily="18" charset="-34"/>
              </a:rPr>
              <a:t>Распределение бюджетных ассигнований областного бюджета по разделам и подразделам классификации расходов областного бюджета в 2017 - 2018 годы (млн. руб.) </a:t>
            </a:r>
          </a:p>
          <a:p>
            <a:endParaRPr lang="ru-RU" dirty="0" smtClean="0">
              <a:latin typeface="Segoe UI Light" pitchFamily="34" charset="0"/>
              <a:cs typeface="Angsana New" pitchFamily="18" charset="-34"/>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69</a:t>
            </a:fld>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Скругленный прямоугольник 24"/>
          <p:cNvSpPr/>
          <p:nvPr/>
        </p:nvSpPr>
        <p:spPr>
          <a:xfrm>
            <a:off x="6228183" y="3803181"/>
            <a:ext cx="2851717" cy="2737022"/>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9" name="Диаграмма 8"/>
          <p:cNvGraphicFramePr/>
          <p:nvPr>
            <p:extLst>
              <p:ext uri="{D42A27DB-BD31-4B8C-83A1-F6EECF244321}">
                <p14:modId xmlns:p14="http://schemas.microsoft.com/office/powerpoint/2010/main" val="3108776467"/>
              </p:ext>
            </p:extLst>
          </p:nvPr>
        </p:nvGraphicFramePr>
        <p:xfrm>
          <a:off x="6297547" y="4539718"/>
          <a:ext cx="2841180" cy="1835452"/>
        </p:xfrm>
        <a:graphic>
          <a:graphicData uri="http://schemas.openxmlformats.org/drawingml/2006/chart">
            <c:chart xmlns:c="http://schemas.openxmlformats.org/drawingml/2006/chart" xmlns:r="http://schemas.openxmlformats.org/officeDocument/2006/relationships" r:id="rId3"/>
          </a:graphicData>
        </a:graphic>
      </p:graphicFrame>
      <p:sp>
        <p:nvSpPr>
          <p:cNvPr id="5" name="Скругленный прямоугольник 4"/>
          <p:cNvSpPr/>
          <p:nvPr/>
        </p:nvSpPr>
        <p:spPr>
          <a:xfrm>
            <a:off x="6372200" y="929135"/>
            <a:ext cx="2640378" cy="2499865"/>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 name="Диаграмма 3"/>
          <p:cNvGraphicFramePr/>
          <p:nvPr>
            <p:extLst>
              <p:ext uri="{D42A27DB-BD31-4B8C-83A1-F6EECF244321}">
                <p14:modId xmlns:p14="http://schemas.microsoft.com/office/powerpoint/2010/main" val="2217894053"/>
              </p:ext>
            </p:extLst>
          </p:nvPr>
        </p:nvGraphicFramePr>
        <p:xfrm>
          <a:off x="6372200" y="1879757"/>
          <a:ext cx="2880320" cy="16433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Диаграмма 1"/>
          <p:cNvGraphicFramePr/>
          <p:nvPr>
            <p:extLst>
              <p:ext uri="{D42A27DB-BD31-4B8C-83A1-F6EECF244321}">
                <p14:modId xmlns:p14="http://schemas.microsoft.com/office/powerpoint/2010/main" val="649648846"/>
              </p:ext>
            </p:extLst>
          </p:nvPr>
        </p:nvGraphicFramePr>
        <p:xfrm>
          <a:off x="0" y="1397000"/>
          <a:ext cx="6588224" cy="2853537"/>
        </p:xfrm>
        <a:graphic>
          <a:graphicData uri="http://schemas.openxmlformats.org/drawingml/2006/chart">
            <c:chart xmlns:c="http://schemas.openxmlformats.org/drawingml/2006/chart" xmlns:r="http://schemas.openxmlformats.org/officeDocument/2006/relationships" r:id="rId5"/>
          </a:graphicData>
        </a:graphic>
      </p:graphicFrame>
      <p:sp>
        <p:nvSpPr>
          <p:cNvPr id="12" name="Прямоугольник 11"/>
          <p:cNvSpPr/>
          <p:nvPr/>
        </p:nvSpPr>
        <p:spPr>
          <a:xfrm>
            <a:off x="394802" y="343312"/>
            <a:ext cx="8379761" cy="461665"/>
          </a:xfrm>
          <a:prstGeom prst="rect">
            <a:avLst/>
          </a:prstGeom>
        </p:spPr>
        <p:txBody>
          <a:bodyPr wrap="square">
            <a:spAutoFit/>
          </a:bodyPr>
          <a:lstStyle/>
          <a:p>
            <a:pPr algn="ctr"/>
            <a:r>
              <a:rPr lang="ru-RU" sz="2400" b="1" dirty="0">
                <a:solidFill>
                  <a:schemeClr val="tx1"/>
                </a:solidFill>
                <a:latin typeface="Times New Roman" pitchFamily="18" charset="0"/>
                <a:cs typeface="Times New Roman" pitchFamily="18" charset="0"/>
              </a:rPr>
              <a:t>Динамика доходов областного бюджета в 2017-2018 годах</a:t>
            </a:r>
          </a:p>
        </p:txBody>
      </p:sp>
      <p:sp>
        <p:nvSpPr>
          <p:cNvPr id="29" name="Прямоугольник 28"/>
          <p:cNvSpPr/>
          <p:nvPr/>
        </p:nvSpPr>
        <p:spPr>
          <a:xfrm>
            <a:off x="6641640" y="1857364"/>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2018 год</a:t>
            </a:r>
            <a:endParaRPr lang="ru-RU" sz="1400" b="1" dirty="0">
              <a:solidFill>
                <a:schemeClr val="tx1"/>
              </a:solidFill>
            </a:endParaRPr>
          </a:p>
        </p:txBody>
      </p:sp>
      <p:sp>
        <p:nvSpPr>
          <p:cNvPr id="30" name="Прямоугольник 29"/>
          <p:cNvSpPr/>
          <p:nvPr/>
        </p:nvSpPr>
        <p:spPr>
          <a:xfrm>
            <a:off x="6641113" y="2535400"/>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2017 год</a:t>
            </a:r>
            <a:endParaRPr lang="ru-RU" sz="1400" b="1" dirty="0">
              <a:solidFill>
                <a:schemeClr val="tx1"/>
              </a:solidFill>
            </a:endParaRPr>
          </a:p>
        </p:txBody>
      </p:sp>
      <p:sp>
        <p:nvSpPr>
          <p:cNvPr id="20" name="Прямоугольник 19"/>
          <p:cNvSpPr/>
          <p:nvPr/>
        </p:nvSpPr>
        <p:spPr>
          <a:xfrm>
            <a:off x="6147049" y="3986683"/>
            <a:ext cx="2884759"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Безвозмездные поступления </a:t>
            </a:r>
          </a:p>
          <a:p>
            <a:pPr algn="ct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всего, млрд.рублей</a:t>
            </a:r>
          </a:p>
        </p:txBody>
      </p:sp>
      <p:sp>
        <p:nvSpPr>
          <p:cNvPr id="22" name="Прямоугольник 21"/>
          <p:cNvSpPr/>
          <p:nvPr/>
        </p:nvSpPr>
        <p:spPr>
          <a:xfrm>
            <a:off x="6607283" y="4637346"/>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2018 год</a:t>
            </a:r>
            <a:endParaRPr lang="ru-RU" sz="1400" b="1" dirty="0">
              <a:solidFill>
                <a:schemeClr val="tx1"/>
              </a:solidFill>
            </a:endParaRPr>
          </a:p>
        </p:txBody>
      </p:sp>
      <p:sp>
        <p:nvSpPr>
          <p:cNvPr id="24" name="Прямоугольник 23"/>
          <p:cNvSpPr/>
          <p:nvPr/>
        </p:nvSpPr>
        <p:spPr>
          <a:xfrm>
            <a:off x="6621154" y="5441551"/>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2017 год</a:t>
            </a:r>
            <a:endParaRPr lang="ru-RU" sz="1400" b="1" dirty="0">
              <a:solidFill>
                <a:schemeClr val="tx1"/>
              </a:solidFill>
            </a:endParaRPr>
          </a:p>
        </p:txBody>
      </p:sp>
      <p:sp>
        <p:nvSpPr>
          <p:cNvPr id="26" name="Прямоугольник 25"/>
          <p:cNvSpPr/>
          <p:nvPr/>
        </p:nvSpPr>
        <p:spPr>
          <a:xfrm>
            <a:off x="678645" y="964389"/>
            <a:ext cx="4786314" cy="642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smtClean="0">
                <a:ln w="1905"/>
                <a:solidFill>
                  <a:schemeClr val="tx1"/>
                </a:solidFill>
                <a:effectLst>
                  <a:innerShdw blurRad="69850" dist="43180" dir="5400000">
                    <a:srgbClr val="000000">
                      <a:alpha val="65000"/>
                    </a:srgbClr>
                  </a:innerShdw>
                </a:effectLst>
                <a:latin typeface="+mj-lt"/>
                <a:ea typeface="+mj-ea"/>
                <a:cs typeface="+mj-cs"/>
              </a:rPr>
              <a:t>Налоговые и неналоговые доходы по видам доходов, млрд.рублей</a:t>
            </a:r>
          </a:p>
        </p:txBody>
      </p:sp>
      <p:sp>
        <p:nvSpPr>
          <p:cNvPr id="28" name="Прямоугольник 27"/>
          <p:cNvSpPr/>
          <p:nvPr/>
        </p:nvSpPr>
        <p:spPr>
          <a:xfrm>
            <a:off x="779517" y="4061603"/>
            <a:ext cx="4685442"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smtClean="0">
                <a:ln w="1905"/>
                <a:solidFill>
                  <a:schemeClr val="tx1"/>
                </a:solidFill>
                <a:effectLst>
                  <a:innerShdw blurRad="69850" dist="43180" dir="5400000">
                    <a:srgbClr val="000000">
                      <a:alpha val="65000"/>
                    </a:srgbClr>
                  </a:innerShdw>
                </a:effectLst>
                <a:latin typeface="+mj-lt"/>
                <a:ea typeface="+mj-ea"/>
                <a:cs typeface="+mj-cs"/>
              </a:rPr>
              <a:t>Безвозмездные поступления по видам доходов, млрд.рублей</a:t>
            </a:r>
          </a:p>
        </p:txBody>
      </p:sp>
      <p:sp>
        <p:nvSpPr>
          <p:cNvPr id="14" name="Прямоугольник 13"/>
          <p:cNvSpPr/>
          <p:nvPr/>
        </p:nvSpPr>
        <p:spPr>
          <a:xfrm>
            <a:off x="6079505" y="1107265"/>
            <a:ext cx="300039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Налоговые и неналоговые </a:t>
            </a:r>
          </a:p>
          <a:p>
            <a:pPr algn="ct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доходы всего, млрд.рублей</a:t>
            </a:r>
          </a:p>
        </p:txBody>
      </p:sp>
      <p:graphicFrame>
        <p:nvGraphicFramePr>
          <p:cNvPr id="6" name="Диаграмма 5"/>
          <p:cNvGraphicFramePr/>
          <p:nvPr>
            <p:extLst>
              <p:ext uri="{D42A27DB-BD31-4B8C-83A1-F6EECF244321}">
                <p14:modId xmlns:p14="http://schemas.microsoft.com/office/powerpoint/2010/main" val="1116717325"/>
              </p:ext>
            </p:extLst>
          </p:nvPr>
        </p:nvGraphicFramePr>
        <p:xfrm>
          <a:off x="132184" y="4114264"/>
          <a:ext cx="6096000" cy="2487123"/>
        </p:xfrm>
        <a:graphic>
          <a:graphicData uri="http://schemas.openxmlformats.org/drawingml/2006/chart">
            <c:chart xmlns:c="http://schemas.openxmlformats.org/drawingml/2006/chart" xmlns:r="http://schemas.openxmlformats.org/officeDocument/2006/relationships" r:id="rId6"/>
          </a:graphicData>
        </a:graphic>
      </p:graphicFrame>
      <p:sp>
        <p:nvSpPr>
          <p:cNvPr id="23" name="Штриховая стрелка вправо 22"/>
          <p:cNvSpPr/>
          <p:nvPr/>
        </p:nvSpPr>
        <p:spPr>
          <a:xfrm>
            <a:off x="7624549" y="1732231"/>
            <a:ext cx="1191076" cy="536017"/>
          </a:xfrm>
          <a:prstGeom prst="striped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rgbClr val="C00000"/>
                </a:solidFill>
              </a:rPr>
              <a:t>+3,7%</a:t>
            </a:r>
            <a:endParaRPr lang="ru-RU" sz="1400" b="1" dirty="0">
              <a:solidFill>
                <a:srgbClr val="C00000"/>
              </a:solidFill>
            </a:endParaRPr>
          </a:p>
        </p:txBody>
      </p:sp>
      <p:sp>
        <p:nvSpPr>
          <p:cNvPr id="27" name="Штриховая стрелка вправо 26"/>
          <p:cNvSpPr/>
          <p:nvPr/>
        </p:nvSpPr>
        <p:spPr>
          <a:xfrm>
            <a:off x="7624549" y="4522200"/>
            <a:ext cx="1191076" cy="516043"/>
          </a:xfrm>
          <a:prstGeom prst="striped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rgbClr val="C00000"/>
                </a:solidFill>
              </a:rPr>
              <a:t>+29,4%</a:t>
            </a:r>
            <a:endParaRPr lang="ru-RU" sz="1400" b="1" dirty="0">
              <a:solidFill>
                <a:srgbClr val="C00000"/>
              </a:solidFill>
            </a:endParaRPr>
          </a:p>
        </p:txBody>
      </p:sp>
    </p:spTree>
    <p:extLst>
      <p:ext uri="{BB962C8B-B14F-4D97-AF65-F5344CB8AC3E}">
        <p14:creationId xmlns:p14="http://schemas.microsoft.com/office/powerpoint/2010/main" val="6562132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iskunova\Desktop\Новая папка\Новая папка\22 слайд.jpg"/>
          <p:cNvPicPr>
            <a:picLocks noChangeAspect="1" noChangeArrowheads="1"/>
          </p:cNvPicPr>
          <p:nvPr/>
        </p:nvPicPr>
        <p:blipFill>
          <a:blip r:embed="rId3" cstate="print"/>
          <a:srcRect/>
          <a:stretch>
            <a:fillRect/>
          </a:stretch>
        </p:blipFill>
        <p:spPr bwMode="auto">
          <a:xfrm>
            <a:off x="0" y="142852"/>
            <a:ext cx="9144000" cy="6465291"/>
          </a:xfrm>
          <a:prstGeom prst="rect">
            <a:avLst/>
          </a:prstGeom>
          <a:noFill/>
        </p:spPr>
      </p:pic>
      <p:graphicFrame>
        <p:nvGraphicFramePr>
          <p:cNvPr id="6" name="Содержимое 5"/>
          <p:cNvGraphicFramePr>
            <a:graphicFrameLocks noGrp="1"/>
          </p:cNvGraphicFramePr>
          <p:nvPr>
            <p:ph idx="1"/>
            <p:extLst>
              <p:ext uri="{D42A27DB-BD31-4B8C-83A1-F6EECF244321}">
                <p14:modId xmlns:p14="http://schemas.microsoft.com/office/powerpoint/2010/main" val="3713981185"/>
              </p:ext>
            </p:extLst>
          </p:nvPr>
        </p:nvGraphicFramePr>
        <p:xfrm>
          <a:off x="500034" y="1214422"/>
          <a:ext cx="8143932" cy="4664713"/>
        </p:xfrm>
        <a:graphic>
          <a:graphicData uri="http://schemas.openxmlformats.org/drawingml/2006/table">
            <a:tbl>
              <a:tblPr firstRow="1" bandRow="1">
                <a:tableStyleId>{2D5ABB26-0587-4C30-8999-92F81FD0307C}</a:tableStyleId>
              </a:tblPr>
              <a:tblGrid>
                <a:gridCol w="5311262"/>
                <a:gridCol w="796689"/>
                <a:gridCol w="1062251"/>
                <a:gridCol w="973730"/>
              </a:tblGrid>
              <a:tr h="434069">
                <a:tc>
                  <a:txBody>
                    <a:bodyPr/>
                    <a:lstStyle/>
                    <a:p>
                      <a:pPr>
                        <a:lnSpc>
                          <a:spcPct val="100000"/>
                        </a:lnSpc>
                      </a:pPr>
                      <a:r>
                        <a:rPr lang="ru-RU" sz="800" dirty="0" smtClean="0">
                          <a:solidFill>
                            <a:srgbClr val="FF33CC"/>
                          </a:solidFill>
                          <a:latin typeface="Proxima Nova Rg" pitchFamily="50" charset="0"/>
                        </a:rPr>
                        <a:t>Наименование раздела подраздела</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Факт</a:t>
                      </a:r>
                      <a:r>
                        <a:rPr lang="ru-RU" sz="800" kern="1200" baseline="0" dirty="0" smtClean="0">
                          <a:solidFill>
                            <a:srgbClr val="FF33CC"/>
                          </a:solidFill>
                          <a:latin typeface="Proxima Nova Rg" pitchFamily="50" charset="0"/>
                        </a:rPr>
                        <a:t> </a:t>
                      </a:r>
                      <a:r>
                        <a:rPr lang="ru-RU" sz="800" kern="1200" dirty="0" smtClean="0">
                          <a:solidFill>
                            <a:srgbClr val="FF33CC"/>
                          </a:solidFill>
                          <a:latin typeface="Proxima Nova Rg" pitchFamily="50" charset="0"/>
                        </a:rPr>
                        <a:t>2017 </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kern="1200" dirty="0" smtClean="0">
                          <a:solidFill>
                            <a:srgbClr val="FF33CC"/>
                          </a:solidFill>
                          <a:latin typeface="Proxima Nova Rg" pitchFamily="50" charset="0"/>
                        </a:rPr>
                        <a:t>План 2018</a:t>
                      </a:r>
                      <a:endParaRPr lang="ru-RU" sz="800" b="1" kern="1200" dirty="0" smtClean="0">
                        <a:solidFill>
                          <a:srgbClr val="FF33CC"/>
                        </a:solidFill>
                        <a:latin typeface="Proxima Nova Rg" pitchFamily="50" charset="0"/>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0000"/>
                        </a:lnSpc>
                      </a:pPr>
                      <a:r>
                        <a:rPr lang="ru-RU" sz="800" dirty="0" smtClean="0">
                          <a:solidFill>
                            <a:srgbClr val="FF33CC"/>
                          </a:solidFill>
                          <a:latin typeface="Proxima Nova Rg" pitchFamily="50" charset="0"/>
                        </a:rPr>
                        <a:t>Факт</a:t>
                      </a:r>
                      <a:r>
                        <a:rPr lang="ru-RU" sz="800" baseline="0" dirty="0" smtClean="0">
                          <a:solidFill>
                            <a:srgbClr val="FF33CC"/>
                          </a:solidFill>
                          <a:latin typeface="Proxima Nova Rg" pitchFamily="50" charset="0"/>
                        </a:rPr>
                        <a:t> </a:t>
                      </a:r>
                      <a:r>
                        <a:rPr lang="ru-RU" sz="800" dirty="0" smtClean="0">
                          <a:solidFill>
                            <a:srgbClr val="FF33CC"/>
                          </a:solidFill>
                          <a:latin typeface="Proxima Nova Rg" pitchFamily="50" charset="0"/>
                        </a:rPr>
                        <a:t>2018</a:t>
                      </a:r>
                      <a:endParaRPr lang="ru-RU" sz="800" dirty="0">
                        <a:solidFill>
                          <a:srgbClr val="FF33CC"/>
                        </a:solidFill>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40838">
                <a:tc>
                  <a:txBody>
                    <a:bodyPr/>
                    <a:lstStyle/>
                    <a:p>
                      <a:pPr algn="just" fontAlgn="ctr"/>
                      <a:r>
                        <a:rPr lang="ru-RU" sz="800" b="1" i="0" u="none" strike="noStrike" dirty="0" smtClean="0">
                          <a:solidFill>
                            <a:srgbClr val="000000"/>
                          </a:solidFill>
                          <a:latin typeface="Proxima Nova Rg" pitchFamily="50" charset="0"/>
                        </a:rPr>
                        <a:t>МЕЖБЮДЖЕТНЫЕ </a:t>
                      </a:r>
                      <a:r>
                        <a:rPr lang="ru-RU" sz="800" b="1" i="0" u="none" strike="noStrike" dirty="0">
                          <a:solidFill>
                            <a:srgbClr val="000000"/>
                          </a:solidFill>
                          <a:latin typeface="Proxima Nova Rg" pitchFamily="50" charset="0"/>
                        </a:rPr>
                        <a:t>ТРАНСФЕРТЫ ОБЩЕГО ХАРАКТЕРА БЮДЖЕТАМ </a:t>
                      </a:r>
                      <a:r>
                        <a:rPr lang="ru-RU" sz="800" b="1" i="0" u="none" strike="noStrike" dirty="0" smtClean="0">
                          <a:solidFill>
                            <a:srgbClr val="000000"/>
                          </a:solidFill>
                          <a:latin typeface="Proxima Nova Rg" pitchFamily="50" charset="0"/>
                        </a:rPr>
                        <a:t>     БЮДЖЕТНОЙ </a:t>
                      </a:r>
                      <a:r>
                        <a:rPr lang="ru-RU" sz="800" b="1" i="0" u="none" strike="noStrike" dirty="0">
                          <a:solidFill>
                            <a:srgbClr val="000000"/>
                          </a:solidFill>
                          <a:latin typeface="Proxima Nova Rg" pitchFamily="50" charset="0"/>
                        </a:rPr>
                        <a:t>СИСТЕМЫ РОССИЙСКОЙ ФЕДЕРАЦИИ</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4 087,5</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7 412,4</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7 410,8</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25551">
                <a:tc>
                  <a:txBody>
                    <a:bodyPr/>
                    <a:lstStyle/>
                    <a:p>
                      <a:pPr algn="just" fontAlgn="ctr"/>
                      <a:r>
                        <a:rPr lang="ru-RU" sz="800" b="0" i="0" u="none" strike="noStrike" dirty="0" smtClean="0">
                          <a:solidFill>
                            <a:srgbClr val="000000"/>
                          </a:solidFill>
                          <a:latin typeface="Proxima Nova Rg" pitchFamily="50" charset="0"/>
                        </a:rPr>
                        <a:t>   Дотации </a:t>
                      </a:r>
                      <a:r>
                        <a:rPr lang="ru-RU" sz="800" b="0" i="0" u="none" strike="noStrike" dirty="0">
                          <a:solidFill>
                            <a:srgbClr val="000000"/>
                          </a:solidFill>
                          <a:latin typeface="Proxima Nova Rg" pitchFamily="50" charset="0"/>
                        </a:rPr>
                        <a:t>на выравнивание бюджетной обеспеченности субъектов Российской Федерации и муниципальных образований</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460,6</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511,7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510,6</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6225">
                <a:tc>
                  <a:txBody>
                    <a:bodyPr/>
                    <a:lstStyle/>
                    <a:p>
                      <a:pPr algn="just" fontAlgn="ctr"/>
                      <a:r>
                        <a:rPr lang="ru-RU" sz="800" b="0" i="0" u="none" strike="noStrike" dirty="0" smtClean="0">
                          <a:solidFill>
                            <a:srgbClr val="000000"/>
                          </a:solidFill>
                          <a:latin typeface="Proxima Nova Rg" pitchFamily="50" charset="0"/>
                        </a:rPr>
                        <a:t>   Иные </a:t>
                      </a:r>
                      <a:r>
                        <a:rPr lang="ru-RU" sz="800" b="0" i="0" u="none" strike="noStrike" dirty="0">
                          <a:solidFill>
                            <a:srgbClr val="000000"/>
                          </a:solidFill>
                          <a:latin typeface="Proxima Nova Rg" pitchFamily="50" charset="0"/>
                        </a:rPr>
                        <a:t>дотации</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a:solidFill>
                            <a:srgbClr val="000000"/>
                          </a:solidFill>
                          <a:latin typeface="Proxima Nova Rg"/>
                        </a:rPr>
                        <a:t>3 626,9</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5 536,8</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smtClean="0">
                          <a:solidFill>
                            <a:srgbClr val="000000"/>
                          </a:solidFill>
                          <a:latin typeface="Proxima Nova Rg"/>
                        </a:rPr>
                        <a:t>5 536,5</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6225">
                <a:tc>
                  <a:txBody>
                    <a:bodyPr/>
                    <a:lstStyle/>
                    <a:p>
                      <a:pPr algn="just" fontAlgn="ctr"/>
                      <a:r>
                        <a:rPr lang="ru-RU" sz="800" b="0" i="0" u="none" strike="noStrike" dirty="0" smtClean="0">
                          <a:solidFill>
                            <a:srgbClr val="000000"/>
                          </a:solidFill>
                          <a:latin typeface="Proxima Nova Rg" pitchFamily="50" charset="0"/>
                        </a:rPr>
                        <a:t>   Прочие </a:t>
                      </a:r>
                      <a:r>
                        <a:rPr lang="ru-RU" sz="800" b="0" i="0" u="none" strike="noStrike" dirty="0">
                          <a:solidFill>
                            <a:srgbClr val="000000"/>
                          </a:solidFill>
                          <a:latin typeface="Proxima Nova Rg" pitchFamily="50" charset="0"/>
                        </a:rPr>
                        <a:t>межбюджетные трансферты общего характера</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0,0</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a:t>
                      </a:r>
                      <a:r>
                        <a:rPr lang="ru-RU" sz="800" b="0" i="0" u="none" strike="noStrike" baseline="0" dirty="0" smtClean="0">
                          <a:solidFill>
                            <a:srgbClr val="000000"/>
                          </a:solidFill>
                          <a:latin typeface="Proxima Nova Rg"/>
                        </a:rPr>
                        <a:t> 363,9</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0" i="0" u="none" strike="noStrike" dirty="0" smtClean="0">
                          <a:solidFill>
                            <a:srgbClr val="000000"/>
                          </a:solidFill>
                          <a:latin typeface="Proxima Nova Rg"/>
                        </a:rPr>
                        <a:t>1 363,7</a:t>
                      </a:r>
                      <a:endParaRPr lang="ru-RU" sz="800" b="0"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6225">
                <a:tc>
                  <a:txBody>
                    <a:bodyPr/>
                    <a:lstStyle/>
                    <a:p>
                      <a:pPr algn="just" fontAlgn="ctr"/>
                      <a:r>
                        <a:rPr lang="ru-RU" sz="800" b="1" i="0" u="none" strike="noStrike" dirty="0" smtClean="0">
                          <a:solidFill>
                            <a:srgbClr val="000000"/>
                          </a:solidFill>
                          <a:latin typeface="Proxima Nova Rg" pitchFamily="50" charset="0"/>
                        </a:rPr>
                        <a:t>   Всего</a:t>
                      </a:r>
                      <a:endParaRPr lang="ru-RU" sz="800" b="1" i="0" u="none" strike="noStrike" dirty="0">
                        <a:solidFill>
                          <a:srgbClr val="000000"/>
                        </a:solidFill>
                        <a:latin typeface="Proxima Nova Rg" pitchFamily="50" charset="0"/>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a:solidFill>
                            <a:srgbClr val="000000"/>
                          </a:solidFill>
                          <a:latin typeface="Proxima Nova Rg"/>
                        </a:rPr>
                        <a:t>46 234,3</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54 397,0</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rtl="0" fontAlgn="t"/>
                      <a:r>
                        <a:rPr lang="ru-RU" sz="800" b="1" i="0" u="none" strike="noStrike" dirty="0" smtClean="0">
                          <a:solidFill>
                            <a:srgbClr val="000000"/>
                          </a:solidFill>
                          <a:latin typeface="Proxima Nova Rg"/>
                        </a:rPr>
                        <a:t>53 683,4</a:t>
                      </a:r>
                      <a:endParaRPr lang="ru-RU" sz="800" b="1" i="0" u="none" strike="noStrike" dirty="0">
                        <a:solidFill>
                          <a:srgbClr val="000000"/>
                        </a:solidFill>
                        <a:latin typeface="Proxima Nova Rg"/>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714336">
                <a:tc>
                  <a:txBody>
                    <a:bodyPr/>
                    <a:lstStyle/>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endParaRPr lang="ru-RU" sz="800" b="1" i="0" u="none" strike="noStrike" dirty="0" smtClean="0">
                        <a:solidFill>
                          <a:srgbClr val="000000"/>
                        </a:solidFill>
                        <a:latin typeface="Proxima Nova Rg" pitchFamily="50" charset="0"/>
                      </a:endParaRPr>
                    </a:p>
                    <a:p>
                      <a:pPr algn="just" fontAlgn="ctr"/>
                      <a:r>
                        <a:rPr lang="ru-RU" sz="1100" b="1" i="0" u="none" strike="noStrike" dirty="0" smtClean="0">
                          <a:solidFill>
                            <a:srgbClr val="000000"/>
                          </a:solidFill>
                          <a:latin typeface="Proxima Nova Rg" pitchFamily="50" charset="0"/>
                        </a:rPr>
                        <a:t>* </a:t>
                      </a:r>
                      <a:r>
                        <a:rPr lang="ru-RU" sz="800" b="1" i="0" u="none" strike="noStrike" dirty="0" smtClean="0">
                          <a:solidFill>
                            <a:srgbClr val="000000"/>
                          </a:solidFill>
                          <a:latin typeface="Proxima Nova Rg" pitchFamily="50" charset="0"/>
                        </a:rPr>
                        <a:t>С учётом федеральных средств</a:t>
                      </a:r>
                      <a:endParaRPr lang="ru-RU" sz="1100" b="1" i="0" u="none" strike="noStrike" dirty="0">
                        <a:solidFill>
                          <a:srgbClr val="000000"/>
                        </a:solidFill>
                        <a:latin typeface="Proxima Nova Rg" pitchFamily="50" charset="0"/>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00000"/>
                        </a:lnSpc>
                      </a:pPr>
                      <a:endParaRPr lang="ru-RU" sz="800" b="0" dirty="0">
                        <a:latin typeface="Proxima Nova Rg" pitchFamily="50"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ru-RU" sz="800" b="0" i="0" u="none" strike="noStrike" dirty="0">
                        <a:solidFill>
                          <a:srgbClr val="000000"/>
                        </a:solidFill>
                        <a:latin typeface="Proxima Nova Rg" pitchFamily="50" charset="0"/>
                      </a:endParaRPr>
                    </a:p>
                  </a:txBody>
                  <a:tcPr marL="7620" marR="7620" marT="762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142844" y="142852"/>
            <a:ext cx="8143900" cy="1292662"/>
          </a:xfrm>
          <a:prstGeom prst="rect">
            <a:avLst/>
          </a:prstGeom>
        </p:spPr>
        <p:txBody>
          <a:bodyPr wrap="square">
            <a:spAutoFit/>
          </a:bodyPr>
          <a:lstStyle/>
          <a:p>
            <a:r>
              <a:rPr lang="ru-RU" sz="2000" dirty="0" smtClean="0">
                <a:latin typeface="Proxima Nova Lt" pitchFamily="50" charset="0"/>
                <a:cs typeface="Angsana New" pitchFamily="18" charset="-34"/>
              </a:rPr>
              <a:t>Распределение бюджетных ассигнований областного бюджета по разделам и подразделам классификации расходов областного бюджета в 2017 - 2018 годы (млн. руб.) </a:t>
            </a:r>
          </a:p>
          <a:p>
            <a:endParaRPr lang="ru-RU" dirty="0" smtClean="0">
              <a:latin typeface="Segoe UI Light" pitchFamily="34" charset="0"/>
              <a:cs typeface="Angsana New" pitchFamily="18" charset="-34"/>
            </a:endParaRPr>
          </a:p>
        </p:txBody>
      </p:sp>
      <p:sp>
        <p:nvSpPr>
          <p:cNvPr id="7" name="Номер слайда 6"/>
          <p:cNvSpPr>
            <a:spLocks noGrp="1"/>
          </p:cNvSpPr>
          <p:nvPr>
            <p:ph type="sldNum" sz="quarter" idx="12"/>
          </p:nvPr>
        </p:nvSpPr>
        <p:spPr/>
        <p:txBody>
          <a:bodyPr/>
          <a:lstStyle/>
          <a:p>
            <a:fld id="{34AAB390-896A-4703-BE4C-2EDB5FA2DF14}" type="slidenum">
              <a:rPr lang="ru-RU" smtClean="0"/>
              <a:pPr/>
              <a:t>70</a:t>
            </a:fld>
            <a:endParaRPr lang="ru-RU"/>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iskunova\Desktop\Новая папка\Новая папка\29 слайд.jpg"/>
          <p:cNvPicPr>
            <a:picLocks noChangeAspect="1" noChangeArrowheads="1"/>
          </p:cNvPicPr>
          <p:nvPr/>
        </p:nvPicPr>
        <p:blipFill>
          <a:blip r:embed="rId3" cstate="print"/>
          <a:srcRect/>
          <a:stretch>
            <a:fillRect/>
          </a:stretch>
        </p:blipFill>
        <p:spPr bwMode="auto">
          <a:xfrm>
            <a:off x="0" y="285728"/>
            <a:ext cx="9143999" cy="6858000"/>
          </a:xfrm>
          <a:prstGeom prst="rect">
            <a:avLst/>
          </a:prstGeom>
          <a:noFill/>
        </p:spPr>
      </p:pic>
      <p:sp>
        <p:nvSpPr>
          <p:cNvPr id="5" name="Прямоугольник 4"/>
          <p:cNvSpPr/>
          <p:nvPr/>
        </p:nvSpPr>
        <p:spPr>
          <a:xfrm>
            <a:off x="214282" y="428604"/>
            <a:ext cx="7429552" cy="984885"/>
          </a:xfrm>
          <a:prstGeom prst="rect">
            <a:avLst/>
          </a:prstGeom>
        </p:spPr>
        <p:txBody>
          <a:bodyPr wrap="square">
            <a:spAutoFit/>
          </a:bodyPr>
          <a:lstStyle/>
          <a:p>
            <a:r>
              <a:rPr lang="ru-RU" sz="2000" dirty="0" smtClean="0">
                <a:latin typeface="Proxima Nova Lt" pitchFamily="50" charset="0"/>
                <a:cs typeface="Angsana New" pitchFamily="18" charset="-34"/>
              </a:rPr>
              <a:t>Распределение бюджетных ассигнований областного бюджета в разрезе видов расходов за 2017 - 2018 годы</a:t>
            </a:r>
          </a:p>
          <a:p>
            <a:endParaRPr lang="ru-RU" dirty="0" smtClean="0">
              <a:latin typeface="Segoe UI Light" pitchFamily="34" charset="0"/>
              <a:cs typeface="Angsana New" pitchFamily="18" charset="-34"/>
            </a:endParaRPr>
          </a:p>
        </p:txBody>
      </p:sp>
      <p:graphicFrame>
        <p:nvGraphicFramePr>
          <p:cNvPr id="6" name="Содержимое 5"/>
          <p:cNvGraphicFramePr>
            <a:graphicFrameLocks/>
          </p:cNvGraphicFramePr>
          <p:nvPr>
            <p:extLst>
              <p:ext uri="{D42A27DB-BD31-4B8C-83A1-F6EECF244321}">
                <p14:modId xmlns:p14="http://schemas.microsoft.com/office/powerpoint/2010/main" val="445018927"/>
              </p:ext>
            </p:extLst>
          </p:nvPr>
        </p:nvGraphicFramePr>
        <p:xfrm>
          <a:off x="642908" y="2016399"/>
          <a:ext cx="7858182" cy="3628590"/>
        </p:xfrm>
        <a:graphic>
          <a:graphicData uri="http://schemas.openxmlformats.org/drawingml/2006/table">
            <a:tbl>
              <a:tblPr firstRow="1" bandRow="1">
                <a:tableStyleId>{2D5ABB26-0587-4C30-8999-92F81FD0307C}</a:tableStyleId>
              </a:tblPr>
              <a:tblGrid>
                <a:gridCol w="4514276"/>
                <a:gridCol w="1036282"/>
                <a:gridCol w="1042154"/>
                <a:gridCol w="1265470"/>
              </a:tblGrid>
              <a:tr h="455978">
                <a:tc>
                  <a:txBody>
                    <a:bodyPr/>
                    <a:lstStyle/>
                    <a:p>
                      <a:pPr>
                        <a:lnSpc>
                          <a:spcPct val="100000"/>
                        </a:lnSpc>
                      </a:pPr>
                      <a:r>
                        <a:rPr lang="ru-RU" sz="1000" dirty="0" smtClean="0">
                          <a:solidFill>
                            <a:srgbClr val="FF33CC"/>
                          </a:solidFill>
                          <a:latin typeface="Proxima Nova Rg" pitchFamily="50" charset="0"/>
                        </a:rPr>
                        <a:t>Наименование видов расходов</a:t>
                      </a:r>
                    </a:p>
                  </a:txBody>
                  <a:tcPr/>
                </a:tc>
                <a:tc>
                  <a:txBody>
                    <a:bodyPr/>
                    <a:lstStyle/>
                    <a:p>
                      <a:pPr algn="ctr">
                        <a:lnSpc>
                          <a:spcPct val="100000"/>
                        </a:lnSpc>
                      </a:pPr>
                      <a:r>
                        <a:rPr lang="ru-RU" sz="1000" kern="1200" dirty="0" smtClean="0">
                          <a:solidFill>
                            <a:srgbClr val="FF33CC"/>
                          </a:solidFill>
                          <a:latin typeface="Proxima Nova Rg" pitchFamily="50" charset="0"/>
                        </a:rPr>
                        <a:t>Факт</a:t>
                      </a:r>
                      <a:r>
                        <a:rPr lang="ru-RU" sz="1000" kern="1200" baseline="0" dirty="0" smtClean="0">
                          <a:solidFill>
                            <a:srgbClr val="FF33CC"/>
                          </a:solidFill>
                          <a:latin typeface="Proxima Nova Rg" pitchFamily="50" charset="0"/>
                        </a:rPr>
                        <a:t> 2017</a:t>
                      </a:r>
                      <a:endParaRPr lang="ru-RU" sz="1000" b="1" kern="1200" dirty="0" smtClean="0">
                        <a:solidFill>
                          <a:srgbClr val="FF33CC"/>
                        </a:solidFill>
                        <a:latin typeface="Proxima Nova Rg" pitchFamily="50" charset="0"/>
                        <a:ea typeface="+mn-ea"/>
                        <a:cs typeface="+mn-cs"/>
                      </a:endParaRPr>
                    </a:p>
                  </a:txBody>
                  <a:tcPr/>
                </a:tc>
                <a:tc>
                  <a:txBody>
                    <a:bodyPr/>
                    <a:lstStyle/>
                    <a:p>
                      <a:pPr algn="ctr">
                        <a:lnSpc>
                          <a:spcPct val="100000"/>
                        </a:lnSpc>
                      </a:pPr>
                      <a:r>
                        <a:rPr lang="ru-RU" sz="1000" dirty="0" smtClean="0">
                          <a:solidFill>
                            <a:srgbClr val="FF33CC"/>
                          </a:solidFill>
                          <a:latin typeface="Proxima Nova Rg" pitchFamily="50" charset="0"/>
                        </a:rPr>
                        <a:t>План 2018</a:t>
                      </a:r>
                      <a:endParaRPr lang="ru-RU" sz="1000" dirty="0">
                        <a:solidFill>
                          <a:srgbClr val="FF33CC"/>
                        </a:solidFill>
                        <a:latin typeface="Proxima Nova Rg" pitchFamily="50"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rgbClr val="FF33CC"/>
                          </a:solidFill>
                          <a:latin typeface="Proxima Nova Rg" pitchFamily="50" charset="0"/>
                        </a:rPr>
                        <a:t>             Факт 2018</a:t>
                      </a:r>
                    </a:p>
                  </a:txBody>
                  <a:tcPr/>
                </a:tc>
              </a:tr>
              <a:tr h="673815">
                <a:tc>
                  <a:txBody>
                    <a:bodyPr/>
                    <a:lstStyle/>
                    <a:p>
                      <a:pPr>
                        <a:lnSpc>
                          <a:spcPct val="100000"/>
                        </a:lnSpc>
                      </a:pPr>
                      <a:r>
                        <a:rPr lang="ru-RU" sz="800" dirty="0" smtClean="0">
                          <a:latin typeface="Proxima Nova Rg" pitchFamily="50" charset="0"/>
                        </a:rPr>
                        <a:t>Расходы на выпоту персоналу в целях обеспечения выполнима функций государственными (муниципальными) органами, казенными учреждениями, органами управления государственными внебюджетными фондами</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2 558,9</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2 887,1</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2 866,9</a:t>
                      </a:r>
                      <a:endParaRPr lang="ru-RU" sz="1000" dirty="0">
                        <a:solidFill>
                          <a:srgbClr val="000000"/>
                        </a:solidFill>
                        <a:latin typeface="Proxima Nova Rg" pitchFamily="50" charset="0"/>
                        <a:ea typeface="Courier New"/>
                        <a:cs typeface="Times New Roman"/>
                      </a:endParaRPr>
                    </a:p>
                  </a:txBody>
                  <a:tcPr marL="6350" marR="6350" marT="0" marB="0" anchor="ctr"/>
                </a:tc>
              </a:tr>
              <a:tr h="358910">
                <a:tc>
                  <a:txBody>
                    <a:bodyPr/>
                    <a:lstStyle/>
                    <a:p>
                      <a:pPr>
                        <a:lnSpc>
                          <a:spcPct val="100000"/>
                        </a:lnSpc>
                      </a:pPr>
                      <a:r>
                        <a:rPr lang="ru-RU" sz="800" dirty="0" smtClean="0">
                          <a:latin typeface="Proxima Nova Rg" pitchFamily="50" charset="0"/>
                        </a:rPr>
                        <a:t>Закупка товаров, работ и услуг для обеспечения государственных</a:t>
                      </a:r>
                      <a:br>
                        <a:rPr lang="ru-RU" sz="800" dirty="0" smtClean="0">
                          <a:latin typeface="Proxima Nova Rg" pitchFamily="50" charset="0"/>
                        </a:rPr>
                      </a:br>
                      <a:r>
                        <a:rPr lang="ru-RU" sz="800" dirty="0" smtClean="0">
                          <a:latin typeface="Proxima Nova Rg" pitchFamily="50" charset="0"/>
                        </a:rPr>
                        <a:t>(муниципальных) нужд</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3 406,0</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4 366,0</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4 199,1</a:t>
                      </a:r>
                      <a:endParaRPr lang="ru-RU" sz="1000" dirty="0">
                        <a:solidFill>
                          <a:srgbClr val="000000"/>
                        </a:solidFill>
                        <a:latin typeface="Proxima Nova Rg" pitchFamily="50" charset="0"/>
                        <a:ea typeface="Courier New"/>
                        <a:cs typeface="Times New Roman"/>
                      </a:endParaRPr>
                    </a:p>
                  </a:txBody>
                  <a:tcPr marL="6350" marR="6350" marT="0" marB="0" anchor="ctr"/>
                </a:tc>
              </a:tr>
              <a:tr h="2744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Социальное обеспечение и иные выплаты населению</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12 362,1</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12 599,4</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12 526,5</a:t>
                      </a:r>
                      <a:endParaRPr lang="ru-RU" sz="1000" dirty="0">
                        <a:solidFill>
                          <a:srgbClr val="000000"/>
                        </a:solidFill>
                        <a:latin typeface="Proxima Nova Rg" pitchFamily="50" charset="0"/>
                        <a:ea typeface="Courier New"/>
                        <a:cs typeface="Times New Roman"/>
                      </a:endParaRPr>
                    </a:p>
                  </a:txBody>
                  <a:tcPr marL="6350" marR="6350" marT="0" marB="0" anchor="ctr"/>
                </a:tc>
              </a:tr>
              <a:tr h="393826">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ru-RU" sz="800" kern="1200" dirty="0" smtClean="0">
                          <a:latin typeface="Proxima Nova Rg" pitchFamily="50" charset="0"/>
                        </a:rPr>
                        <a:t>Капитальные вложения в объекты государственной (муниципальной) собственности</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1 450,1</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847,2</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718,8</a:t>
                      </a:r>
                      <a:endParaRPr lang="ru-RU" sz="1000" dirty="0">
                        <a:solidFill>
                          <a:srgbClr val="000000"/>
                        </a:solidFill>
                        <a:latin typeface="Proxima Nova Rg" pitchFamily="50" charset="0"/>
                        <a:ea typeface="Courier New"/>
                        <a:cs typeface="Times New Roman"/>
                      </a:endParaRPr>
                    </a:p>
                  </a:txBody>
                  <a:tcPr marL="6350" marR="6350" marT="0" marB="0" anchor="ctr"/>
                </a:tc>
              </a:tr>
              <a:tr h="2283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latin typeface="Proxima Nova Rg" pitchFamily="50" charset="0"/>
                        </a:rPr>
                        <a:t>Межбюджетные трансферты</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14 522,9</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19 560,0</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19 337,8</a:t>
                      </a:r>
                      <a:endParaRPr lang="ru-RU" sz="1000" dirty="0">
                        <a:solidFill>
                          <a:srgbClr val="000000"/>
                        </a:solidFill>
                        <a:latin typeface="Proxima Nova Rg" pitchFamily="50" charset="0"/>
                        <a:ea typeface="Courier New"/>
                        <a:cs typeface="Times New Roman"/>
                      </a:endParaRPr>
                    </a:p>
                  </a:txBody>
                  <a:tcPr marL="6350" marR="6350" marT="0" marB="0" anchor="ctr"/>
                </a:tc>
              </a:tr>
              <a:tr h="3570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latin typeface="Proxima Nova Rg" pitchFamily="50" charset="0"/>
                        </a:rPr>
                        <a:t>Предоставление субсидии бюджетным, автономным учреждениям и иным некоммерческим организациям</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6 737,4</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9 118,1</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9 102,9</a:t>
                      </a:r>
                      <a:endParaRPr lang="ru-RU" sz="1000" dirty="0">
                        <a:solidFill>
                          <a:srgbClr val="000000"/>
                        </a:solidFill>
                        <a:latin typeface="Proxima Nova Rg" pitchFamily="50" charset="0"/>
                        <a:ea typeface="Courier New"/>
                        <a:cs typeface="Times New Roman"/>
                      </a:endParaRPr>
                    </a:p>
                  </a:txBody>
                  <a:tcPr marL="6350" marR="6350" marT="0" marB="0" anchor="ctr"/>
                </a:tc>
              </a:tr>
              <a:tr h="3191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kern="1200" dirty="0" smtClean="0">
                          <a:latin typeface="Proxima Nova Rg" pitchFamily="50" charset="0"/>
                        </a:rPr>
                        <a:t>Обслуживание государственного (муниципального) долга</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792,9</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755,3</a:t>
                      </a:r>
                      <a:endParaRPr lang="ru-RU" sz="1000" dirty="0">
                        <a:solidFill>
                          <a:srgbClr val="000000"/>
                        </a:solidFill>
                        <a:latin typeface="Proxima Nova Rg" pitchFamily="50" charset="0"/>
                        <a:ea typeface="Courier New"/>
                        <a:cs typeface="Times New Roman"/>
                      </a:endParaRPr>
                    </a:p>
                  </a:txBody>
                  <a:tcPr marL="6350" marR="6350" marT="0" marB="0" anchor="ct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752,5</a:t>
                      </a:r>
                      <a:endParaRPr lang="ru-RU" sz="1000" dirty="0">
                        <a:solidFill>
                          <a:srgbClr val="000000"/>
                        </a:solidFill>
                        <a:latin typeface="Proxima Nova Rg" pitchFamily="50" charset="0"/>
                        <a:ea typeface="Courier New"/>
                        <a:cs typeface="Times New Roman"/>
                      </a:endParaRPr>
                    </a:p>
                  </a:txBody>
                  <a:tcPr marL="6350" marR="6350" marT="0" marB="0" anchor="ctr"/>
                </a:tc>
              </a:tr>
              <a:tr h="2317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800" dirty="0" smtClean="0">
                          <a:latin typeface="Proxima Nova Rg" pitchFamily="50" charset="0"/>
                        </a:rPr>
                        <a:t>Иные бюджетные ассигнования</a:t>
                      </a:r>
                    </a:p>
                  </a:txBody>
                  <a:tcPr/>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4 404,0</a:t>
                      </a:r>
                      <a:endParaRPr lang="ru-RU" sz="1000" dirty="0">
                        <a:solidFill>
                          <a:srgbClr val="000000"/>
                        </a:solidFill>
                        <a:latin typeface="Proxima Nova Rg" pitchFamily="50" charset="0"/>
                        <a:ea typeface="Courier New"/>
                        <a:cs typeface="Times New Roman"/>
                      </a:endParaRPr>
                    </a:p>
                  </a:txBody>
                  <a:tcPr marL="6350" marR="6350" marT="0" marB="0" anchor="b"/>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4 263,9</a:t>
                      </a:r>
                      <a:endParaRPr lang="ru-RU" sz="1000" dirty="0">
                        <a:solidFill>
                          <a:srgbClr val="000000"/>
                        </a:solidFill>
                        <a:latin typeface="Proxima Nova Rg" pitchFamily="50" charset="0"/>
                        <a:ea typeface="Courier New"/>
                        <a:cs typeface="Times New Roman"/>
                      </a:endParaRPr>
                    </a:p>
                  </a:txBody>
                  <a:tcPr marL="6350" marR="6350" marT="0" marB="0" anchor="b"/>
                </a:tc>
                <a:tc>
                  <a:txBody>
                    <a:bodyPr/>
                    <a:lstStyle/>
                    <a:p>
                      <a:pPr algn="r">
                        <a:lnSpc>
                          <a:spcPct val="100000"/>
                        </a:lnSpc>
                        <a:spcAft>
                          <a:spcPts val="0"/>
                        </a:spcAft>
                      </a:pPr>
                      <a:r>
                        <a:rPr lang="ru-RU" sz="1000" dirty="0" smtClean="0">
                          <a:solidFill>
                            <a:srgbClr val="000000"/>
                          </a:solidFill>
                          <a:latin typeface="Proxima Nova Rg" pitchFamily="50" charset="0"/>
                          <a:ea typeface="Courier New"/>
                          <a:cs typeface="Times New Roman"/>
                        </a:rPr>
                        <a:t>4 178,9</a:t>
                      </a:r>
                      <a:endParaRPr lang="ru-RU" sz="1000" dirty="0">
                        <a:solidFill>
                          <a:srgbClr val="000000"/>
                        </a:solidFill>
                        <a:latin typeface="Proxima Nova Rg" pitchFamily="50" charset="0"/>
                        <a:ea typeface="Courier New"/>
                        <a:cs typeface="Times New Roman"/>
                      </a:endParaRPr>
                    </a:p>
                  </a:txBody>
                  <a:tcPr marL="6350" marR="6350" marT="0" marB="0" anchor="b"/>
                </a:tc>
              </a:tr>
              <a:tr h="333870">
                <a:tc>
                  <a:txBody>
                    <a:bodyPr/>
                    <a:lstStyle/>
                    <a:p>
                      <a:pPr>
                        <a:lnSpc>
                          <a:spcPct val="100000"/>
                        </a:lnSpc>
                      </a:pPr>
                      <a:endParaRPr lang="ru-RU" sz="800" dirty="0" smtClean="0">
                        <a:latin typeface="Proxima Nova Rg" pitchFamily="50" charset="0"/>
                      </a:endParaRPr>
                    </a:p>
                    <a:p>
                      <a:pPr>
                        <a:lnSpc>
                          <a:spcPct val="100000"/>
                        </a:lnSpc>
                      </a:pPr>
                      <a:r>
                        <a:rPr lang="ru-RU" sz="800" dirty="0" smtClean="0">
                          <a:latin typeface="Proxima Nova Rg" pitchFamily="50" charset="0"/>
                        </a:rPr>
                        <a:t>Итого:</a:t>
                      </a:r>
                      <a:endParaRPr lang="ru-RU" sz="800" dirty="0">
                        <a:latin typeface="Proxima Nova Rg" pitchFamily="50"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b="1" dirty="0" smtClean="0">
                          <a:latin typeface="Proxima Nova Rg" pitchFamily="50" charset="0"/>
                        </a:rPr>
                        <a:t>46 234,3</a:t>
                      </a:r>
                    </a:p>
                  </a:txBody>
                  <a:tcPr marL="6350" marR="6350" marT="0" marB="0" anchor="b"/>
                </a:tc>
                <a:tc>
                  <a:txBody>
                    <a:bodyPr/>
                    <a:lstStyle/>
                    <a:p>
                      <a:pPr algn="r">
                        <a:lnSpc>
                          <a:spcPct val="100000"/>
                        </a:lnSpc>
                      </a:pPr>
                      <a:r>
                        <a:rPr lang="ru-RU" sz="1000" b="1" dirty="0" smtClean="0">
                          <a:latin typeface="Proxima Nova Rg" pitchFamily="50" charset="0"/>
                        </a:rPr>
                        <a:t>54 397,0</a:t>
                      </a:r>
                      <a:endParaRPr lang="ru-RU" sz="1000" b="1" dirty="0">
                        <a:latin typeface="Proxima Nova Rg" pitchFamily="50" charset="0"/>
                      </a:endParaRPr>
                    </a:p>
                  </a:txBody>
                  <a:tcPr marL="6350" marR="6350" marT="0" marB="0"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000" b="1" dirty="0" smtClean="0">
                          <a:latin typeface="Proxima Nova Rg" pitchFamily="50" charset="0"/>
                        </a:rPr>
                        <a:t>53 683,4</a:t>
                      </a:r>
                    </a:p>
                  </a:txBody>
                  <a:tcPr marL="6350" marR="6350" marT="0" marB="0" anchor="b"/>
                </a:tc>
              </a:tr>
            </a:tbl>
          </a:graphicData>
        </a:graphic>
      </p:graphicFrame>
      <p:sp>
        <p:nvSpPr>
          <p:cNvPr id="7" name="Номер слайда 6"/>
          <p:cNvSpPr>
            <a:spLocks noGrp="1"/>
          </p:cNvSpPr>
          <p:nvPr>
            <p:ph type="sldNum" sz="quarter" idx="12"/>
          </p:nvPr>
        </p:nvSpPr>
        <p:spPr/>
        <p:txBody>
          <a:bodyPr/>
          <a:lstStyle/>
          <a:p>
            <a:fld id="{34AAB390-896A-4703-BE4C-2EDB5FA2DF14}" type="slidenum">
              <a:rPr lang="ru-RU" smtClean="0"/>
              <a:pPr/>
              <a:t>71</a:t>
            </a:fld>
            <a:endParaRPr lang="ru-RU"/>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4544" y="-9201"/>
            <a:ext cx="9793087" cy="6924406"/>
          </a:xfrm>
        </p:spPr>
      </p:pic>
      <p:sp>
        <p:nvSpPr>
          <p:cNvPr id="5" name="Номер слайда 4"/>
          <p:cNvSpPr>
            <a:spLocks noGrp="1"/>
          </p:cNvSpPr>
          <p:nvPr>
            <p:ph type="sldNum" sz="quarter" idx="12"/>
          </p:nvPr>
        </p:nvSpPr>
        <p:spPr/>
        <p:txBody>
          <a:bodyPr/>
          <a:lstStyle/>
          <a:p>
            <a:fld id="{34AAB390-896A-4703-BE4C-2EDB5FA2DF14}" type="slidenum">
              <a:rPr lang="ru-RU" smtClean="0"/>
              <a:pPr/>
              <a:t>72</a:t>
            </a:fld>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49446143"/>
              </p:ext>
            </p:extLst>
          </p:nvPr>
        </p:nvGraphicFramePr>
        <p:xfrm>
          <a:off x="0" y="1142984"/>
          <a:ext cx="9106730" cy="35912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Диаграмма 2"/>
          <p:cNvGraphicFramePr/>
          <p:nvPr>
            <p:extLst>
              <p:ext uri="{D42A27DB-BD31-4B8C-83A1-F6EECF244321}">
                <p14:modId xmlns:p14="http://schemas.microsoft.com/office/powerpoint/2010/main" val="2002514206"/>
              </p:ext>
            </p:extLst>
          </p:nvPr>
        </p:nvGraphicFramePr>
        <p:xfrm>
          <a:off x="4218952" y="2805181"/>
          <a:ext cx="4657180" cy="1559923"/>
        </p:xfrm>
        <a:graphic>
          <a:graphicData uri="http://schemas.openxmlformats.org/drawingml/2006/chart">
            <c:chart xmlns:c="http://schemas.openxmlformats.org/drawingml/2006/chart" xmlns:r="http://schemas.openxmlformats.org/officeDocument/2006/relationships" r:id="rId3"/>
          </a:graphicData>
        </a:graphic>
      </p:graphicFrame>
      <p:sp>
        <p:nvSpPr>
          <p:cNvPr id="4" name="Заголовок 1"/>
          <p:cNvSpPr txBox="1">
            <a:spLocks/>
          </p:cNvSpPr>
          <p:nvPr/>
        </p:nvSpPr>
        <p:spPr bwMode="auto">
          <a:xfrm>
            <a:off x="500034" y="214290"/>
            <a:ext cx="8358214" cy="830997"/>
          </a:xfrm>
          <a:prstGeom prst="rect">
            <a:avLst/>
          </a:prstGeom>
        </p:spPr>
        <p:txBody>
          <a:bodyPr wrap="square">
            <a:spAutoFit/>
          </a:bodyPr>
          <a:lstStyle>
            <a:defPPr>
              <a:defRPr lang="es-ES"/>
            </a:defPPr>
            <a:lvl1pPr algn="ctr">
              <a:defRPr sz="2400" b="1">
                <a:latin typeface="Times New Roman" pitchFamily="18" charset="0"/>
                <a:cs typeface="Times New Roman" pitchFamily="18" charset="0"/>
              </a:defRPr>
            </a:lvl1pPr>
          </a:lstStyle>
          <a:p>
            <a:r>
              <a:rPr lang="ru-RU" dirty="0"/>
              <a:t>Анализ исполнения налоговых и неналоговых доходов </a:t>
            </a:r>
          </a:p>
          <a:p>
            <a:r>
              <a:rPr lang="ru-RU" dirty="0"/>
              <a:t>областного бюджета по итогам 2018 года, </a:t>
            </a:r>
            <a:r>
              <a:rPr lang="ru-RU" dirty="0" err="1"/>
              <a:t>млрд.рублей</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3343858157"/>
              </p:ext>
            </p:extLst>
          </p:nvPr>
        </p:nvGraphicFramePr>
        <p:xfrm>
          <a:off x="357158" y="4714884"/>
          <a:ext cx="8429684" cy="2034540"/>
        </p:xfrm>
        <a:graphic>
          <a:graphicData uri="http://schemas.openxmlformats.org/drawingml/2006/table">
            <a:tbl>
              <a:tblPr firstRow="1" bandRow="1">
                <a:tableStyleId>{2D5ABB26-0587-4C30-8999-92F81FD0307C}</a:tableStyleId>
              </a:tblPr>
              <a:tblGrid>
                <a:gridCol w="2470769"/>
                <a:gridCol w="2974957"/>
                <a:gridCol w="2983958"/>
              </a:tblGrid>
              <a:tr h="261561">
                <a:tc>
                  <a:txBody>
                    <a:bodyPr/>
                    <a:lstStyle/>
                    <a:p>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t>Исполнение  к первоначальному плану,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dirty="0" smtClean="0"/>
                        <a:t>Исполнение к уточненному плану, %</a:t>
                      </a:r>
                      <a:endParaRPr lang="ru-RU" sz="12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569">
                <a:tc>
                  <a:txBody>
                    <a:bodyPr/>
                    <a:lstStyle/>
                    <a:p>
                      <a:r>
                        <a:rPr lang="ru-RU" sz="1050" dirty="0" smtClean="0"/>
                        <a:t>НДФЛ</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smtClean="0"/>
                        <a:t>117,2</a:t>
                      </a:r>
                      <a:endParaRPr lang="ru-RU" sz="1600" b="1" i="0" u="none" strike="noStrike" dirty="0">
                        <a:solidFill>
                          <a:srgbClr val="000000"/>
                        </a:solidFill>
                        <a:latin typeface="Times New Roman" pitchFamily="18" charset="0"/>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smtClean="0"/>
                        <a:t>100,8</a:t>
                      </a:r>
                      <a:endParaRPr lang="ru-RU" sz="1600" b="1" i="0" u="none" strike="noStrike" dirty="0">
                        <a:solidFill>
                          <a:srgbClr val="000000"/>
                        </a:solidFill>
                        <a:latin typeface="Times New Roman" pitchFamily="18" charset="0"/>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5639">
                <a:tc>
                  <a:txBody>
                    <a:bodyPr/>
                    <a:lstStyle/>
                    <a:p>
                      <a:r>
                        <a:rPr lang="ru-RU" sz="1050" dirty="0" smtClean="0"/>
                        <a:t>Налог на прибыль организаций</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91,2</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96,6</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6593">
                <a:tc>
                  <a:txBody>
                    <a:bodyPr/>
                    <a:lstStyle/>
                    <a:p>
                      <a:r>
                        <a:rPr lang="ru-RU" sz="1050" dirty="0" smtClean="0"/>
                        <a:t>Налог на имущество организаций</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92,7</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101,0</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9929">
                <a:tc>
                  <a:txBody>
                    <a:bodyPr/>
                    <a:lstStyle/>
                    <a:p>
                      <a:r>
                        <a:rPr lang="ru-RU" sz="1050" dirty="0" smtClean="0"/>
                        <a:t>Налог</a:t>
                      </a:r>
                      <a:r>
                        <a:rPr lang="ru-RU" sz="1050" baseline="0" dirty="0" smtClean="0"/>
                        <a:t> на добычу полезных ископаемых</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97,7</a:t>
                      </a:r>
                      <a:endParaRPr lang="ru-RU" sz="1600" u="none" strike="noStrike" kern="1200" dirty="0">
                        <a:solidFill>
                          <a:schemeClr val="dk1"/>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kern="1200" dirty="0" smtClean="0"/>
                        <a:t>98,9</a:t>
                      </a:r>
                      <a:endParaRPr lang="ru-RU" sz="1600" b="1" i="0" u="none" strike="noStrike" kern="1200" dirty="0">
                        <a:solidFill>
                          <a:schemeClr val="tx1"/>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1664">
                <a:tc>
                  <a:txBody>
                    <a:bodyPr/>
                    <a:lstStyle/>
                    <a:p>
                      <a:r>
                        <a:rPr lang="ru-RU" sz="1050" dirty="0" smtClean="0"/>
                        <a:t>Акцизы</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126,9</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105,9</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017">
                <a:tc>
                  <a:txBody>
                    <a:bodyPr/>
                    <a:lstStyle/>
                    <a:p>
                      <a:r>
                        <a:rPr lang="ru-RU" sz="1050" dirty="0" smtClean="0"/>
                        <a:t>Налоги на совокупный</a:t>
                      </a:r>
                      <a:r>
                        <a:rPr lang="ru-RU" sz="1050" baseline="0" dirty="0" smtClean="0"/>
                        <a:t> доход</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128,8</a:t>
                      </a:r>
                      <a:endParaRPr lang="ru-RU" sz="1600" b="1" i="0" u="none" strike="noStrike" kern="1200" dirty="0">
                        <a:solidFill>
                          <a:schemeClr val="tx1"/>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105,5</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569">
                <a:tc>
                  <a:txBody>
                    <a:bodyPr/>
                    <a:lstStyle/>
                    <a:p>
                      <a:r>
                        <a:rPr lang="ru-RU" sz="1050" dirty="0" smtClean="0"/>
                        <a:t>Транспортный налог</a:t>
                      </a:r>
                      <a:endParaRPr lang="ru-RU" sz="105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108,9</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 latinLnBrk="0" hangingPunct="1"/>
                      <a:r>
                        <a:rPr lang="ru-RU" sz="1600" u="none" strike="noStrike" kern="1200" dirty="0" smtClean="0"/>
                        <a:t>102,1</a:t>
                      </a:r>
                      <a:endParaRPr lang="ru-RU" sz="1600" b="1" i="0" u="none" strike="noStrike" kern="1200" dirty="0">
                        <a:solidFill>
                          <a:srgbClr val="000000"/>
                        </a:solidFill>
                        <a:latin typeface="Times New Roman" pitchFamily="18" charset="0"/>
                        <a:ea typeface="+mn-ea"/>
                        <a:cs typeface="Times New Roman"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Прямоугольник 7"/>
          <p:cNvSpPr/>
          <p:nvPr/>
        </p:nvSpPr>
        <p:spPr>
          <a:xfrm>
            <a:off x="4218951" y="2492896"/>
            <a:ext cx="4857784"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latin typeface="Times New Roman" pitchFamily="18" charset="0"/>
                <a:cs typeface="Times New Roman" pitchFamily="18" charset="0"/>
              </a:rPr>
              <a:t>Налоговые и неналоговые доходы, всего, млрд.рублей</a:t>
            </a:r>
            <a:endParaRPr lang="ru-RU" sz="1400" b="1" dirty="0">
              <a:solidFill>
                <a:schemeClr val="tx1"/>
              </a:solidFill>
              <a:latin typeface="Times New Roman" pitchFamily="18" charset="0"/>
              <a:cs typeface="Times New Roman" pitchFamily="18" charset="0"/>
            </a:endParaRPr>
          </a:p>
        </p:txBody>
      </p:sp>
      <p:sp>
        <p:nvSpPr>
          <p:cNvPr id="13" name="Прямоугольник 12"/>
          <p:cNvSpPr/>
          <p:nvPr/>
        </p:nvSpPr>
        <p:spPr>
          <a:xfrm>
            <a:off x="5147476" y="3861048"/>
            <a:ext cx="78581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rgbClr val="002060"/>
                </a:solidFill>
                <a:latin typeface="Times New Roman" pitchFamily="18" charset="0"/>
                <a:cs typeface="Times New Roman" pitchFamily="18" charset="0"/>
              </a:rPr>
              <a:t>105%</a:t>
            </a:r>
            <a:endParaRPr lang="ru-RU" sz="1600" b="1" dirty="0">
              <a:solidFill>
                <a:srgbClr val="002060"/>
              </a:solidFill>
              <a:latin typeface="Times New Roman" pitchFamily="18" charset="0"/>
              <a:cs typeface="Times New Roman" pitchFamily="18" charset="0"/>
            </a:endParaRPr>
          </a:p>
        </p:txBody>
      </p:sp>
      <p:sp>
        <p:nvSpPr>
          <p:cNvPr id="14" name="Прямоугольник 13"/>
          <p:cNvSpPr/>
          <p:nvPr/>
        </p:nvSpPr>
        <p:spPr>
          <a:xfrm>
            <a:off x="6156176" y="3286124"/>
            <a:ext cx="78581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rgbClr val="002060"/>
                </a:solidFill>
                <a:latin typeface="Times New Roman" pitchFamily="18" charset="0"/>
                <a:cs typeface="Times New Roman" pitchFamily="18" charset="0"/>
              </a:rPr>
              <a:t>101%</a:t>
            </a:r>
            <a:endParaRPr lang="ru-RU" sz="1600" b="1" dirty="0">
              <a:solidFill>
                <a:srgbClr val="002060"/>
              </a:solidFill>
              <a:latin typeface="Times New Roman" pitchFamily="18" charset="0"/>
              <a:cs typeface="Times New Roman" pitchFamily="18" charset="0"/>
            </a:endParaRPr>
          </a:p>
        </p:txBody>
      </p:sp>
      <p:cxnSp>
        <p:nvCxnSpPr>
          <p:cNvPr id="7" name="Прямая соединительная линия 6"/>
          <p:cNvCxnSpPr/>
          <p:nvPr/>
        </p:nvCxnSpPr>
        <p:spPr>
          <a:xfrm>
            <a:off x="5897878" y="3968205"/>
            <a:ext cx="1302414" cy="0"/>
          </a:xfrm>
          <a:prstGeom prst="line">
            <a:avLst/>
          </a:prstGeom>
          <a:ln w="15875">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444208" y="3532369"/>
            <a:ext cx="756084" cy="0"/>
          </a:xfrm>
          <a:prstGeom prst="line">
            <a:avLst/>
          </a:prstGeom>
          <a:ln w="15875">
            <a:solidFill>
              <a:schemeClr val="bg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0015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extLst>
              <p:ext uri="{D42A27DB-BD31-4B8C-83A1-F6EECF244321}">
                <p14:modId xmlns:p14="http://schemas.microsoft.com/office/powerpoint/2010/main" val="2550310112"/>
              </p:ext>
            </p:extLst>
          </p:nvPr>
        </p:nvGraphicFramePr>
        <p:xfrm>
          <a:off x="142844" y="1714488"/>
          <a:ext cx="4464496" cy="2218568"/>
        </p:xfrm>
        <a:graphic>
          <a:graphicData uri="http://schemas.openxmlformats.org/drawingml/2006/chart">
            <c:chart xmlns:c="http://schemas.openxmlformats.org/drawingml/2006/chart" xmlns:r="http://schemas.openxmlformats.org/officeDocument/2006/relationships" r:id="rId2"/>
          </a:graphicData>
        </a:graphic>
      </p:graphicFrame>
      <p:sp>
        <p:nvSpPr>
          <p:cNvPr id="4" name="Заголовок 1"/>
          <p:cNvSpPr>
            <a:spLocks noGrp="1"/>
          </p:cNvSpPr>
          <p:nvPr>
            <p:ph type="title"/>
          </p:nvPr>
        </p:nvSpPr>
        <p:spPr>
          <a:xfrm>
            <a:off x="0" y="227407"/>
            <a:ext cx="9001156" cy="830997"/>
          </a:xfrm>
          <a:prstGeom prst="rect">
            <a:avLst/>
          </a:prstGeom>
        </p:spPr>
        <p:txBody>
          <a:bodyPr wrap="square">
            <a:spAutoFit/>
          </a:bodyPr>
          <a:lstStyle/>
          <a:p>
            <a:pPr fontAlgn="base">
              <a:spcAft>
                <a:spcPct val="0"/>
              </a:spcAft>
            </a:pPr>
            <a:r>
              <a:rPr lang="ru-RU" sz="2400" b="1" dirty="0">
                <a:latin typeface="Times New Roman" pitchFamily="18" charset="0"/>
                <a:ea typeface="+mn-ea"/>
                <a:cs typeface="Times New Roman" pitchFamily="18" charset="0"/>
              </a:rPr>
              <a:t>Анализ исполнения безвозмездных поступлений  </a:t>
            </a:r>
            <a:br>
              <a:rPr lang="ru-RU" sz="2400" b="1" dirty="0">
                <a:latin typeface="Times New Roman" pitchFamily="18" charset="0"/>
                <a:ea typeface="+mn-ea"/>
                <a:cs typeface="Times New Roman" pitchFamily="18" charset="0"/>
              </a:rPr>
            </a:br>
            <a:r>
              <a:rPr lang="ru-RU" sz="2400" b="1" dirty="0">
                <a:latin typeface="Times New Roman" pitchFamily="18" charset="0"/>
                <a:ea typeface="+mn-ea"/>
                <a:cs typeface="Times New Roman" pitchFamily="18" charset="0"/>
              </a:rPr>
              <a:t>областного бюджета в 2018 году</a:t>
            </a:r>
          </a:p>
        </p:txBody>
      </p:sp>
      <p:sp>
        <p:nvSpPr>
          <p:cNvPr id="5" name="Скругленный прямоугольник 4"/>
          <p:cNvSpPr/>
          <p:nvPr/>
        </p:nvSpPr>
        <p:spPr>
          <a:xfrm>
            <a:off x="142844" y="4221088"/>
            <a:ext cx="4141124" cy="2232248"/>
          </a:xfrm>
          <a:prstGeom prst="roundRect">
            <a:avLst/>
          </a:prstGeom>
          <a:noFill/>
          <a:ln>
            <a:solidFill>
              <a:schemeClr val="tx1"/>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latin typeface="Times New Roman" pitchFamily="18" charset="0"/>
                <a:cs typeface="Times New Roman" pitchFamily="18" charset="0"/>
              </a:rPr>
              <a:t>В соответствии с п.3 статьи 232 Бюджетного кодекса Российской Федерации  безвозмездные поступления  фактически полученные при исполнении бюджета сверх утвержденных Законом о бюджете направляются на увеличение расходов бюджета  с внесением изменений в сводную бюджетную роспись без внесения изменений в Закон  о бюджете на текущий финансовый год</a:t>
            </a:r>
            <a:endParaRPr lang="ru-RU" sz="1400" dirty="0">
              <a:solidFill>
                <a:schemeClr val="tx1"/>
              </a:solidFill>
              <a:latin typeface="Times New Roman" pitchFamily="18" charset="0"/>
              <a:cs typeface="Times New Roman"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1334603968"/>
              </p:ext>
            </p:extLst>
          </p:nvPr>
        </p:nvGraphicFramePr>
        <p:xfrm>
          <a:off x="4499991" y="4221088"/>
          <a:ext cx="4422774" cy="2232248"/>
        </p:xfrm>
        <a:graphic>
          <a:graphicData uri="http://schemas.openxmlformats.org/drawingml/2006/table">
            <a:tbl>
              <a:tblPr firstRow="1" bandRow="1">
                <a:effectLst/>
                <a:tableStyleId>{5C22544A-7EE6-4342-B048-85BDC9FD1C3A}</a:tableStyleId>
              </a:tblPr>
              <a:tblGrid>
                <a:gridCol w="1347573"/>
                <a:gridCol w="1495638"/>
                <a:gridCol w="1579563"/>
              </a:tblGrid>
              <a:tr h="721188">
                <a:tc>
                  <a:txBody>
                    <a:bodyPr/>
                    <a:lstStyle/>
                    <a:p>
                      <a:pPr marL="0" algn="ctr" rtl="0" eaLnBrk="1" latinLnBrk="0" hangingPunct="1"/>
                      <a:endParaRPr kumimoji="0" lang="ru-RU" sz="1100" b="1" kern="1200" dirty="0" smtClean="0">
                        <a:solidFill>
                          <a:schemeClr val="tx1"/>
                        </a:solidFill>
                        <a:latin typeface="Times New Roman" pitchFamily="18" charset="0"/>
                        <a:ea typeface="+mn-ea"/>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200" b="1" dirty="0" smtClean="0">
                          <a:solidFill>
                            <a:schemeClr val="tx1"/>
                          </a:solidFill>
                          <a:latin typeface="Times New Roman" pitchFamily="18" charset="0"/>
                          <a:cs typeface="Times New Roman" pitchFamily="18" charset="0"/>
                        </a:rPr>
                        <a:t>Исполнение  к первоначальному плану, %</a:t>
                      </a:r>
                      <a:endParaRPr lang="ru-RU" sz="12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200" b="1" dirty="0" smtClean="0">
                          <a:solidFill>
                            <a:schemeClr val="tx1"/>
                          </a:solidFill>
                          <a:latin typeface="Times New Roman" pitchFamily="18" charset="0"/>
                          <a:cs typeface="Times New Roman" pitchFamily="18" charset="0"/>
                        </a:rPr>
                        <a:t>Исполнение к уточненному плану, %</a:t>
                      </a:r>
                      <a:endParaRPr lang="ru-RU" sz="12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7765">
                <a:tc>
                  <a:txBody>
                    <a:bodyPr/>
                    <a:lstStyle/>
                    <a:p>
                      <a:pPr marL="0" algn="l" rtl="0" eaLnBrk="1" latinLnBrk="0" hangingPunct="1"/>
                      <a:r>
                        <a:rPr kumimoji="0" lang="ru-RU" sz="1400" b="1" kern="1200" dirty="0" smtClean="0">
                          <a:solidFill>
                            <a:schemeClr val="tx1"/>
                          </a:solidFill>
                          <a:latin typeface="Times New Roman" pitchFamily="18" charset="0"/>
                          <a:ea typeface="+mn-ea"/>
                          <a:cs typeface="Times New Roman" pitchFamily="18" charset="0"/>
                        </a:rPr>
                        <a:t>Дотации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149,8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7765">
                <a:tc>
                  <a:txBody>
                    <a:bodyPr/>
                    <a:lstStyle/>
                    <a:p>
                      <a:pPr marL="0" algn="l" rtl="0" eaLnBrk="1" latinLnBrk="0" hangingPunct="1"/>
                      <a:r>
                        <a:rPr kumimoji="0" lang="ru-RU" sz="1400" b="1" kern="1200" dirty="0" smtClean="0">
                          <a:solidFill>
                            <a:schemeClr val="tx1"/>
                          </a:solidFill>
                          <a:latin typeface="Times New Roman" pitchFamily="18" charset="0"/>
                          <a:ea typeface="+mn-ea"/>
                          <a:cs typeface="Times New Roman" pitchFamily="18" charset="0"/>
                        </a:rPr>
                        <a:t>Субсидии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94,6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104,9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7765">
                <a:tc>
                  <a:txBody>
                    <a:bodyPr/>
                    <a:lstStyle/>
                    <a:p>
                      <a:pPr marL="0" algn="l" rtl="0" eaLnBrk="1" latinLnBrk="0" hangingPunct="1"/>
                      <a:r>
                        <a:rPr kumimoji="0" lang="ru-RU" sz="1400" b="1" kern="1200" dirty="0" smtClean="0">
                          <a:solidFill>
                            <a:schemeClr val="tx1"/>
                          </a:solidFill>
                          <a:latin typeface="Times New Roman" pitchFamily="18" charset="0"/>
                          <a:ea typeface="+mn-ea"/>
                          <a:cs typeface="Times New Roman" pitchFamily="18" charset="0"/>
                        </a:rPr>
                        <a:t>Субвенции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117,4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7765">
                <a:tc>
                  <a:txBody>
                    <a:bodyPr/>
                    <a:lstStyle/>
                    <a:p>
                      <a:pPr marL="0" algn="l" rtl="0" eaLnBrk="1" latinLnBrk="0" hangingPunct="1"/>
                      <a:r>
                        <a:rPr kumimoji="0" lang="ru-RU" sz="1400" b="1" kern="1200" dirty="0" smtClean="0">
                          <a:solidFill>
                            <a:schemeClr val="tx1"/>
                          </a:solidFill>
                          <a:latin typeface="Times New Roman" pitchFamily="18" charset="0"/>
                          <a:ea typeface="+mn-ea"/>
                          <a:cs typeface="Times New Roman" pitchFamily="18" charset="0"/>
                        </a:rPr>
                        <a:t>Иные МБТ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endParaRPr kumimoji="0" lang="ru-RU" sz="1100" b="1" kern="1200" dirty="0" smtClean="0">
                        <a:solidFill>
                          <a:schemeClr val="tx1"/>
                        </a:solidFill>
                        <a:latin typeface="Times New Roman" pitchFamily="18" charset="0"/>
                        <a:ea typeface="+mn-ea"/>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rtl="0" eaLnBrk="1" latinLnBrk="0" hangingPunct="1"/>
                      <a:r>
                        <a:rPr kumimoji="0" lang="ru-RU" sz="1600" b="1" kern="1200" dirty="0" smtClean="0">
                          <a:solidFill>
                            <a:schemeClr val="tx1"/>
                          </a:solidFill>
                          <a:latin typeface="Times New Roman" pitchFamily="18" charset="0"/>
                          <a:ea typeface="+mn-ea"/>
                          <a:cs typeface="Times New Roman" pitchFamily="18" charset="0"/>
                        </a:rPr>
                        <a:t>143,0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cxnSp>
        <p:nvCxnSpPr>
          <p:cNvPr id="8" name="Прямая соединительная линия 7"/>
          <p:cNvCxnSpPr/>
          <p:nvPr/>
        </p:nvCxnSpPr>
        <p:spPr>
          <a:xfrm flipV="1">
            <a:off x="599998" y="2051844"/>
            <a:ext cx="3185422" cy="1"/>
          </a:xfrm>
          <a:prstGeom prst="line">
            <a:avLst/>
          </a:prstGeom>
          <a:ln w="22225">
            <a:solidFill>
              <a:schemeClr val="tx2">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1085067" y="2110228"/>
            <a:ext cx="714380"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latin typeface="Times New Roman" pitchFamily="18" charset="0"/>
                <a:cs typeface="Times New Roman" pitchFamily="18" charset="0"/>
              </a:rPr>
              <a:t>158%</a:t>
            </a:r>
            <a:endParaRPr lang="ru-RU" sz="1200" b="1" dirty="0">
              <a:solidFill>
                <a:schemeClr val="tx1"/>
              </a:solidFill>
              <a:latin typeface="Times New Roman" pitchFamily="18" charset="0"/>
              <a:cs typeface="Times New Roman" pitchFamily="18" charset="0"/>
            </a:endParaRPr>
          </a:p>
        </p:txBody>
      </p:sp>
      <p:sp>
        <p:nvSpPr>
          <p:cNvPr id="13" name="Прямоугольник 12"/>
          <p:cNvSpPr/>
          <p:nvPr/>
        </p:nvSpPr>
        <p:spPr>
          <a:xfrm>
            <a:off x="174041" y="1217676"/>
            <a:ext cx="478634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Безвозмездные</a:t>
            </a:r>
            <a:r>
              <a:rPr lang="ru-RU" sz="1400" b="1" dirty="0" smtClean="0">
                <a:solidFill>
                  <a:schemeClr val="tx1"/>
                </a:solidFill>
                <a:latin typeface="Times New Roman" pitchFamily="18" charset="0"/>
                <a:cs typeface="Times New Roman" pitchFamily="18" charset="0"/>
              </a:rPr>
              <a:t> п</a:t>
            </a: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оступления</a:t>
            </a:r>
            <a:r>
              <a:rPr lang="ru-RU" sz="1400" b="1" dirty="0" smtClean="0">
                <a:solidFill>
                  <a:schemeClr val="tx1"/>
                </a:solidFill>
                <a:latin typeface="Times New Roman" pitchFamily="18" charset="0"/>
                <a:cs typeface="Times New Roman" pitchFamily="18" charset="0"/>
              </a:rPr>
              <a:t>, </a:t>
            </a: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всего</a:t>
            </a:r>
            <a:r>
              <a:rPr lang="ru-RU" sz="1400" b="1" dirty="0" smtClean="0">
                <a:solidFill>
                  <a:schemeClr val="tx1"/>
                </a:solidFill>
                <a:latin typeface="Times New Roman" pitchFamily="18" charset="0"/>
                <a:cs typeface="Times New Roman" pitchFamily="18" charset="0"/>
              </a:rPr>
              <a:t>, </a:t>
            </a:r>
            <a:r>
              <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rPr>
              <a:t>млрд.рублей</a:t>
            </a:r>
          </a:p>
        </p:txBody>
      </p:sp>
      <p:sp>
        <p:nvSpPr>
          <p:cNvPr id="14" name="Прямоугольник 13"/>
          <p:cNvSpPr/>
          <p:nvPr/>
        </p:nvSpPr>
        <p:spPr>
          <a:xfrm>
            <a:off x="2699792" y="2079427"/>
            <a:ext cx="714380"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latin typeface="Times New Roman" pitchFamily="18" charset="0"/>
                <a:cs typeface="Times New Roman" pitchFamily="18" charset="0"/>
              </a:rPr>
              <a:t>111%</a:t>
            </a:r>
            <a:endParaRPr lang="ru-RU" sz="1200" b="1" dirty="0">
              <a:solidFill>
                <a:schemeClr val="tx1"/>
              </a:solidFill>
              <a:latin typeface="Times New Roman" pitchFamily="18" charset="0"/>
              <a:cs typeface="Times New Roman" pitchFamily="18" charset="0"/>
            </a:endParaRPr>
          </a:p>
        </p:txBody>
      </p:sp>
      <p:cxnSp>
        <p:nvCxnSpPr>
          <p:cNvPr id="15" name="Прямая соединительная линия 14"/>
          <p:cNvCxnSpPr/>
          <p:nvPr/>
        </p:nvCxnSpPr>
        <p:spPr>
          <a:xfrm flipH="1">
            <a:off x="611560" y="2051845"/>
            <a:ext cx="1" cy="694709"/>
          </a:xfrm>
          <a:prstGeom prst="line">
            <a:avLst/>
          </a:prstGeom>
          <a:ln w="22225">
            <a:solidFill>
              <a:schemeClr val="tx2">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H="1">
            <a:off x="2051720" y="2079427"/>
            <a:ext cx="1" cy="347354"/>
          </a:xfrm>
          <a:prstGeom prst="line">
            <a:avLst/>
          </a:prstGeom>
          <a:ln w="22225">
            <a:solidFill>
              <a:schemeClr val="tx2">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20" name="Диаграмма 19"/>
          <p:cNvGraphicFramePr/>
          <p:nvPr>
            <p:extLst>
              <p:ext uri="{D42A27DB-BD31-4B8C-83A1-F6EECF244321}">
                <p14:modId xmlns:p14="http://schemas.microsoft.com/office/powerpoint/2010/main" val="4025075923"/>
              </p:ext>
            </p:extLst>
          </p:nvPr>
        </p:nvGraphicFramePr>
        <p:xfrm>
          <a:off x="4572000" y="1464454"/>
          <a:ext cx="4464496" cy="2540609"/>
        </p:xfrm>
        <a:graphic>
          <a:graphicData uri="http://schemas.openxmlformats.org/drawingml/2006/chart">
            <c:chart xmlns:c="http://schemas.openxmlformats.org/drawingml/2006/chart" xmlns:r="http://schemas.openxmlformats.org/officeDocument/2006/relationships" r:id="rId3"/>
          </a:graphicData>
        </a:graphic>
      </p:graphicFrame>
      <p:sp>
        <p:nvSpPr>
          <p:cNvPr id="21" name="Прямоугольник 20"/>
          <p:cNvSpPr/>
          <p:nvPr/>
        </p:nvSpPr>
        <p:spPr>
          <a:xfrm>
            <a:off x="5436096" y="1217676"/>
            <a:ext cx="2664296" cy="5000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latin typeface="Times New Roman" pitchFamily="18" charset="0"/>
                <a:cs typeface="Times New Roman" pitchFamily="18" charset="0"/>
              </a:rPr>
              <a:t>в том числе по видам:</a:t>
            </a:r>
            <a:endParaRPr lang="ru-RU" sz="1400" b="1" kern="0" dirty="0" smtClean="0">
              <a:ln w="1905"/>
              <a:solidFill>
                <a:schemeClr val="tx1"/>
              </a:solidFill>
              <a:effectLst>
                <a:innerShdw blurRad="69850" dist="43180" dir="5400000">
                  <a:srgbClr val="000000">
                    <a:alpha val="65000"/>
                  </a:srgbClr>
                </a:innerShdw>
              </a:effectLst>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4282561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1_Тема Office">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6479</TotalTime>
  <Words>6285</Words>
  <Application>Microsoft Office PowerPoint</Application>
  <PresentationFormat>Экран (4:3)</PresentationFormat>
  <Paragraphs>1544</Paragraphs>
  <Slides>72</Slides>
  <Notes>23</Notes>
  <HiddenSlides>0</HiddenSlides>
  <MMClips>0</MMClips>
  <ScaleCrop>false</ScaleCrop>
  <HeadingPairs>
    <vt:vector size="4" baseType="variant">
      <vt:variant>
        <vt:lpstr>Тема</vt:lpstr>
      </vt:variant>
      <vt:variant>
        <vt:i4>5</vt:i4>
      </vt:variant>
      <vt:variant>
        <vt:lpstr>Заголовки слайдов</vt:lpstr>
      </vt:variant>
      <vt:variant>
        <vt:i4>72</vt:i4>
      </vt:variant>
    </vt:vector>
  </HeadingPairs>
  <TitlesOfParts>
    <vt:vector size="77" baseType="lpstr">
      <vt:lpstr>Тема Office</vt:lpstr>
      <vt:lpstr>1_Тема Office</vt:lpstr>
      <vt:lpstr>2_Тема Office</vt:lpstr>
      <vt:lpstr>3_Тема Office</vt:lpstr>
      <vt:lpstr>11_Тема Office</vt:lpstr>
      <vt:lpstr>К Закону Амурской области от 10.09.2019 № 390-ОЗ   «Об исполнении областного  бюджета за 2018 год» </vt:lpstr>
      <vt:lpstr>СОДЕРЖАНИЕ</vt:lpstr>
      <vt:lpstr>Презентация PowerPoint</vt:lpstr>
      <vt:lpstr>Презентация PowerPoint</vt:lpstr>
      <vt:lpstr>Презентация PowerPoint</vt:lpstr>
      <vt:lpstr>Основные показатели социально-экономического развития Амурской области в 2017-2018 годах</vt:lpstr>
      <vt:lpstr>Презентация PowerPoint</vt:lpstr>
      <vt:lpstr>Презентация PowerPoint</vt:lpstr>
      <vt:lpstr>Анализ исполнения безвозмездных поступлений   областного бюджета в 2018 году</vt:lpstr>
      <vt:lpstr>Презентация PowerPoint</vt:lpstr>
      <vt:lpstr>Презентация PowerPoint</vt:lpstr>
      <vt:lpstr>Оценка уровня налоговых и неналоговых доходов в расчете на 1 жителя в Дальневосточном Федеральном округе по итогам 2018 года по сравнению с 2017 годом, (тыс.рублей/ человека)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Государственная программа «Охрана окружающей среды Амурской области» </vt:lpstr>
      <vt:lpstr>Государственная программа «Охрана окружающей среды Амурской области»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Государственная программа «Обеспечение доступным и качественным жильем населения Амурской области на 2014 - 2020 годы» </vt:lpstr>
      <vt:lpstr>Государственная программа «Обеспечение доступным и качественным жильем населения Амурской области на 2014 - 2020 годы» </vt:lpstr>
      <vt:lpstr>Государственная программа «Обеспечение доступным и качественным жильем населения Амурской области на 2014 - 2020 годы» </vt:lpstr>
      <vt:lpstr>Государственная программа «Обеспечение доступным и качественным жильем населения Амурской области на 2014 - 2020 годы»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Капитальные вложения в объекты государственной и муниципальной собственности за 2018 год (млн.рублей)</vt:lpstr>
      <vt:lpstr>Капитальные вложения в объекты государственной и муниципальной собственности за 2018 год (млн.рублей)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piskunova</dc:creator>
  <cp:lastModifiedBy>Шаповалова М.Н.</cp:lastModifiedBy>
  <cp:revision>937</cp:revision>
  <cp:lastPrinted>2019-09-12T02:01:05Z</cp:lastPrinted>
  <dcterms:created xsi:type="dcterms:W3CDTF">2017-07-19T00:54:29Z</dcterms:created>
  <dcterms:modified xsi:type="dcterms:W3CDTF">2019-09-12T05:05:29Z</dcterms:modified>
</cp:coreProperties>
</file>